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4" r:id="rId1"/>
  </p:sldMasterIdLst>
  <p:notesMasterIdLst>
    <p:notesMasterId r:id="rId87"/>
  </p:notesMasterIdLst>
  <p:handoutMasterIdLst>
    <p:handoutMasterId r:id="rId88"/>
  </p:handoutMasterIdLst>
  <p:sldIdLst>
    <p:sldId id="320" r:id="rId2"/>
    <p:sldId id="771" r:id="rId3"/>
    <p:sldId id="773" r:id="rId4"/>
    <p:sldId id="774" r:id="rId5"/>
    <p:sldId id="775" r:id="rId6"/>
    <p:sldId id="776" r:id="rId7"/>
    <p:sldId id="777" r:id="rId8"/>
    <p:sldId id="778" r:id="rId9"/>
    <p:sldId id="779" r:id="rId10"/>
    <p:sldId id="780" r:id="rId11"/>
    <p:sldId id="781" r:id="rId12"/>
    <p:sldId id="782" r:id="rId13"/>
    <p:sldId id="783" r:id="rId14"/>
    <p:sldId id="784" r:id="rId15"/>
    <p:sldId id="785" r:id="rId16"/>
    <p:sldId id="786" r:id="rId17"/>
    <p:sldId id="787" r:id="rId18"/>
    <p:sldId id="788" r:id="rId19"/>
    <p:sldId id="789" r:id="rId20"/>
    <p:sldId id="790" r:id="rId21"/>
    <p:sldId id="791" r:id="rId22"/>
    <p:sldId id="792" r:id="rId23"/>
    <p:sldId id="793" r:id="rId24"/>
    <p:sldId id="794" r:id="rId25"/>
    <p:sldId id="795" r:id="rId26"/>
    <p:sldId id="796" r:id="rId27"/>
    <p:sldId id="797" r:id="rId28"/>
    <p:sldId id="798" r:id="rId29"/>
    <p:sldId id="799" r:id="rId30"/>
    <p:sldId id="800" r:id="rId31"/>
    <p:sldId id="801" r:id="rId32"/>
    <p:sldId id="802" r:id="rId33"/>
    <p:sldId id="803" r:id="rId34"/>
    <p:sldId id="804" r:id="rId35"/>
    <p:sldId id="805" r:id="rId36"/>
    <p:sldId id="806" r:id="rId37"/>
    <p:sldId id="807" r:id="rId38"/>
    <p:sldId id="808" r:id="rId39"/>
    <p:sldId id="809" r:id="rId40"/>
    <p:sldId id="812" r:id="rId41"/>
    <p:sldId id="813" r:id="rId42"/>
    <p:sldId id="814" r:id="rId43"/>
    <p:sldId id="815" r:id="rId44"/>
    <p:sldId id="816" r:id="rId45"/>
    <p:sldId id="830" r:id="rId46"/>
    <p:sldId id="831" r:id="rId47"/>
    <p:sldId id="832" r:id="rId48"/>
    <p:sldId id="833" r:id="rId49"/>
    <p:sldId id="834" r:id="rId50"/>
    <p:sldId id="835" r:id="rId51"/>
    <p:sldId id="836" r:id="rId52"/>
    <p:sldId id="837" r:id="rId53"/>
    <p:sldId id="838" r:id="rId54"/>
    <p:sldId id="839" r:id="rId55"/>
    <p:sldId id="840" r:id="rId56"/>
    <p:sldId id="841" r:id="rId57"/>
    <p:sldId id="842" r:id="rId58"/>
    <p:sldId id="843" r:id="rId59"/>
    <p:sldId id="844" r:id="rId60"/>
    <p:sldId id="845" r:id="rId61"/>
    <p:sldId id="846" r:id="rId62"/>
    <p:sldId id="847" r:id="rId63"/>
    <p:sldId id="848" r:id="rId64"/>
    <p:sldId id="849" r:id="rId65"/>
    <p:sldId id="850" r:id="rId66"/>
    <p:sldId id="851" r:id="rId67"/>
    <p:sldId id="852" r:id="rId68"/>
    <p:sldId id="853" r:id="rId69"/>
    <p:sldId id="854" r:id="rId70"/>
    <p:sldId id="855" r:id="rId71"/>
    <p:sldId id="856" r:id="rId72"/>
    <p:sldId id="857" r:id="rId73"/>
    <p:sldId id="858" r:id="rId74"/>
    <p:sldId id="859" r:id="rId75"/>
    <p:sldId id="860" r:id="rId76"/>
    <p:sldId id="820" r:id="rId77"/>
    <p:sldId id="821" r:id="rId78"/>
    <p:sldId id="822" r:id="rId79"/>
    <p:sldId id="823" r:id="rId80"/>
    <p:sldId id="824" r:id="rId81"/>
    <p:sldId id="825" r:id="rId82"/>
    <p:sldId id="826" r:id="rId83"/>
    <p:sldId id="827" r:id="rId84"/>
    <p:sldId id="828" r:id="rId85"/>
    <p:sldId id="829" r:id="rId86"/>
  </p:sldIdLst>
  <p:sldSz cx="12192000" cy="6858000"/>
  <p:notesSz cx="6648450" cy="9780588"/>
  <p:defaultTextStyle>
    <a:defPPr>
      <a:defRPr lang="zh-CN"/>
    </a:defPPr>
    <a:lvl1pPr algn="l" rtl="0" eaLnBrk="0" fontAlgn="base" hangingPunct="0">
      <a:spcBef>
        <a:spcPct val="0"/>
      </a:spcBef>
      <a:spcAft>
        <a:spcPct val="0"/>
      </a:spcAft>
      <a:defRPr kumimoji="1" sz="3200" kern="1200">
        <a:solidFill>
          <a:schemeClr val="tx1"/>
        </a:solidFill>
        <a:latin typeface="Arial Narrow" panose="020B0606020202030204" pitchFamily="34" charset="0"/>
        <a:ea typeface="华文新魏" panose="0201080004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Arial Narrow" panose="020B0606020202030204" pitchFamily="34" charset="0"/>
        <a:ea typeface="华文新魏" panose="0201080004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Arial Narrow" panose="020B0606020202030204" pitchFamily="34" charset="0"/>
        <a:ea typeface="华文新魏" panose="0201080004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Arial Narrow" panose="020B0606020202030204" pitchFamily="34" charset="0"/>
        <a:ea typeface="华文新魏" panose="0201080004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Arial Narrow" panose="020B0606020202030204" pitchFamily="34" charset="0"/>
        <a:ea typeface="华文新魏" panose="02010800040101010101" pitchFamily="2" charset="-122"/>
        <a:cs typeface="+mn-cs"/>
      </a:defRPr>
    </a:lvl5pPr>
    <a:lvl6pPr marL="2286000" algn="l" defTabSz="914400" rtl="0" eaLnBrk="1" latinLnBrk="0" hangingPunct="1">
      <a:defRPr kumimoji="1" sz="3200" kern="1200">
        <a:solidFill>
          <a:schemeClr val="tx1"/>
        </a:solidFill>
        <a:latin typeface="Arial Narrow" panose="020B0606020202030204" pitchFamily="34" charset="0"/>
        <a:ea typeface="华文新魏" panose="02010800040101010101" pitchFamily="2" charset="-122"/>
        <a:cs typeface="+mn-cs"/>
      </a:defRPr>
    </a:lvl6pPr>
    <a:lvl7pPr marL="2743200" algn="l" defTabSz="914400" rtl="0" eaLnBrk="1" latinLnBrk="0" hangingPunct="1">
      <a:defRPr kumimoji="1" sz="3200" kern="1200">
        <a:solidFill>
          <a:schemeClr val="tx1"/>
        </a:solidFill>
        <a:latin typeface="Arial Narrow" panose="020B0606020202030204" pitchFamily="34" charset="0"/>
        <a:ea typeface="华文新魏" panose="02010800040101010101" pitchFamily="2" charset="-122"/>
        <a:cs typeface="+mn-cs"/>
      </a:defRPr>
    </a:lvl7pPr>
    <a:lvl8pPr marL="3200400" algn="l" defTabSz="914400" rtl="0" eaLnBrk="1" latinLnBrk="0" hangingPunct="1">
      <a:defRPr kumimoji="1" sz="3200" kern="1200">
        <a:solidFill>
          <a:schemeClr val="tx1"/>
        </a:solidFill>
        <a:latin typeface="Arial Narrow" panose="020B0606020202030204" pitchFamily="34" charset="0"/>
        <a:ea typeface="华文新魏" panose="02010800040101010101" pitchFamily="2" charset="-122"/>
        <a:cs typeface="+mn-cs"/>
      </a:defRPr>
    </a:lvl8pPr>
    <a:lvl9pPr marL="3657600" algn="l" defTabSz="914400" rtl="0" eaLnBrk="1" latinLnBrk="0" hangingPunct="1">
      <a:defRPr kumimoji="1" sz="3200" kern="1200">
        <a:solidFill>
          <a:schemeClr val="tx1"/>
        </a:solidFill>
        <a:latin typeface="Arial Narrow" panose="020B0606020202030204" pitchFamily="34" charset="0"/>
        <a:ea typeface="华文新魏" panose="02010800040101010101" pitchFamily="2" charset="-122"/>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0066FF"/>
    <a:srgbClr val="6699FF"/>
    <a:srgbClr val="66CCFF"/>
    <a:srgbClr val="FF7C80"/>
    <a:srgbClr val="FF9933"/>
    <a:srgbClr val="6666FF"/>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6" autoAdjust="0"/>
    <p:restoredTop sz="87337" autoAdjust="0"/>
  </p:normalViewPr>
  <p:slideViewPr>
    <p:cSldViewPr>
      <p:cViewPr varScale="1">
        <p:scale>
          <a:sx n="56" d="100"/>
          <a:sy n="56" d="100"/>
        </p:scale>
        <p:origin x="-836" y="-52"/>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5114"/>
    </p:cViewPr>
  </p:sorterViewPr>
  <p:notesViewPr>
    <p:cSldViewPr>
      <p:cViewPr varScale="1">
        <p:scale>
          <a:sx n="43" d="100"/>
          <a:sy n="43" d="100"/>
        </p:scale>
        <p:origin x="-1398" y="-10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50000"/>
              </a:spcBef>
              <a:buClrTx/>
              <a:buSzTx/>
              <a:buFont typeface="Wingdings" pitchFamily="2" charset="2"/>
              <a:buChar char="§"/>
              <a:defRPr sz="1200">
                <a:latin typeface="Tahoma" pitchFamily="34" charset="0"/>
                <a:ea typeface="宋体" pitchFamily="2" charset="-122"/>
              </a:defRPr>
            </a:lvl1pPr>
          </a:lstStyle>
          <a:p>
            <a:pPr>
              <a:defRPr/>
            </a:pPr>
            <a:endParaRPr lang="en-US" altLang="zh-CN"/>
          </a:p>
        </p:txBody>
      </p:sp>
      <p:sp>
        <p:nvSpPr>
          <p:cNvPr id="21507"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50000"/>
              </a:spcBef>
              <a:buClrTx/>
              <a:buSzTx/>
              <a:buFont typeface="Wingdings" pitchFamily="2" charset="2"/>
              <a:buChar char="§"/>
              <a:defRPr sz="1200">
                <a:latin typeface="Tahoma" pitchFamily="34" charset="0"/>
                <a:ea typeface="宋体" pitchFamily="2" charset="-122"/>
              </a:defRPr>
            </a:lvl1pPr>
          </a:lstStyle>
          <a:p>
            <a:pPr>
              <a:defRPr/>
            </a:pPr>
            <a:endParaRPr lang="en-US" altLang="zh-CN"/>
          </a:p>
        </p:txBody>
      </p:sp>
      <p:sp>
        <p:nvSpPr>
          <p:cNvPr id="21508" name="Rectangle 4"/>
          <p:cNvSpPr>
            <a:spLocks noGrp="1" noChangeArrowheads="1"/>
          </p:cNvSpPr>
          <p:nvPr>
            <p:ph type="ftr" sz="quarter" idx="2"/>
          </p:nvPr>
        </p:nvSpPr>
        <p:spPr bwMode="auto">
          <a:xfrm>
            <a:off x="0" y="9291638"/>
            <a:ext cx="2881313"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50000"/>
              </a:spcBef>
              <a:buClrTx/>
              <a:buSzTx/>
              <a:buFont typeface="Wingdings" pitchFamily="2" charset="2"/>
              <a:buChar char="§"/>
              <a:defRPr sz="1200">
                <a:latin typeface="Tahoma" pitchFamily="34" charset="0"/>
                <a:ea typeface="宋体" pitchFamily="2" charset="-122"/>
              </a:defRPr>
            </a:lvl1pPr>
          </a:lstStyle>
          <a:p>
            <a:pPr>
              <a:defRPr/>
            </a:pPr>
            <a:endParaRPr lang="en-US" altLang="zh-CN"/>
          </a:p>
        </p:txBody>
      </p:sp>
      <p:sp>
        <p:nvSpPr>
          <p:cNvPr id="21509" name="Rectangle 5"/>
          <p:cNvSpPr>
            <a:spLocks noGrp="1" noChangeArrowheads="1"/>
          </p:cNvSpPr>
          <p:nvPr>
            <p:ph type="sldNum" sz="quarter" idx="3"/>
          </p:nvPr>
        </p:nvSpPr>
        <p:spPr bwMode="auto">
          <a:xfrm>
            <a:off x="3767138" y="9291638"/>
            <a:ext cx="2881312"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50000"/>
              </a:spcBef>
              <a:buClrTx/>
              <a:buSzTx/>
              <a:buFont typeface="Wingdings" panose="05000000000000000000" pitchFamily="2" charset="2"/>
              <a:buChar char="§"/>
              <a:defRPr sz="1200">
                <a:latin typeface="Tahoma" panose="020B0604030504040204" pitchFamily="34" charset="0"/>
                <a:ea typeface="宋体" panose="02010600030101010101" pitchFamily="2" charset="-122"/>
              </a:defRPr>
            </a:lvl1pPr>
          </a:lstStyle>
          <a:p>
            <a:pPr>
              <a:defRPr/>
            </a:pPr>
            <a:fld id="{B6E5D24B-9F9F-4D5C-8007-9641B5204F12}" type="slidenum">
              <a:rPr lang="en-US" altLang="zh-CN"/>
              <a:pPr>
                <a:defRPr/>
              </a:pPr>
              <a:t>‹#›</a:t>
            </a:fld>
            <a:endParaRPr lang="en-US" altLang="zh-CN"/>
          </a:p>
        </p:txBody>
      </p:sp>
    </p:spTree>
    <p:extLst>
      <p:ext uri="{BB962C8B-B14F-4D97-AF65-F5344CB8AC3E}">
        <p14:creationId xmlns:p14="http://schemas.microsoft.com/office/powerpoint/2010/main" val="42889494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20000"/>
              </a:spcBef>
              <a:buClr>
                <a:schemeClr val="folHlink"/>
              </a:buClr>
              <a:buSzPct val="60000"/>
              <a:buFont typeface="Wingdings" pitchFamily="2" charset="2"/>
              <a:buBlip>
                <a:blip r:embed="rId2"/>
              </a:buBlip>
              <a:defRPr sz="1200"/>
            </a:lvl1pPr>
          </a:lstStyle>
          <a:p>
            <a:pPr>
              <a:defRPr/>
            </a:pPr>
            <a:endParaRPr lang="en-US" altLang="zh-CN"/>
          </a:p>
        </p:txBody>
      </p:sp>
      <p:sp>
        <p:nvSpPr>
          <p:cNvPr id="768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20000"/>
              </a:spcBef>
              <a:buClr>
                <a:schemeClr val="folHlink"/>
              </a:buClr>
              <a:buSzPct val="60000"/>
              <a:buFont typeface="Wingdings" pitchFamily="2" charset="2"/>
              <a:buBlip>
                <a:blip r:embed="rId2"/>
              </a:buBlip>
              <a:defRPr sz="12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5" name="Rectangle 5"/>
          <p:cNvSpPr>
            <a:spLocks noGrp="1" noChangeArrowheads="1"/>
          </p:cNvSpPr>
          <p:nvPr>
            <p:ph type="body" sz="quarter" idx="3"/>
          </p:nvPr>
        </p:nvSpPr>
        <p:spPr bwMode="auto">
          <a:xfrm>
            <a:off x="885825" y="4645025"/>
            <a:ext cx="4876800" cy="4402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6806" name="Rectangle 6"/>
          <p:cNvSpPr>
            <a:spLocks noGrp="1" noChangeArrowheads="1"/>
          </p:cNvSpPr>
          <p:nvPr>
            <p:ph type="ftr" sz="quarter" idx="4"/>
          </p:nvPr>
        </p:nvSpPr>
        <p:spPr bwMode="auto">
          <a:xfrm>
            <a:off x="0" y="9291638"/>
            <a:ext cx="2881313"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20000"/>
              </a:spcBef>
              <a:buClr>
                <a:schemeClr val="folHlink"/>
              </a:buClr>
              <a:buSzPct val="60000"/>
              <a:buFont typeface="Wingdings" pitchFamily="2" charset="2"/>
              <a:buBlip>
                <a:blip r:embed="rId2"/>
              </a:buBlip>
              <a:defRPr sz="1200"/>
            </a:lvl1pPr>
          </a:lstStyle>
          <a:p>
            <a:pPr>
              <a:defRPr/>
            </a:pPr>
            <a:endParaRPr lang="en-US" altLang="zh-CN"/>
          </a:p>
        </p:txBody>
      </p:sp>
      <p:sp>
        <p:nvSpPr>
          <p:cNvPr id="76807" name="Rectangle 7"/>
          <p:cNvSpPr>
            <a:spLocks noGrp="1" noChangeArrowheads="1"/>
          </p:cNvSpPr>
          <p:nvPr>
            <p:ph type="sldNum" sz="quarter" idx="5"/>
          </p:nvPr>
        </p:nvSpPr>
        <p:spPr bwMode="auto">
          <a:xfrm>
            <a:off x="3767138" y="9291638"/>
            <a:ext cx="2881312"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20000"/>
              </a:spcBef>
              <a:buClr>
                <a:schemeClr val="folHlink"/>
              </a:buClr>
              <a:buSzPct val="60000"/>
              <a:buFont typeface="Wingdings" panose="05000000000000000000" pitchFamily="2" charset="2"/>
              <a:buBlip>
                <a:blip r:embed="rId2"/>
              </a:buBlip>
              <a:defRPr sz="1200"/>
            </a:lvl1pPr>
          </a:lstStyle>
          <a:p>
            <a:pPr>
              <a:defRPr/>
            </a:pPr>
            <a:fld id="{ADA1DB6D-0A06-44D9-8168-E388DA6FF90F}" type="slidenum">
              <a:rPr lang="en-US" altLang="zh-CN"/>
              <a:pPr>
                <a:defRPr/>
              </a:pPr>
              <a:t>‹#›</a:t>
            </a:fld>
            <a:endParaRPr lang="en-US" altLang="zh-CN"/>
          </a:p>
        </p:txBody>
      </p:sp>
    </p:spTree>
    <p:extLst>
      <p:ext uri="{BB962C8B-B14F-4D97-AF65-F5344CB8AC3E}">
        <p14:creationId xmlns:p14="http://schemas.microsoft.com/office/powerpoint/2010/main" val="9314964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节点和节点之间的关系</a:t>
            </a:r>
          </a:p>
          <a:p>
            <a:endParaRPr lang="zh-CN" altLang="en-US" dirty="0"/>
          </a:p>
        </p:txBody>
      </p:sp>
      <p:sp>
        <p:nvSpPr>
          <p:cNvPr id="4" name="灯片编号占位符 3"/>
          <p:cNvSpPr>
            <a:spLocks noGrp="1"/>
          </p:cNvSpPr>
          <p:nvPr>
            <p:ph type="sldNum" sz="quarter" idx="10"/>
          </p:nvPr>
        </p:nvSpPr>
        <p:spPr/>
        <p:txBody>
          <a:bodyPr/>
          <a:lstStyle/>
          <a:p>
            <a:pPr>
              <a:defRPr/>
            </a:pPr>
            <a:fld id="{ADA1DB6D-0A06-44D9-8168-E388DA6FF90F}" type="slidenum">
              <a:rPr lang="en-US" altLang="zh-CN" smtClean="0"/>
              <a:pPr>
                <a:defRPr/>
              </a:pPr>
              <a:t>40</a:t>
            </a:fld>
            <a:endParaRPr lang="en-US" altLang="zh-CN"/>
          </a:p>
        </p:txBody>
      </p:sp>
    </p:spTree>
    <p:extLst>
      <p:ext uri="{BB962C8B-B14F-4D97-AF65-F5344CB8AC3E}">
        <p14:creationId xmlns:p14="http://schemas.microsoft.com/office/powerpoint/2010/main" val="2545031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A1DB6D-0A06-44D9-8168-E388DA6FF90F}" type="slidenum">
              <a:rPr lang="en-US" altLang="zh-CN" smtClean="0"/>
              <a:pPr>
                <a:defRPr/>
              </a:pPr>
              <a:t>42</a:t>
            </a:fld>
            <a:endParaRPr lang="en-US" altLang="zh-CN"/>
          </a:p>
        </p:txBody>
      </p:sp>
    </p:spTree>
    <p:extLst>
      <p:ext uri="{BB962C8B-B14F-4D97-AF65-F5344CB8AC3E}">
        <p14:creationId xmlns:p14="http://schemas.microsoft.com/office/powerpoint/2010/main" val="1224369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488" y="744538"/>
            <a:ext cx="6616700" cy="3722687"/>
          </a:xfrm>
          <a:ln/>
        </p:spPr>
      </p:sp>
      <p:sp>
        <p:nvSpPr>
          <p:cNvPr id="142339" name="Rectangle 3"/>
          <p:cNvSpPr>
            <a:spLocks noGrp="1" noChangeArrowheads="1"/>
          </p:cNvSpPr>
          <p:nvPr>
            <p:ph type="body" idx="1"/>
          </p:nvPr>
        </p:nvSpPr>
        <p:spPr>
          <a:xfrm>
            <a:off x="680418" y="4715061"/>
            <a:ext cx="5436841" cy="44684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612961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基于结构化知识</a:t>
            </a:r>
            <a:endParaRPr lang="zh-CN" altLang="en-US" dirty="0"/>
          </a:p>
        </p:txBody>
      </p:sp>
      <p:sp>
        <p:nvSpPr>
          <p:cNvPr id="4" name="灯片编号占位符 3"/>
          <p:cNvSpPr>
            <a:spLocks noGrp="1"/>
          </p:cNvSpPr>
          <p:nvPr>
            <p:ph type="sldNum" sz="quarter" idx="10"/>
          </p:nvPr>
        </p:nvSpPr>
        <p:spPr/>
        <p:txBody>
          <a:bodyPr/>
          <a:lstStyle/>
          <a:p>
            <a:pPr>
              <a:defRPr/>
            </a:pPr>
            <a:fld id="{ADA1DB6D-0A06-44D9-8168-E388DA6FF90F}" type="slidenum">
              <a:rPr lang="en-US" altLang="zh-CN" smtClean="0"/>
              <a:pPr>
                <a:defRPr/>
              </a:pPr>
              <a:t>76</a:t>
            </a:fld>
            <a:endParaRPr lang="en-US" altLang="zh-CN"/>
          </a:p>
        </p:txBody>
      </p:sp>
    </p:spTree>
    <p:extLst>
      <p:ext uri="{BB962C8B-B14F-4D97-AF65-F5344CB8AC3E}">
        <p14:creationId xmlns:p14="http://schemas.microsoft.com/office/powerpoint/2010/main" val="2132373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5088" y="733425"/>
            <a:ext cx="6518275" cy="3667125"/>
          </a:xfrm>
          <a:ln/>
        </p:spPr>
      </p:sp>
      <p:sp>
        <p:nvSpPr>
          <p:cNvPr id="142339" name="Rectangle 3"/>
          <p:cNvSpPr>
            <a:spLocks noGrp="1" noChangeArrowheads="1"/>
          </p:cNvSpPr>
          <p:nvPr>
            <p:ph type="body" idx="1"/>
          </p:nvPr>
        </p:nvSpPr>
        <p:spPr>
          <a:xfrm>
            <a:off x="665481" y="4644946"/>
            <a:ext cx="5317490" cy="44019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93545E94-6D2F-49B8-8DDE-2137AF239E55}" type="datetime1">
              <a:rPr lang="zh-CN" altLang="en-US" smtClean="0"/>
              <a:pPr>
                <a:defRPr/>
              </a:pPr>
              <a:t>2019/9/22</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4078CE6B-084E-41B0-B64D-E999C274C8EE}" type="slidenum">
              <a:rPr lang="en-US" altLang="zh-CN" smtClean="0"/>
              <a:pPr>
                <a:defRPr/>
              </a:pPr>
              <a:t>‹#›</a:t>
            </a:fld>
            <a:endParaRPr lang="en-US" altLang="zh-C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077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E9400313-5D97-4149-B00E-1D5CBB157496}" type="datetime1">
              <a:rPr lang="zh-CN" altLang="en-US" smtClean="0"/>
              <a:pPr>
                <a:defRPr/>
              </a:pPr>
              <a:t>2019/9/22</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2A62544A-857B-4155-ACEA-14F03FE1E489}" type="slidenum">
              <a:rPr lang="en-US" altLang="zh-CN" smtClean="0"/>
              <a:pPr>
                <a:defRPr/>
              </a:pPr>
              <a:t>‹#›</a:t>
            </a:fld>
            <a:endParaRPr lang="en-US" altLang="zh-CN"/>
          </a:p>
        </p:txBody>
      </p:sp>
    </p:spTree>
    <p:extLst>
      <p:ext uri="{BB962C8B-B14F-4D97-AF65-F5344CB8AC3E}">
        <p14:creationId xmlns:p14="http://schemas.microsoft.com/office/powerpoint/2010/main" val="113404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935A840-1FB8-4C7C-945D-982CD678FE49}" type="datetime1">
              <a:rPr lang="zh-CN" altLang="en-US" smtClean="0"/>
              <a:pPr>
                <a:defRPr/>
              </a:pPr>
              <a:t>2019/9/22</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B9BFE455-03AF-4DF4-99A4-81F498D06C00}" type="slidenum">
              <a:rPr lang="en-US" altLang="zh-CN" smtClean="0"/>
              <a:pPr>
                <a:defRPr/>
              </a:pPr>
              <a:t>‹#›</a:t>
            </a:fld>
            <a:endParaRPr lang="en-US" altLang="zh-CN"/>
          </a:p>
        </p:txBody>
      </p:sp>
    </p:spTree>
    <p:extLst>
      <p:ext uri="{BB962C8B-B14F-4D97-AF65-F5344CB8AC3E}">
        <p14:creationId xmlns:p14="http://schemas.microsoft.com/office/powerpoint/2010/main" val="2179742179"/>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296B1397-8407-4579-AF03-2E39F87D1409}" type="slidenum">
              <a:rPr lang="en-US" altLang="zh-CN" smtClean="0"/>
              <a:pPr>
                <a:defRPr/>
              </a:pPr>
              <a:t>‹#›</a:t>
            </a:fld>
            <a:endParaRPr lang="en-US" altLang="zh-CN"/>
          </a:p>
        </p:txBody>
      </p:sp>
    </p:spTree>
    <p:extLst>
      <p:ext uri="{BB962C8B-B14F-4D97-AF65-F5344CB8AC3E}">
        <p14:creationId xmlns:p14="http://schemas.microsoft.com/office/powerpoint/2010/main" val="1721861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C72E58A7-71EE-4AEF-9422-D829BA081E08}" type="datetime1">
              <a:rPr lang="zh-CN" altLang="en-US" smtClean="0"/>
              <a:pPr>
                <a:defRPr/>
              </a:pPr>
              <a:t>2019/9/22</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7CA58236-FF91-4742-8C72-E2C5220D015F}" type="slidenum">
              <a:rPr lang="en-US" altLang="zh-CN" smtClean="0"/>
              <a:pPr>
                <a:defRPr/>
              </a:pPr>
              <a:t>‹#›</a:t>
            </a:fld>
            <a:endParaRPr lang="en-US" altLang="zh-C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036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C1BAD272-0183-4541-BA31-C20757D9F065}" type="datetime1">
              <a:rPr lang="zh-CN" altLang="en-US" smtClean="0"/>
              <a:pPr>
                <a:defRPr/>
              </a:pPr>
              <a:t>2019/9/22</a:t>
            </a:fld>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529FB241-CD9E-4BD6-9C18-475E62154F5D}" type="slidenum">
              <a:rPr lang="en-US" altLang="zh-CN" smtClean="0"/>
              <a:pPr>
                <a:defRPr/>
              </a:pPr>
              <a:t>‹#›</a:t>
            </a:fld>
            <a:endParaRPr lang="en-US" altLang="zh-CN"/>
          </a:p>
        </p:txBody>
      </p:sp>
    </p:spTree>
    <p:extLst>
      <p:ext uri="{BB962C8B-B14F-4D97-AF65-F5344CB8AC3E}">
        <p14:creationId xmlns:p14="http://schemas.microsoft.com/office/powerpoint/2010/main" val="3947627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437864C4-2E3B-46D9-8718-17A0D5824291}" type="datetime1">
              <a:rPr lang="zh-CN" altLang="en-US" smtClean="0"/>
              <a:pPr>
                <a:defRPr/>
              </a:pPr>
              <a:t>2019/9/22</a:t>
            </a:fld>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4916710E-B3B2-4DB7-B77C-549FF14E6424}" type="slidenum">
              <a:rPr lang="en-US" altLang="zh-CN" smtClean="0"/>
              <a:pPr>
                <a:defRPr/>
              </a:pPr>
              <a:t>‹#›</a:t>
            </a:fld>
            <a:endParaRPr lang="en-US" altLang="zh-CN"/>
          </a:p>
        </p:txBody>
      </p:sp>
    </p:spTree>
    <p:extLst>
      <p:ext uri="{BB962C8B-B14F-4D97-AF65-F5344CB8AC3E}">
        <p14:creationId xmlns:p14="http://schemas.microsoft.com/office/powerpoint/2010/main" val="126711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568B22DA-D82D-45A6-AF8B-C0972ED903E3}" type="datetime1">
              <a:rPr lang="zh-CN" altLang="en-US" smtClean="0"/>
              <a:pPr>
                <a:defRPr/>
              </a:pPr>
              <a:t>2019/9/22</a:t>
            </a:fld>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95453CBF-B5F4-45C0-B640-2B2E9424B1BC}" type="slidenum">
              <a:rPr lang="en-US" altLang="zh-CN" smtClean="0"/>
              <a:pPr>
                <a:defRPr/>
              </a:pPr>
              <a:t>‹#›</a:t>
            </a:fld>
            <a:endParaRPr lang="en-US" altLang="zh-CN"/>
          </a:p>
        </p:txBody>
      </p:sp>
    </p:spTree>
    <p:extLst>
      <p:ext uri="{BB962C8B-B14F-4D97-AF65-F5344CB8AC3E}">
        <p14:creationId xmlns:p14="http://schemas.microsoft.com/office/powerpoint/2010/main" val="2774287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25783FCA-7290-43D9-9382-143FE2C417ED}" type="datetime1">
              <a:rPr lang="zh-CN" altLang="en-US" smtClean="0"/>
              <a:pPr>
                <a:defRPr/>
              </a:pPr>
              <a:t>2019/9/22</a:t>
            </a:fld>
            <a:endParaRPr lang="en-US" altLang="zh-CN"/>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4159224D-3E23-4FA2-9F35-320786C9BA08}" type="slidenum">
              <a:rPr lang="en-US" altLang="zh-CN" smtClean="0"/>
              <a:pPr>
                <a:defRPr/>
              </a:pPr>
              <a:t>‹#›</a:t>
            </a:fld>
            <a:endParaRPr lang="en-US" altLang="zh-CN"/>
          </a:p>
        </p:txBody>
      </p:sp>
    </p:spTree>
    <p:extLst>
      <p:ext uri="{BB962C8B-B14F-4D97-AF65-F5344CB8AC3E}">
        <p14:creationId xmlns:p14="http://schemas.microsoft.com/office/powerpoint/2010/main" val="334031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defRPr/>
            </a:pPr>
            <a:fld id="{555AA567-5631-43A7-A9FF-75647F42AE37}" type="datetime1">
              <a:rPr lang="zh-CN" altLang="en-US" smtClean="0"/>
              <a:pPr>
                <a:defRPr/>
              </a:pPr>
              <a:t>2019/9/22</a:t>
            </a:fld>
            <a:endParaRPr lang="en-US" altLang="zh-C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A5E7CE3B-6234-41DF-93DA-3F69D02C86C7}" type="slidenum">
              <a:rPr lang="en-US" altLang="zh-CN" smtClean="0"/>
              <a:pPr>
                <a:defRPr/>
              </a:pPr>
              <a:t>‹#›</a:t>
            </a:fld>
            <a:endParaRPr lang="en-US" altLang="zh-CN"/>
          </a:p>
        </p:txBody>
      </p:sp>
    </p:spTree>
    <p:extLst>
      <p:ext uri="{BB962C8B-B14F-4D97-AF65-F5344CB8AC3E}">
        <p14:creationId xmlns:p14="http://schemas.microsoft.com/office/powerpoint/2010/main" val="253048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EA040750-969B-4222-B262-25B51124027E}" type="datetime1">
              <a:rPr lang="zh-CN" altLang="en-US" smtClean="0"/>
              <a:pPr>
                <a:defRPr/>
              </a:pPr>
              <a:t>2019/9/22</a:t>
            </a:fld>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3FBB20B7-0609-40D4-81CD-6AD12B8FE637}" type="slidenum">
              <a:rPr lang="en-US" altLang="zh-CN" smtClean="0"/>
              <a:pPr>
                <a:defRPr/>
              </a:pPr>
              <a:t>‹#›</a:t>
            </a:fld>
            <a:endParaRPr lang="en-US" altLang="zh-CN"/>
          </a:p>
        </p:txBody>
      </p:sp>
    </p:spTree>
    <p:extLst>
      <p:ext uri="{BB962C8B-B14F-4D97-AF65-F5344CB8AC3E}">
        <p14:creationId xmlns:p14="http://schemas.microsoft.com/office/powerpoint/2010/main" val="953110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5935A840-1FB8-4C7C-945D-982CD678FE49}" type="datetime1">
              <a:rPr lang="zh-CN" altLang="en-US" smtClean="0"/>
              <a:pPr>
                <a:defRPr/>
              </a:pPr>
              <a:t>2019/9/22</a:t>
            </a:fld>
            <a:endParaRPr lang="en-US" altLang="zh-C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ltLang="zh-C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defRPr/>
            </a:pPr>
            <a:fld id="{B9BFE455-03AF-4DF4-99A4-81F498D06C00}" type="slidenum">
              <a:rPr lang="en-US" altLang="zh-CN" smtClean="0"/>
              <a:pPr>
                <a:defRPr/>
              </a:pPr>
              <a:t>‹#›</a:t>
            </a:fld>
            <a:endParaRPr lang="en-US" altLang="zh-C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359014"/>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0.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pPr eaLnBrk="1" hangingPunct="1"/>
            <a:r>
              <a:rPr lang="zh-CN" altLang="en-US" dirty="0" smtClean="0"/>
              <a:t>第</a:t>
            </a:r>
            <a:r>
              <a:rPr lang="en-US" altLang="zh-CN" dirty="0" smtClean="0"/>
              <a:t>3</a:t>
            </a:r>
            <a:r>
              <a:rPr lang="zh-CN" altLang="en-US" dirty="0" smtClean="0"/>
              <a:t>章 逻辑与推理</a:t>
            </a:r>
          </a:p>
        </p:txBody>
      </p:sp>
      <p:sp>
        <p:nvSpPr>
          <p:cNvPr id="5125" name="Rectangle 3"/>
          <p:cNvSpPr>
            <a:spLocks noGrp="1" noChangeArrowheads="1"/>
          </p:cNvSpPr>
          <p:nvPr>
            <p:ph idx="1"/>
          </p:nvPr>
        </p:nvSpPr>
        <p:spPr>
          <a:xfrm>
            <a:off x="1329546" y="1882195"/>
            <a:ext cx="8570912" cy="4283110"/>
          </a:xfrm>
        </p:spPr>
        <p:txBody>
          <a:bodyPr>
            <a:normAutofit fontScale="77500" lnSpcReduction="20000"/>
          </a:bodyPr>
          <a:lstStyle/>
          <a:p>
            <a:pPr eaLnBrk="1" hangingPunct="1">
              <a:lnSpc>
                <a:spcPct val="150000"/>
              </a:lnSpc>
            </a:pPr>
            <a:r>
              <a:rPr lang="en-US" altLang="zh-CN" sz="2800" dirty="0" smtClean="0"/>
              <a:t>3.1 </a:t>
            </a:r>
            <a:r>
              <a:rPr lang="zh-CN" altLang="en-US" sz="2800" dirty="0" smtClean="0"/>
              <a:t>一阶谓词逻辑</a:t>
            </a:r>
            <a:endParaRPr lang="en-US" altLang="zh-CN" sz="2800" dirty="0" smtClean="0"/>
          </a:p>
          <a:p>
            <a:pPr eaLnBrk="1" hangingPunct="1">
              <a:lnSpc>
                <a:spcPct val="150000"/>
              </a:lnSpc>
            </a:pPr>
            <a:r>
              <a:rPr lang="en-US" altLang="zh-CN" sz="2800" dirty="0" smtClean="0"/>
              <a:t>3.2 </a:t>
            </a:r>
            <a:r>
              <a:rPr lang="zh-CN" altLang="en-US" sz="2800" dirty="0" smtClean="0"/>
              <a:t>推理的基本概念</a:t>
            </a:r>
            <a:endParaRPr lang="en-US" altLang="zh-CN" sz="2800" dirty="0" smtClean="0"/>
          </a:p>
          <a:p>
            <a:pPr eaLnBrk="1" hangingPunct="1">
              <a:lnSpc>
                <a:spcPct val="150000"/>
              </a:lnSpc>
            </a:pPr>
            <a:r>
              <a:rPr lang="en-US" altLang="zh-CN" sz="2800" dirty="0" smtClean="0"/>
              <a:t>3.3 </a:t>
            </a:r>
            <a:r>
              <a:rPr lang="zh-CN" altLang="en-US" sz="2800" dirty="0" smtClean="0"/>
              <a:t>自然演绎推理</a:t>
            </a:r>
          </a:p>
          <a:p>
            <a:pPr>
              <a:lnSpc>
                <a:spcPct val="150000"/>
              </a:lnSpc>
            </a:pPr>
            <a:r>
              <a:rPr lang="en-US" altLang="zh-CN" sz="2800" dirty="0" smtClean="0"/>
              <a:t>3.4 </a:t>
            </a:r>
            <a:r>
              <a:rPr lang="zh-CN" altLang="en-US" sz="2800" dirty="0" smtClean="0"/>
              <a:t>归结演绎推理</a:t>
            </a:r>
            <a:endParaRPr lang="en-US" altLang="zh-CN" sz="2800" dirty="0" smtClean="0"/>
          </a:p>
          <a:p>
            <a:pPr>
              <a:lnSpc>
                <a:spcPct val="150000"/>
              </a:lnSpc>
            </a:pPr>
            <a:r>
              <a:rPr lang="en-US" altLang="zh-CN" sz="2800" dirty="0" smtClean="0"/>
              <a:t>3.5 </a:t>
            </a:r>
            <a:r>
              <a:rPr lang="zh-CN" altLang="en-US" sz="2800" dirty="0"/>
              <a:t>非归结</a:t>
            </a:r>
            <a:r>
              <a:rPr lang="zh-CN" altLang="en-US" sz="2800" dirty="0" smtClean="0"/>
              <a:t>演绎推理</a:t>
            </a:r>
            <a:endParaRPr lang="en-US" altLang="zh-CN" sz="2800" dirty="0" smtClean="0"/>
          </a:p>
          <a:p>
            <a:pPr>
              <a:lnSpc>
                <a:spcPct val="150000"/>
              </a:lnSpc>
            </a:pPr>
            <a:r>
              <a:rPr lang="en-US" altLang="zh-CN" sz="2800" dirty="0" smtClean="0"/>
              <a:t>3.6 </a:t>
            </a:r>
            <a:r>
              <a:rPr lang="zh-CN" altLang="en-US" sz="2800" dirty="0" smtClean="0"/>
              <a:t>知识图谱</a:t>
            </a:r>
            <a:endParaRPr lang="en-US" altLang="zh-CN" sz="2800" dirty="0" smtClean="0"/>
          </a:p>
          <a:p>
            <a:pPr>
              <a:lnSpc>
                <a:spcPct val="150000"/>
              </a:lnSpc>
            </a:pPr>
            <a:r>
              <a:rPr lang="en-US" altLang="zh-CN" sz="2800" dirty="0" smtClean="0"/>
              <a:t>3.7 </a:t>
            </a:r>
            <a:r>
              <a:rPr lang="zh-CN" altLang="en-US" sz="2800" dirty="0" smtClean="0"/>
              <a:t>不确定推理</a:t>
            </a:r>
            <a:endParaRPr lang="zh-CN" altLang="en-US" sz="2800" dirty="0"/>
          </a:p>
          <a:p>
            <a:pPr>
              <a:lnSpc>
                <a:spcPct val="150000"/>
              </a:lnSpc>
            </a:pPr>
            <a:endParaRPr lang="en-US" altLang="zh-CN" sz="2800" dirty="0"/>
          </a:p>
        </p:txBody>
      </p:sp>
      <p:sp>
        <p:nvSpPr>
          <p:cNvPr id="4" name="日期占位符 3"/>
          <p:cNvSpPr>
            <a:spLocks noGrp="1"/>
          </p:cNvSpPr>
          <p:nvPr>
            <p:ph type="dt" sz="half" idx="10"/>
          </p:nvPr>
        </p:nvSpPr>
        <p:spPr/>
        <p:txBody>
          <a:bodyPr/>
          <a:lstStyle/>
          <a:p>
            <a:pPr>
              <a:defRPr/>
            </a:pPr>
            <a:fld id="{5223096F-017D-44AB-B8AA-0A02D883A4F5}" type="datetime1">
              <a:rPr lang="zh-CN" altLang="en-US"/>
              <a:pPr>
                <a:defRPr/>
              </a:pPr>
              <a:t>2019/9/22</a:t>
            </a:fld>
            <a:endParaRPr lang="en-US" altLang="zh-CN"/>
          </a:p>
        </p:txBody>
      </p:sp>
      <p:sp>
        <p:nvSpPr>
          <p:cNvPr id="512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1897491-D90D-435B-927A-1303AB2C6C3C}"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a:t>
            </a:fld>
            <a:endParaRPr kumimoji="0" lang="en-US" altLang="zh-CN" sz="1400">
              <a:latin typeface="Tahoma" panose="020B060403050404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EAEE0E7-1B91-47F3-BDB0-5A5F82839586}"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22883"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0F0813A-B739-47D9-86E4-9394BA71EDA5}"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10</a:t>
            </a:fld>
            <a:endParaRPr kumimoji="0" lang="en-US" altLang="zh-CN" sz="1400">
              <a:latin typeface="Tahoma" panose="020B0604030504040204" pitchFamily="34" charset="0"/>
              <a:ea typeface="宋体" panose="02010600030101010101" pitchFamily="2" charset="-122"/>
            </a:endParaRPr>
          </a:p>
        </p:txBody>
      </p:sp>
      <p:sp>
        <p:nvSpPr>
          <p:cNvPr id="122884"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多元语义网络表示</a:t>
            </a:r>
            <a:r>
              <a:rPr lang="zh-CN" altLang="en-US" dirty="0"/>
              <a:t> </a:t>
            </a:r>
            <a:endParaRPr lang="zh-CN" altLang="en-US" sz="2400" dirty="0">
              <a:solidFill>
                <a:srgbClr val="000000"/>
              </a:solidFill>
              <a:ea typeface="华文新魏" panose="02010800040101010101" pitchFamily="2" charset="-122"/>
            </a:endParaRPr>
          </a:p>
        </p:txBody>
      </p:sp>
      <p:sp>
        <p:nvSpPr>
          <p:cNvPr id="122885" name="Rectangle 3"/>
          <p:cNvSpPr>
            <a:spLocks noGrp="1" noChangeArrowheads="1"/>
          </p:cNvSpPr>
          <p:nvPr>
            <p:ph type="body" idx="1"/>
          </p:nvPr>
        </p:nvSpPr>
        <p:spPr>
          <a:xfrm>
            <a:off x="746124" y="2276872"/>
            <a:ext cx="10760711" cy="3891280"/>
          </a:xfrm>
        </p:spPr>
        <p:txBody>
          <a:bodyPr>
            <a:normAutofit/>
          </a:bodyPr>
          <a:lstStyle/>
          <a:p>
            <a:pPr eaLnBrk="1" hangingPunct="1">
              <a:lnSpc>
                <a:spcPct val="100000"/>
              </a:lnSpc>
            </a:pPr>
            <a:r>
              <a:rPr lang="zh-CN" altLang="en-US" sz="2400" dirty="0" smtClean="0">
                <a:solidFill>
                  <a:srgbClr val="000000"/>
                </a:solidFill>
              </a:rPr>
              <a:t>语义网络从本质上来说，节点之间的连接是二元关系。一元关系很容易表示。</a:t>
            </a:r>
            <a:r>
              <a:rPr lang="en-US" altLang="zh-CN" sz="2400" dirty="0" smtClean="0">
                <a:solidFill>
                  <a:srgbClr val="000000"/>
                </a:solidFill>
              </a:rPr>
              <a:t>MAN(LIMING)</a:t>
            </a:r>
            <a:r>
              <a:rPr lang="zh-CN" altLang="en-US" sz="2400" dirty="0" smtClean="0">
                <a:solidFill>
                  <a:srgbClr val="000000"/>
                </a:solidFill>
              </a:rPr>
              <a:t>或</a:t>
            </a:r>
            <a:r>
              <a:rPr lang="en-US" altLang="zh-CN" sz="2400" dirty="0" smtClean="0">
                <a:solidFill>
                  <a:srgbClr val="000000"/>
                </a:solidFill>
              </a:rPr>
              <a:t>ISA(LIMING,MAN)</a:t>
            </a:r>
            <a:r>
              <a:rPr lang="zh-CN" altLang="en-US" sz="2400" dirty="0" smtClean="0">
                <a:solidFill>
                  <a:srgbClr val="000000"/>
                </a:solidFill>
              </a:rPr>
              <a:t>。</a:t>
            </a:r>
          </a:p>
          <a:p>
            <a:pPr eaLnBrk="1" hangingPunct="1">
              <a:lnSpc>
                <a:spcPct val="100000"/>
              </a:lnSpc>
            </a:pPr>
            <a:r>
              <a:rPr lang="zh-CN" altLang="en-US" sz="2400" dirty="0" smtClean="0">
                <a:solidFill>
                  <a:srgbClr val="000000"/>
                </a:solidFill>
              </a:rPr>
              <a:t>为了表示多元语义，可将多元关系转化为二元关系的组合 。</a:t>
            </a:r>
          </a:p>
          <a:p>
            <a:pPr eaLnBrk="1" hangingPunct="1">
              <a:lnSpc>
                <a:spcPct val="100000"/>
              </a:lnSpc>
              <a:buFont typeface="Wingdings" panose="05000000000000000000" pitchFamily="2" charset="2"/>
              <a:buNone/>
            </a:pPr>
            <a:r>
              <a:rPr lang="zh-CN" altLang="en-US" sz="2400" dirty="0" smtClean="0">
                <a:solidFill>
                  <a:srgbClr val="000000"/>
                </a:solidFill>
              </a:rPr>
              <a:t>例：北大</a:t>
            </a:r>
            <a:r>
              <a:rPr lang="en-US" altLang="zh-CN" sz="2400" dirty="0" smtClean="0">
                <a:solidFill>
                  <a:srgbClr val="000000"/>
                </a:solidFill>
              </a:rPr>
              <a:t>(BU)</a:t>
            </a:r>
            <a:r>
              <a:rPr lang="zh-CN" altLang="en-US" sz="2400" dirty="0" smtClean="0">
                <a:solidFill>
                  <a:srgbClr val="000000"/>
                </a:solidFill>
              </a:rPr>
              <a:t>和清华</a:t>
            </a:r>
            <a:r>
              <a:rPr lang="en-US" altLang="zh-CN" sz="2400" dirty="0" smtClean="0">
                <a:solidFill>
                  <a:srgbClr val="000000"/>
                </a:solidFill>
              </a:rPr>
              <a:t>(TU)</a:t>
            </a:r>
            <a:r>
              <a:rPr lang="zh-CN" altLang="en-US" sz="2400" dirty="0" smtClean="0">
                <a:solidFill>
                  <a:srgbClr val="000000"/>
                </a:solidFill>
              </a:rPr>
              <a:t>两校篮球队在北大进行的一场比赛的比分是</a:t>
            </a:r>
            <a:r>
              <a:rPr lang="en-US" altLang="zh-CN" sz="2400" dirty="0" smtClean="0">
                <a:solidFill>
                  <a:srgbClr val="000000"/>
                </a:solidFill>
              </a:rPr>
              <a:t>85</a:t>
            </a:r>
            <a:r>
              <a:rPr lang="zh-CN" altLang="en-US" sz="2400" dirty="0" smtClean="0">
                <a:solidFill>
                  <a:srgbClr val="000000"/>
                </a:solidFill>
              </a:rPr>
              <a:t>比</a:t>
            </a:r>
            <a:r>
              <a:rPr lang="en-US" altLang="zh-CN" sz="2400" dirty="0" smtClean="0">
                <a:solidFill>
                  <a:srgbClr val="000000"/>
                </a:solidFill>
              </a:rPr>
              <a:t>89</a:t>
            </a:r>
            <a:r>
              <a:rPr lang="zh-CN" altLang="en-US" sz="2400" dirty="0" smtClean="0">
                <a:solidFill>
                  <a:srgbClr val="000000"/>
                </a:solidFill>
              </a:rPr>
              <a:t>。</a:t>
            </a:r>
            <a:endParaRPr lang="zh-CN" altLang="en-US" sz="2400" dirty="0" smtClean="0"/>
          </a:p>
        </p:txBody>
      </p:sp>
    </p:spTree>
    <p:extLst>
      <p:ext uri="{BB962C8B-B14F-4D97-AF65-F5344CB8AC3E}">
        <p14:creationId xmlns:p14="http://schemas.microsoft.com/office/powerpoint/2010/main" val="706383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AD8FD3F-BFE9-424B-9FA3-245CB9843774}"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23907"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BFCC50-3111-4FF0-A270-5FFEC6E1D963}"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11</a:t>
            </a:fld>
            <a:endParaRPr kumimoji="0" lang="en-US" altLang="zh-CN" sz="1400">
              <a:latin typeface="Tahoma" panose="020B0604030504040204" pitchFamily="34" charset="0"/>
              <a:ea typeface="宋体" panose="02010600030101010101" pitchFamily="2" charset="-122"/>
            </a:endParaRPr>
          </a:p>
        </p:txBody>
      </p:sp>
      <p:sp>
        <p:nvSpPr>
          <p:cNvPr id="123908"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多元语义网络表示</a:t>
            </a:r>
            <a:r>
              <a:rPr lang="zh-CN" altLang="en-US" dirty="0"/>
              <a:t> </a:t>
            </a:r>
            <a:endParaRPr lang="zh-CN" altLang="en-US" sz="2400" b="1" dirty="0">
              <a:solidFill>
                <a:srgbClr val="000000"/>
              </a:solidFill>
              <a:ea typeface="华文新魏" panose="02010800040101010101" pitchFamily="2" charset="-122"/>
            </a:endParaRPr>
          </a:p>
        </p:txBody>
      </p:sp>
      <p:sp>
        <p:nvSpPr>
          <p:cNvPr id="123909" name="Rectangle 3"/>
          <p:cNvSpPr>
            <a:spLocks noGrp="1" noChangeArrowheads="1"/>
          </p:cNvSpPr>
          <p:nvPr>
            <p:ph type="body" idx="1"/>
          </p:nvPr>
        </p:nvSpPr>
        <p:spPr>
          <a:xfrm>
            <a:off x="2590800" y="5334000"/>
            <a:ext cx="7543800" cy="1182688"/>
          </a:xfrm>
        </p:spPr>
        <p:txBody>
          <a:bodyPr/>
          <a:lstStyle/>
          <a:p>
            <a:pPr eaLnBrk="1" hangingPunct="1">
              <a:buFont typeface="Wingdings" panose="05000000000000000000" pitchFamily="2" charset="2"/>
              <a:buNone/>
            </a:pPr>
            <a:r>
              <a:rPr lang="en-US" altLang="zh-CN" smtClean="0">
                <a:solidFill>
                  <a:srgbClr val="000000"/>
                </a:solidFill>
              </a:rPr>
              <a:t>           </a:t>
            </a:r>
            <a:endParaRPr lang="en-US" altLang="zh-CN" smtClean="0"/>
          </a:p>
        </p:txBody>
      </p:sp>
      <p:sp>
        <p:nvSpPr>
          <p:cNvPr id="161796" name="Rectangle 4"/>
          <p:cNvSpPr>
            <a:spLocks noChangeArrowheads="1"/>
          </p:cNvSpPr>
          <p:nvPr/>
        </p:nvSpPr>
        <p:spPr bwMode="auto">
          <a:xfrm>
            <a:off x="3200400" y="3429001"/>
            <a:ext cx="7620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TU</a:t>
            </a:r>
          </a:p>
        </p:txBody>
      </p:sp>
      <p:sp>
        <p:nvSpPr>
          <p:cNvPr id="161797" name="Rectangle 5"/>
          <p:cNvSpPr>
            <a:spLocks noChangeArrowheads="1"/>
          </p:cNvSpPr>
          <p:nvPr/>
        </p:nvSpPr>
        <p:spPr bwMode="auto">
          <a:xfrm>
            <a:off x="6705600" y="3429001"/>
            <a:ext cx="990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85:89</a:t>
            </a:r>
          </a:p>
        </p:txBody>
      </p:sp>
      <p:sp>
        <p:nvSpPr>
          <p:cNvPr id="161798" name="Rectangle 6"/>
          <p:cNvSpPr>
            <a:spLocks noChangeArrowheads="1"/>
          </p:cNvSpPr>
          <p:nvPr/>
        </p:nvSpPr>
        <p:spPr bwMode="auto">
          <a:xfrm>
            <a:off x="4800601" y="2438401"/>
            <a:ext cx="815975"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game</a:t>
            </a:r>
          </a:p>
        </p:txBody>
      </p:sp>
      <p:sp>
        <p:nvSpPr>
          <p:cNvPr id="161799" name="Rectangle 7"/>
          <p:cNvSpPr>
            <a:spLocks noChangeArrowheads="1"/>
          </p:cNvSpPr>
          <p:nvPr/>
        </p:nvSpPr>
        <p:spPr bwMode="auto">
          <a:xfrm>
            <a:off x="4953000" y="4572001"/>
            <a:ext cx="6858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BU</a:t>
            </a:r>
          </a:p>
        </p:txBody>
      </p:sp>
      <p:sp>
        <p:nvSpPr>
          <p:cNvPr id="161800" name="Rectangle 8"/>
          <p:cNvSpPr>
            <a:spLocks noChangeArrowheads="1"/>
          </p:cNvSpPr>
          <p:nvPr/>
        </p:nvSpPr>
        <p:spPr bwMode="auto">
          <a:xfrm>
            <a:off x="4876800" y="3429001"/>
            <a:ext cx="7620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G25</a:t>
            </a:r>
          </a:p>
        </p:txBody>
      </p:sp>
      <p:sp>
        <p:nvSpPr>
          <p:cNvPr id="161801" name="Text Box 9"/>
          <p:cNvSpPr txBox="1">
            <a:spLocks noChangeArrowheads="1"/>
          </p:cNvSpPr>
          <p:nvPr/>
        </p:nvSpPr>
        <p:spPr bwMode="auto">
          <a:xfrm>
            <a:off x="5715000" y="3200401"/>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score</a:t>
            </a:r>
          </a:p>
        </p:txBody>
      </p:sp>
      <p:sp>
        <p:nvSpPr>
          <p:cNvPr id="161802" name="Text Box 10"/>
          <p:cNvSpPr txBox="1">
            <a:spLocks noChangeArrowheads="1"/>
          </p:cNvSpPr>
          <p:nvPr/>
        </p:nvSpPr>
        <p:spPr bwMode="auto">
          <a:xfrm>
            <a:off x="4648200" y="2971801"/>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61803" name="Text Box 11"/>
          <p:cNvSpPr txBox="1">
            <a:spLocks noChangeArrowheads="1"/>
          </p:cNvSpPr>
          <p:nvPr/>
        </p:nvSpPr>
        <p:spPr bwMode="auto">
          <a:xfrm>
            <a:off x="3886200" y="3733801"/>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visitteam</a:t>
            </a:r>
            <a:endParaRPr lang="en-US" altLang="zh-CN" sz="3200">
              <a:latin typeface="Tahoma" panose="020B0604030504040204" pitchFamily="34" charset="0"/>
              <a:ea typeface="宋体" panose="02010600030101010101" pitchFamily="2" charset="-122"/>
            </a:endParaRPr>
          </a:p>
        </p:txBody>
      </p:sp>
      <p:sp>
        <p:nvSpPr>
          <p:cNvPr id="161804" name="Line 12"/>
          <p:cNvSpPr>
            <a:spLocks noChangeShapeType="1"/>
          </p:cNvSpPr>
          <p:nvPr/>
        </p:nvSpPr>
        <p:spPr bwMode="auto">
          <a:xfrm>
            <a:off x="5638800" y="3657600"/>
            <a:ext cx="1066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1805" name="Rectangle 13"/>
          <p:cNvSpPr>
            <a:spLocks noChangeArrowheads="1"/>
          </p:cNvSpPr>
          <p:nvPr/>
        </p:nvSpPr>
        <p:spPr bwMode="auto">
          <a:xfrm>
            <a:off x="5257801" y="3962401"/>
            <a:ext cx="1374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hometeam</a:t>
            </a:r>
          </a:p>
        </p:txBody>
      </p:sp>
      <p:sp>
        <p:nvSpPr>
          <p:cNvPr id="161807" name="Line 15"/>
          <p:cNvSpPr>
            <a:spLocks noChangeShapeType="1"/>
          </p:cNvSpPr>
          <p:nvPr/>
        </p:nvSpPr>
        <p:spPr bwMode="auto">
          <a:xfrm>
            <a:off x="5181600" y="2895600"/>
            <a:ext cx="0" cy="5334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1808" name="Line 16"/>
          <p:cNvSpPr>
            <a:spLocks noChangeShapeType="1"/>
          </p:cNvSpPr>
          <p:nvPr/>
        </p:nvSpPr>
        <p:spPr bwMode="auto">
          <a:xfrm flipV="1">
            <a:off x="5181600" y="3810000"/>
            <a:ext cx="0" cy="7620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1809" name="Line 17"/>
          <p:cNvSpPr>
            <a:spLocks noChangeShapeType="1"/>
          </p:cNvSpPr>
          <p:nvPr/>
        </p:nvSpPr>
        <p:spPr bwMode="auto">
          <a:xfrm flipH="1">
            <a:off x="3962400" y="3657600"/>
            <a:ext cx="914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923" name="Rectangle 18"/>
          <p:cNvSpPr>
            <a:spLocks noChangeArrowheads="1"/>
          </p:cNvSpPr>
          <p:nvPr/>
        </p:nvSpPr>
        <p:spPr bwMode="auto">
          <a:xfrm>
            <a:off x="660400" y="5567690"/>
            <a:ext cx="9474200" cy="523220"/>
          </a:xfrm>
          <a:prstGeom prst="rect">
            <a:avLst/>
          </a:prstGeom>
          <a:solidFill>
            <a:schemeClr val="bg2"/>
          </a:solidFill>
          <a:ln w="12700">
            <a:solidFill>
              <a:schemeClr val="tx1"/>
            </a:solidFill>
            <a:miter lim="800000"/>
            <a:headEnd/>
            <a:tailEnd/>
          </a:ln>
        </p:spPr>
        <p:txBody>
          <a:bodyPr wrap="squar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dirty="0">
                <a:solidFill>
                  <a:srgbClr val="000000"/>
                </a:solidFill>
              </a:rPr>
              <a:t>       </a:t>
            </a:r>
            <a:r>
              <a:rPr lang="zh-CN" altLang="en-US" dirty="0">
                <a:solidFill>
                  <a:srgbClr val="000000"/>
                </a:solidFill>
              </a:rPr>
              <a:t>建立一个</a:t>
            </a:r>
            <a:r>
              <a:rPr lang="en-US" altLang="zh-CN" dirty="0">
                <a:solidFill>
                  <a:srgbClr val="000000"/>
                </a:solidFill>
              </a:rPr>
              <a:t>G25</a:t>
            </a:r>
            <a:r>
              <a:rPr lang="zh-CN" altLang="en-US" dirty="0">
                <a:solidFill>
                  <a:srgbClr val="000000"/>
                </a:solidFill>
              </a:rPr>
              <a:t>表示这场特定的球赛，是一个附加节点。</a:t>
            </a:r>
          </a:p>
        </p:txBody>
      </p:sp>
    </p:spTree>
    <p:extLst>
      <p:ext uri="{BB962C8B-B14F-4D97-AF65-F5344CB8AC3E}">
        <p14:creationId xmlns:p14="http://schemas.microsoft.com/office/powerpoint/2010/main" val="2299105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8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8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80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17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18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180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179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180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18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7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180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180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1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6" grpId="0" animBg="1"/>
      <p:bldP spid="161797" grpId="0" animBg="1"/>
      <p:bldP spid="161798" grpId="0" animBg="1"/>
      <p:bldP spid="161799" grpId="0" animBg="1"/>
      <p:bldP spid="161800" grpId="0" animBg="1"/>
      <p:bldP spid="161801" grpId="0"/>
      <p:bldP spid="161802" grpId="0"/>
      <p:bldP spid="161803" grpId="0"/>
      <p:bldP spid="161804" grpId="0" animBg="1"/>
      <p:bldP spid="161805" grpId="0"/>
      <p:bldP spid="161807" grpId="0" animBg="1"/>
      <p:bldP spid="161808" grpId="0" animBg="1"/>
      <p:bldP spid="16180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F9F9215-4016-43A4-9734-A78400521E6B}"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24931"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FA3D1BE-B34B-4556-8BF9-074CE63C0235}"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12</a:t>
            </a:fld>
            <a:endParaRPr kumimoji="0" lang="en-US" altLang="zh-CN" sz="1400">
              <a:latin typeface="Tahoma" panose="020B0604030504040204" pitchFamily="34" charset="0"/>
              <a:ea typeface="宋体" panose="02010600030101010101" pitchFamily="2" charset="-122"/>
            </a:endParaRPr>
          </a:p>
        </p:txBody>
      </p:sp>
      <p:sp>
        <p:nvSpPr>
          <p:cNvPr id="124932"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连接词和量化的表示</a:t>
            </a:r>
            <a:endParaRPr lang="zh-CN" altLang="en-US" sz="2400" dirty="0">
              <a:ea typeface="华文新魏" panose="02010800040101010101" pitchFamily="2" charset="-122"/>
            </a:endParaRPr>
          </a:p>
        </p:txBody>
      </p:sp>
      <p:sp>
        <p:nvSpPr>
          <p:cNvPr id="124933" name="Rectangle 3"/>
          <p:cNvSpPr>
            <a:spLocks noGrp="1" noChangeArrowheads="1"/>
          </p:cNvSpPr>
          <p:nvPr>
            <p:ph type="body" idx="1"/>
          </p:nvPr>
        </p:nvSpPr>
        <p:spPr>
          <a:xfrm>
            <a:off x="1220015" y="1889334"/>
            <a:ext cx="7656512" cy="1487487"/>
          </a:xfrm>
        </p:spPr>
        <p:txBody>
          <a:bodyPr/>
          <a:lstStyle/>
          <a:p>
            <a:pPr eaLnBrk="1" hangingPunct="1">
              <a:lnSpc>
                <a:spcPct val="90000"/>
              </a:lnSpc>
            </a:pPr>
            <a:r>
              <a:rPr lang="zh-CN" altLang="en-US" dirty="0" smtClean="0">
                <a:solidFill>
                  <a:srgbClr val="000000"/>
                </a:solidFill>
              </a:rPr>
              <a:t>合取</a:t>
            </a:r>
            <a:r>
              <a:rPr lang="en-US" altLang="zh-CN" dirty="0" smtClean="0">
                <a:solidFill>
                  <a:srgbClr val="000000"/>
                </a:solidFill>
              </a:rPr>
              <a:t>(conjunction)</a:t>
            </a:r>
          </a:p>
          <a:p>
            <a:pPr eaLnBrk="1" hangingPunct="1">
              <a:lnSpc>
                <a:spcPct val="90000"/>
              </a:lnSpc>
              <a:buFont typeface="Wingdings" panose="05000000000000000000" pitchFamily="2" charset="2"/>
              <a:buNone/>
            </a:pPr>
            <a:r>
              <a:rPr lang="en-US" altLang="zh-CN" dirty="0" smtClean="0">
                <a:solidFill>
                  <a:srgbClr val="000000"/>
                </a:solidFill>
              </a:rPr>
              <a:t>   John gave Mary the book. </a:t>
            </a:r>
          </a:p>
          <a:p>
            <a:pPr eaLnBrk="1" hangingPunct="1">
              <a:lnSpc>
                <a:spcPct val="90000"/>
              </a:lnSpc>
              <a:buFont typeface="Wingdings" panose="05000000000000000000" pitchFamily="2" charset="2"/>
              <a:buNone/>
            </a:pPr>
            <a:r>
              <a:rPr lang="en-US" altLang="zh-CN" dirty="0" smtClean="0">
                <a:solidFill>
                  <a:srgbClr val="000000"/>
                </a:solidFill>
              </a:rPr>
              <a:t>   </a:t>
            </a:r>
            <a:r>
              <a:rPr lang="zh-CN" altLang="en-US" dirty="0" smtClean="0">
                <a:solidFill>
                  <a:srgbClr val="000000"/>
                </a:solidFill>
              </a:rPr>
              <a:t>谓词表示可以为</a:t>
            </a:r>
            <a:r>
              <a:rPr lang="en-US" altLang="zh-CN" dirty="0" smtClean="0">
                <a:solidFill>
                  <a:srgbClr val="000000"/>
                </a:solidFill>
              </a:rPr>
              <a:t>: GIVE(JOIN,MARY,BOOK)</a:t>
            </a:r>
            <a:endParaRPr lang="en-US" altLang="zh-CN" dirty="0" smtClean="0"/>
          </a:p>
          <a:p>
            <a:pPr eaLnBrk="1" hangingPunct="1">
              <a:lnSpc>
                <a:spcPct val="90000"/>
              </a:lnSpc>
            </a:pPr>
            <a:endParaRPr lang="en-US" altLang="zh-CN" dirty="0" smtClean="0"/>
          </a:p>
        </p:txBody>
      </p:sp>
      <p:grpSp>
        <p:nvGrpSpPr>
          <p:cNvPr id="2" name="Group 33"/>
          <p:cNvGrpSpPr>
            <a:grpSpLocks/>
          </p:cNvGrpSpPr>
          <p:nvPr/>
        </p:nvGrpSpPr>
        <p:grpSpPr bwMode="auto">
          <a:xfrm>
            <a:off x="2349500" y="3201353"/>
            <a:ext cx="4975860" cy="2732087"/>
            <a:chOff x="1104" y="2352"/>
            <a:chExt cx="2832" cy="1602"/>
          </a:xfrm>
        </p:grpSpPr>
        <p:sp>
          <p:nvSpPr>
            <p:cNvPr id="124935" name="Rectangle 17"/>
            <p:cNvSpPr>
              <a:spLocks noChangeArrowheads="1"/>
            </p:cNvSpPr>
            <p:nvPr/>
          </p:nvSpPr>
          <p:spPr bwMode="auto">
            <a:xfrm>
              <a:off x="1104" y="2976"/>
              <a:ext cx="48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John</a:t>
              </a:r>
            </a:p>
          </p:txBody>
        </p:sp>
        <p:sp>
          <p:nvSpPr>
            <p:cNvPr id="124936" name="Rectangle 18"/>
            <p:cNvSpPr>
              <a:spLocks noChangeArrowheads="1"/>
            </p:cNvSpPr>
            <p:nvPr/>
          </p:nvSpPr>
          <p:spPr bwMode="auto">
            <a:xfrm>
              <a:off x="3312" y="2976"/>
              <a:ext cx="624"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b23</a:t>
              </a:r>
            </a:p>
          </p:txBody>
        </p:sp>
        <p:sp>
          <p:nvSpPr>
            <p:cNvPr id="124937" name="Rectangle 19"/>
            <p:cNvSpPr>
              <a:spLocks noChangeArrowheads="1"/>
            </p:cNvSpPr>
            <p:nvPr/>
          </p:nvSpPr>
          <p:spPr bwMode="auto">
            <a:xfrm>
              <a:off x="2162" y="2352"/>
              <a:ext cx="413"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give</a:t>
              </a:r>
            </a:p>
          </p:txBody>
        </p:sp>
        <p:sp>
          <p:nvSpPr>
            <p:cNvPr id="124938" name="Rectangle 20"/>
            <p:cNvSpPr>
              <a:spLocks noChangeArrowheads="1"/>
            </p:cNvSpPr>
            <p:nvPr/>
          </p:nvSpPr>
          <p:spPr bwMode="auto">
            <a:xfrm>
              <a:off x="2208" y="3696"/>
              <a:ext cx="624"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MARY</a:t>
              </a:r>
            </a:p>
          </p:txBody>
        </p:sp>
        <p:sp>
          <p:nvSpPr>
            <p:cNvPr id="124939" name="Rectangle 21"/>
            <p:cNvSpPr>
              <a:spLocks noChangeArrowheads="1"/>
            </p:cNvSpPr>
            <p:nvPr/>
          </p:nvSpPr>
          <p:spPr bwMode="auto">
            <a:xfrm>
              <a:off x="2160" y="2976"/>
              <a:ext cx="48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G1</a:t>
              </a:r>
            </a:p>
          </p:txBody>
        </p:sp>
        <p:sp>
          <p:nvSpPr>
            <p:cNvPr id="124940" name="Text Box 22"/>
            <p:cNvSpPr txBox="1">
              <a:spLocks noChangeArrowheads="1"/>
            </p:cNvSpPr>
            <p:nvPr/>
          </p:nvSpPr>
          <p:spPr bwMode="auto">
            <a:xfrm>
              <a:off x="2688" y="2832"/>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object</a:t>
              </a:r>
            </a:p>
          </p:txBody>
        </p:sp>
        <p:sp>
          <p:nvSpPr>
            <p:cNvPr id="124941" name="Text Box 23"/>
            <p:cNvSpPr txBox="1">
              <a:spLocks noChangeArrowheads="1"/>
            </p:cNvSpPr>
            <p:nvPr/>
          </p:nvSpPr>
          <p:spPr bwMode="auto">
            <a:xfrm>
              <a:off x="2016" y="268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24942" name="Text Box 24"/>
            <p:cNvSpPr txBox="1">
              <a:spLocks noChangeArrowheads="1"/>
            </p:cNvSpPr>
            <p:nvPr/>
          </p:nvSpPr>
          <p:spPr bwMode="auto">
            <a:xfrm>
              <a:off x="1632" y="288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giver</a:t>
              </a:r>
              <a:endParaRPr lang="en-US" altLang="zh-CN" sz="3200">
                <a:latin typeface="Tahoma" panose="020B0604030504040204" pitchFamily="34" charset="0"/>
                <a:ea typeface="宋体" panose="02010600030101010101" pitchFamily="2" charset="-122"/>
              </a:endParaRPr>
            </a:p>
          </p:txBody>
        </p:sp>
        <p:sp>
          <p:nvSpPr>
            <p:cNvPr id="124943" name="Line 25"/>
            <p:cNvSpPr>
              <a:spLocks noChangeShapeType="1"/>
            </p:cNvSpPr>
            <p:nvPr/>
          </p:nvSpPr>
          <p:spPr bwMode="auto">
            <a:xfrm>
              <a:off x="2640" y="3120"/>
              <a:ext cx="672"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944" name="Rectangle 26"/>
            <p:cNvSpPr>
              <a:spLocks noChangeArrowheads="1"/>
            </p:cNvSpPr>
            <p:nvPr/>
          </p:nvSpPr>
          <p:spPr bwMode="auto">
            <a:xfrm>
              <a:off x="2400" y="3312"/>
              <a:ext cx="7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dirty="0">
                  <a:latin typeface="Tahoma" panose="020B0604030504040204" pitchFamily="34" charset="0"/>
                  <a:ea typeface="宋体" panose="02010600030101010101" pitchFamily="2" charset="-122"/>
                </a:rPr>
                <a:t>recipient</a:t>
              </a:r>
            </a:p>
          </p:txBody>
        </p:sp>
        <p:sp>
          <p:nvSpPr>
            <p:cNvPr id="124945" name="Line 27"/>
            <p:cNvSpPr>
              <a:spLocks noChangeShapeType="1"/>
            </p:cNvSpPr>
            <p:nvPr/>
          </p:nvSpPr>
          <p:spPr bwMode="auto">
            <a:xfrm>
              <a:off x="2352" y="2640"/>
              <a:ext cx="0" cy="336"/>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946" name="Line 28"/>
            <p:cNvSpPr>
              <a:spLocks noChangeShapeType="1"/>
            </p:cNvSpPr>
            <p:nvPr/>
          </p:nvSpPr>
          <p:spPr bwMode="auto">
            <a:xfrm flipV="1">
              <a:off x="2352" y="3216"/>
              <a:ext cx="0" cy="480"/>
            </a:xfrm>
            <a:prstGeom prst="line">
              <a:avLst/>
            </a:prstGeom>
            <a:noFill/>
            <a:ln w="12700">
              <a:solidFill>
                <a:schemeClr val="hlink"/>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947" name="Line 29"/>
            <p:cNvSpPr>
              <a:spLocks noChangeShapeType="1"/>
            </p:cNvSpPr>
            <p:nvPr/>
          </p:nvSpPr>
          <p:spPr bwMode="auto">
            <a:xfrm flipH="1">
              <a:off x="1584" y="3120"/>
              <a:ext cx="576"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948" name="Rectangle 30"/>
            <p:cNvSpPr>
              <a:spLocks noChangeArrowheads="1"/>
            </p:cNvSpPr>
            <p:nvPr/>
          </p:nvSpPr>
          <p:spPr bwMode="auto">
            <a:xfrm>
              <a:off x="3312" y="3696"/>
              <a:ext cx="624"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BOOK</a:t>
              </a:r>
            </a:p>
          </p:txBody>
        </p:sp>
        <p:sp>
          <p:nvSpPr>
            <p:cNvPr id="124949" name="Line 31"/>
            <p:cNvSpPr>
              <a:spLocks noChangeShapeType="1"/>
            </p:cNvSpPr>
            <p:nvPr/>
          </p:nvSpPr>
          <p:spPr bwMode="auto">
            <a:xfrm>
              <a:off x="3600" y="3216"/>
              <a:ext cx="0" cy="4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24950" name="Text Box 32"/>
            <p:cNvSpPr txBox="1">
              <a:spLocks noChangeArrowheads="1"/>
            </p:cNvSpPr>
            <p:nvPr/>
          </p:nvSpPr>
          <p:spPr bwMode="auto">
            <a:xfrm>
              <a:off x="3600" y="331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32341905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AA66DB2-3C9C-4DFF-BA39-0B7E82369974}"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25955"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1E0ABE8-BC2E-4F98-A216-9A2C01303598}"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13</a:t>
            </a:fld>
            <a:endParaRPr kumimoji="0" lang="en-US" altLang="zh-CN" sz="1400">
              <a:latin typeface="Tahoma" panose="020B0604030504040204" pitchFamily="34" charset="0"/>
              <a:ea typeface="宋体" panose="02010600030101010101" pitchFamily="2" charset="-122"/>
            </a:endParaRPr>
          </a:p>
        </p:txBody>
      </p:sp>
      <p:sp>
        <p:nvSpPr>
          <p:cNvPr id="125956"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连接词和量化的表示</a:t>
            </a:r>
            <a:endParaRPr lang="zh-CN" altLang="en-US" sz="2800" dirty="0">
              <a:solidFill>
                <a:srgbClr val="000000"/>
              </a:solidFill>
              <a:ea typeface="华文新魏" panose="02010800040101010101" pitchFamily="2" charset="-122"/>
            </a:endParaRPr>
          </a:p>
        </p:txBody>
      </p:sp>
      <p:sp>
        <p:nvSpPr>
          <p:cNvPr id="125957" name="Rectangle 3"/>
          <p:cNvSpPr>
            <a:spLocks noGrp="1" noChangeArrowheads="1"/>
          </p:cNvSpPr>
          <p:nvPr>
            <p:ph type="body" idx="1"/>
          </p:nvPr>
        </p:nvSpPr>
        <p:spPr>
          <a:xfrm>
            <a:off x="1097280" y="1811723"/>
            <a:ext cx="7772400" cy="1030287"/>
          </a:xfrm>
        </p:spPr>
        <p:txBody>
          <a:bodyPr/>
          <a:lstStyle/>
          <a:p>
            <a:pPr eaLnBrk="1" hangingPunct="1">
              <a:lnSpc>
                <a:spcPct val="90000"/>
              </a:lnSpc>
            </a:pPr>
            <a:r>
              <a:rPr lang="zh-CN" altLang="en-US" dirty="0" smtClean="0"/>
              <a:t>析取</a:t>
            </a:r>
          </a:p>
          <a:p>
            <a:pPr eaLnBrk="1" hangingPunct="1">
              <a:lnSpc>
                <a:spcPct val="90000"/>
              </a:lnSpc>
              <a:buFont typeface="Wingdings" panose="05000000000000000000" pitchFamily="2" charset="2"/>
              <a:buNone/>
            </a:pPr>
            <a:r>
              <a:rPr lang="zh-CN" altLang="en-US" dirty="0" smtClean="0"/>
              <a:t>     </a:t>
            </a:r>
            <a:r>
              <a:rPr lang="en-US" altLang="zh-CN" dirty="0" smtClean="0"/>
              <a:t>ISA</a:t>
            </a:r>
            <a:r>
              <a:rPr lang="zh-CN" altLang="en-US" dirty="0" smtClean="0"/>
              <a:t>（</a:t>
            </a:r>
            <a:r>
              <a:rPr lang="en-US" altLang="zh-CN" dirty="0" smtClean="0"/>
              <a:t>A</a:t>
            </a:r>
            <a:r>
              <a:rPr lang="zh-CN" altLang="en-US" dirty="0" smtClean="0"/>
              <a:t>，</a:t>
            </a:r>
            <a:r>
              <a:rPr lang="en-US" altLang="zh-CN" dirty="0" smtClean="0"/>
              <a:t>B</a:t>
            </a:r>
            <a:r>
              <a:rPr lang="zh-CN" altLang="en-US" dirty="0" smtClean="0"/>
              <a:t>）∨</a:t>
            </a:r>
            <a:r>
              <a:rPr lang="en-US" altLang="zh-CN" dirty="0" smtClean="0"/>
              <a:t>PARTOF</a:t>
            </a:r>
            <a:r>
              <a:rPr lang="zh-CN" altLang="en-US" dirty="0" smtClean="0"/>
              <a:t>（</a:t>
            </a:r>
            <a:r>
              <a:rPr lang="en-US" altLang="zh-CN" dirty="0" smtClean="0"/>
              <a:t>B</a:t>
            </a:r>
            <a:r>
              <a:rPr lang="zh-CN" altLang="en-US" dirty="0" smtClean="0"/>
              <a:t>，</a:t>
            </a:r>
            <a:r>
              <a:rPr lang="en-US" altLang="zh-CN" dirty="0" smtClean="0"/>
              <a:t>C</a:t>
            </a:r>
            <a:r>
              <a:rPr lang="zh-CN" altLang="en-US" dirty="0" smtClean="0"/>
              <a:t>）</a:t>
            </a:r>
          </a:p>
        </p:txBody>
      </p:sp>
      <p:grpSp>
        <p:nvGrpSpPr>
          <p:cNvPr id="2" name="Group 14"/>
          <p:cNvGrpSpPr>
            <a:grpSpLocks/>
          </p:cNvGrpSpPr>
          <p:nvPr/>
        </p:nvGrpSpPr>
        <p:grpSpPr bwMode="auto">
          <a:xfrm>
            <a:off x="2677160" y="3098801"/>
            <a:ext cx="3962400" cy="2238375"/>
            <a:chOff x="1008" y="2208"/>
            <a:chExt cx="2496" cy="1410"/>
          </a:xfrm>
        </p:grpSpPr>
        <p:sp>
          <p:nvSpPr>
            <p:cNvPr id="125959" name="Rectangle 4"/>
            <p:cNvSpPr>
              <a:spLocks noChangeArrowheads="1"/>
            </p:cNvSpPr>
            <p:nvPr/>
          </p:nvSpPr>
          <p:spPr bwMode="auto">
            <a:xfrm>
              <a:off x="1008" y="2775"/>
              <a:ext cx="48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a:t>
              </a:r>
            </a:p>
          </p:txBody>
        </p:sp>
        <p:sp>
          <p:nvSpPr>
            <p:cNvPr id="125960" name="Rectangle 5"/>
            <p:cNvSpPr>
              <a:spLocks noChangeArrowheads="1"/>
            </p:cNvSpPr>
            <p:nvPr/>
          </p:nvSpPr>
          <p:spPr bwMode="auto">
            <a:xfrm>
              <a:off x="3024" y="3360"/>
              <a:ext cx="48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a:t>
              </a:r>
            </a:p>
          </p:txBody>
        </p:sp>
        <p:sp>
          <p:nvSpPr>
            <p:cNvPr id="125961" name="Rectangle 6"/>
            <p:cNvSpPr>
              <a:spLocks noChangeArrowheads="1"/>
            </p:cNvSpPr>
            <p:nvPr/>
          </p:nvSpPr>
          <p:spPr bwMode="auto">
            <a:xfrm>
              <a:off x="2928" y="2304"/>
              <a:ext cx="48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a:t>
              </a:r>
            </a:p>
          </p:txBody>
        </p:sp>
        <p:sp>
          <p:nvSpPr>
            <p:cNvPr id="125962" name="Rectangle 7"/>
            <p:cNvSpPr>
              <a:spLocks noChangeArrowheads="1"/>
            </p:cNvSpPr>
            <p:nvPr/>
          </p:nvSpPr>
          <p:spPr bwMode="auto">
            <a:xfrm>
              <a:off x="2112" y="2562"/>
              <a:ext cx="282" cy="881"/>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000">
                <a:latin typeface="Tahoma" panose="020B0604030504040204" pitchFamily="34" charset="0"/>
                <a:ea typeface="宋体" panose="02010600030101010101" pitchFamily="2" charset="-122"/>
              </a:endParaRPr>
            </a:p>
          </p:txBody>
        </p:sp>
        <p:sp>
          <p:nvSpPr>
            <p:cNvPr id="125963" name="Line 8"/>
            <p:cNvSpPr>
              <a:spLocks noChangeShapeType="1"/>
            </p:cNvSpPr>
            <p:nvPr/>
          </p:nvSpPr>
          <p:spPr bwMode="auto">
            <a:xfrm flipV="1">
              <a:off x="1488" y="2448"/>
              <a:ext cx="1440" cy="43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5964" name="Line 9"/>
            <p:cNvSpPr>
              <a:spLocks noChangeShapeType="1"/>
            </p:cNvSpPr>
            <p:nvPr/>
          </p:nvSpPr>
          <p:spPr bwMode="auto">
            <a:xfrm flipH="1" flipV="1">
              <a:off x="1488" y="2976"/>
              <a:ext cx="1536" cy="52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5965" name="Text Box 10"/>
            <p:cNvSpPr txBox="1">
              <a:spLocks noChangeArrowheads="1"/>
            </p:cNvSpPr>
            <p:nvPr/>
          </p:nvSpPr>
          <p:spPr bwMode="auto">
            <a:xfrm>
              <a:off x="1632" y="2496"/>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partof</a:t>
              </a:r>
            </a:p>
          </p:txBody>
        </p:sp>
        <p:sp>
          <p:nvSpPr>
            <p:cNvPr id="125966" name="Text Box 12"/>
            <p:cNvSpPr txBox="1">
              <a:spLocks noChangeArrowheads="1"/>
            </p:cNvSpPr>
            <p:nvPr/>
          </p:nvSpPr>
          <p:spPr bwMode="auto">
            <a:xfrm>
              <a:off x="1728" y="312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25967" name="Text Box 13"/>
            <p:cNvSpPr txBox="1">
              <a:spLocks noChangeArrowheads="1"/>
            </p:cNvSpPr>
            <p:nvPr/>
          </p:nvSpPr>
          <p:spPr bwMode="auto">
            <a:xfrm>
              <a:off x="2064" y="220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DIS</a:t>
              </a:r>
            </a:p>
          </p:txBody>
        </p:sp>
      </p:grpSp>
    </p:spTree>
    <p:extLst>
      <p:ext uri="{BB962C8B-B14F-4D97-AF65-F5344CB8AC3E}">
        <p14:creationId xmlns:p14="http://schemas.microsoft.com/office/powerpoint/2010/main" val="385353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D7728CA-FA46-4746-827B-4A6CFC135A64}"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26979"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B7FC466-41E3-47FC-8D30-5ECCA8856970}"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14</a:t>
            </a:fld>
            <a:endParaRPr kumimoji="0" lang="en-US" altLang="zh-CN" sz="1400">
              <a:latin typeface="Tahoma" panose="020B0604030504040204" pitchFamily="34" charset="0"/>
              <a:ea typeface="宋体" panose="02010600030101010101" pitchFamily="2" charset="-122"/>
            </a:endParaRPr>
          </a:p>
        </p:txBody>
      </p:sp>
      <p:sp>
        <p:nvSpPr>
          <p:cNvPr id="126980"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连接词和量化的表示</a:t>
            </a:r>
            <a:endParaRPr lang="zh-CN" altLang="en-US" sz="2800" dirty="0">
              <a:solidFill>
                <a:srgbClr val="000000"/>
              </a:solidFill>
              <a:ea typeface="华文新魏" panose="02010800040101010101" pitchFamily="2" charset="-122"/>
            </a:endParaRPr>
          </a:p>
        </p:txBody>
      </p:sp>
      <p:sp>
        <p:nvSpPr>
          <p:cNvPr id="126981" name="Rectangle 3"/>
          <p:cNvSpPr>
            <a:spLocks noGrp="1" noChangeArrowheads="1"/>
          </p:cNvSpPr>
          <p:nvPr>
            <p:ph type="body" idx="1"/>
          </p:nvPr>
        </p:nvSpPr>
        <p:spPr>
          <a:xfrm>
            <a:off x="983432" y="1927443"/>
            <a:ext cx="9090660" cy="1447800"/>
          </a:xfrm>
        </p:spPr>
        <p:txBody>
          <a:bodyPr/>
          <a:lstStyle/>
          <a:p>
            <a:pPr eaLnBrk="1" hangingPunct="1"/>
            <a:r>
              <a:rPr lang="zh-CN" altLang="en-US" dirty="0" smtClean="0"/>
              <a:t>否定</a:t>
            </a:r>
          </a:p>
          <a:p>
            <a:pPr eaLnBrk="1" hangingPunct="1">
              <a:buFont typeface="Wingdings" panose="05000000000000000000" pitchFamily="2" charset="2"/>
              <a:buNone/>
            </a:pPr>
            <a:r>
              <a:rPr lang="zh-CN" altLang="en-US" sz="2400" dirty="0"/>
              <a:t>（</a:t>
            </a:r>
            <a:r>
              <a:rPr lang="en-US" altLang="zh-CN" sz="2400" dirty="0"/>
              <a:t>a</a:t>
            </a:r>
            <a:r>
              <a:rPr lang="zh-CN" altLang="en-US" sz="2400" dirty="0"/>
              <a:t>）和（</a:t>
            </a:r>
            <a:r>
              <a:rPr lang="en-US" altLang="zh-CN" sz="2400" dirty="0"/>
              <a:t>b</a:t>
            </a:r>
            <a:r>
              <a:rPr lang="zh-CN" altLang="en-US" sz="2400" dirty="0"/>
              <a:t>）表示</a:t>
            </a:r>
            <a:r>
              <a:rPr lang="en-US" altLang="zh-CN" sz="2400" dirty="0"/>
              <a:t>~</a:t>
            </a:r>
            <a:r>
              <a:rPr lang="zh-CN" altLang="en-US" sz="2400" dirty="0"/>
              <a:t>（</a:t>
            </a:r>
            <a:r>
              <a:rPr lang="en-US" altLang="zh-CN" sz="2400" dirty="0"/>
              <a:t>A </a:t>
            </a:r>
            <a:r>
              <a:rPr lang="en-US" altLang="zh-CN" sz="2400" dirty="0" err="1"/>
              <a:t>isa</a:t>
            </a:r>
            <a:r>
              <a:rPr lang="en-US" altLang="zh-CN" sz="2400" dirty="0"/>
              <a:t> B</a:t>
            </a:r>
            <a:r>
              <a:rPr lang="zh-CN" altLang="en-US" sz="2400" dirty="0"/>
              <a:t>）和</a:t>
            </a:r>
            <a:r>
              <a:rPr lang="en-US" altLang="zh-CN" sz="2400" dirty="0"/>
              <a:t>~</a:t>
            </a:r>
            <a:r>
              <a:rPr lang="zh-CN" altLang="en-US" sz="2400" dirty="0"/>
              <a:t>（</a:t>
            </a:r>
            <a:r>
              <a:rPr lang="en-US" altLang="zh-CN" sz="2400" dirty="0"/>
              <a:t>B part of C</a:t>
            </a:r>
            <a:r>
              <a:rPr lang="zh-CN" altLang="en-US" sz="2400" dirty="0"/>
              <a:t>）</a:t>
            </a:r>
          </a:p>
          <a:p>
            <a:pPr eaLnBrk="1" hangingPunct="1">
              <a:buFont typeface="Wingdings" panose="05000000000000000000" pitchFamily="2" charset="2"/>
              <a:buNone/>
            </a:pPr>
            <a:r>
              <a:rPr lang="zh-CN" altLang="en-US" sz="2400" dirty="0"/>
              <a:t>（</a:t>
            </a:r>
            <a:r>
              <a:rPr lang="en-US" altLang="zh-CN" sz="2400" dirty="0"/>
              <a:t>c</a:t>
            </a:r>
            <a:r>
              <a:rPr lang="zh-CN" altLang="en-US" sz="2400" dirty="0"/>
              <a:t>）表示</a:t>
            </a:r>
            <a:r>
              <a:rPr lang="en-US" altLang="zh-CN" sz="2400" dirty="0"/>
              <a:t>~[ISA</a:t>
            </a:r>
            <a:r>
              <a:rPr lang="zh-CN" altLang="en-US" sz="2400" dirty="0"/>
              <a:t>（</a:t>
            </a:r>
            <a:r>
              <a:rPr lang="en-US" altLang="zh-CN" sz="2400" dirty="0"/>
              <a:t>A</a:t>
            </a:r>
            <a:r>
              <a:rPr lang="zh-CN" altLang="en-US" sz="2400" dirty="0"/>
              <a:t>，</a:t>
            </a:r>
            <a:r>
              <a:rPr lang="en-US" altLang="zh-CN" sz="2400" dirty="0"/>
              <a:t>B</a:t>
            </a:r>
            <a:r>
              <a:rPr lang="zh-CN" altLang="en-US" sz="2400" dirty="0"/>
              <a:t>）∧</a:t>
            </a:r>
            <a:r>
              <a:rPr lang="en-US" altLang="zh-CN" sz="2400" dirty="0"/>
              <a:t>PART-OF</a:t>
            </a:r>
            <a:r>
              <a:rPr lang="zh-CN" altLang="en-US" sz="2400" dirty="0"/>
              <a:t>（</a:t>
            </a:r>
            <a:r>
              <a:rPr lang="en-US" altLang="zh-CN" sz="2400" dirty="0"/>
              <a:t>B</a:t>
            </a:r>
            <a:r>
              <a:rPr lang="zh-CN" altLang="en-US" sz="2400" dirty="0"/>
              <a:t>，</a:t>
            </a:r>
            <a:r>
              <a:rPr lang="en-US" altLang="zh-CN" sz="2400" dirty="0"/>
              <a:t>C</a:t>
            </a:r>
            <a:r>
              <a:rPr lang="zh-CN" altLang="en-US" sz="2400" dirty="0"/>
              <a:t>）</a:t>
            </a:r>
            <a:r>
              <a:rPr lang="en-US" altLang="zh-CN" sz="2400" dirty="0"/>
              <a:t>]</a:t>
            </a:r>
          </a:p>
        </p:txBody>
      </p:sp>
      <p:grpSp>
        <p:nvGrpSpPr>
          <p:cNvPr id="2" name="Group 30"/>
          <p:cNvGrpSpPr>
            <a:grpSpLocks/>
          </p:cNvGrpSpPr>
          <p:nvPr/>
        </p:nvGrpSpPr>
        <p:grpSpPr bwMode="auto">
          <a:xfrm>
            <a:off x="6172200" y="3429002"/>
            <a:ext cx="2819400" cy="2667000"/>
            <a:chOff x="2928" y="2160"/>
            <a:chExt cx="1776" cy="1786"/>
          </a:xfrm>
        </p:grpSpPr>
        <p:sp>
          <p:nvSpPr>
            <p:cNvPr id="126996" name="Text Box 13"/>
            <p:cNvSpPr txBox="1">
              <a:spLocks noChangeArrowheads="1"/>
            </p:cNvSpPr>
            <p:nvPr/>
          </p:nvSpPr>
          <p:spPr bwMode="auto">
            <a:xfrm>
              <a:off x="3600" y="216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NEG</a:t>
              </a:r>
            </a:p>
          </p:txBody>
        </p:sp>
        <p:grpSp>
          <p:nvGrpSpPr>
            <p:cNvPr id="126997" name="Group 29"/>
            <p:cNvGrpSpPr>
              <a:grpSpLocks/>
            </p:cNvGrpSpPr>
            <p:nvPr/>
          </p:nvGrpSpPr>
          <p:grpSpPr bwMode="auto">
            <a:xfrm>
              <a:off x="2928" y="2304"/>
              <a:ext cx="1776" cy="1642"/>
              <a:chOff x="2928" y="2304"/>
              <a:chExt cx="1776" cy="1642"/>
            </a:xfrm>
          </p:grpSpPr>
          <p:sp>
            <p:nvSpPr>
              <p:cNvPr id="126998" name="Rectangle 4"/>
              <p:cNvSpPr>
                <a:spLocks noChangeArrowheads="1"/>
              </p:cNvSpPr>
              <p:nvPr/>
            </p:nvSpPr>
            <p:spPr bwMode="auto">
              <a:xfrm>
                <a:off x="2928" y="2784"/>
                <a:ext cx="48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a:t>
                </a:r>
              </a:p>
            </p:txBody>
          </p:sp>
          <p:sp>
            <p:nvSpPr>
              <p:cNvPr id="126999" name="Rectangle 5"/>
              <p:cNvSpPr>
                <a:spLocks noChangeArrowheads="1"/>
              </p:cNvSpPr>
              <p:nvPr/>
            </p:nvSpPr>
            <p:spPr bwMode="auto">
              <a:xfrm>
                <a:off x="4224" y="3216"/>
                <a:ext cx="48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a:t>
                </a:r>
              </a:p>
            </p:txBody>
          </p:sp>
          <p:sp>
            <p:nvSpPr>
              <p:cNvPr id="127000" name="Rectangle 6"/>
              <p:cNvSpPr>
                <a:spLocks noChangeArrowheads="1"/>
              </p:cNvSpPr>
              <p:nvPr/>
            </p:nvSpPr>
            <p:spPr bwMode="auto">
              <a:xfrm>
                <a:off x="4176" y="2304"/>
                <a:ext cx="48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a:t>
                </a:r>
              </a:p>
            </p:txBody>
          </p:sp>
          <p:sp>
            <p:nvSpPr>
              <p:cNvPr id="127001" name="Rectangle 7"/>
              <p:cNvSpPr>
                <a:spLocks noChangeArrowheads="1"/>
              </p:cNvSpPr>
              <p:nvPr/>
            </p:nvSpPr>
            <p:spPr bwMode="auto">
              <a:xfrm>
                <a:off x="3696" y="2554"/>
                <a:ext cx="336" cy="626"/>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000">
                  <a:latin typeface="Tahoma" panose="020B0604030504040204" pitchFamily="34" charset="0"/>
                  <a:ea typeface="宋体" panose="02010600030101010101" pitchFamily="2" charset="-122"/>
                </a:endParaRPr>
              </a:p>
            </p:txBody>
          </p:sp>
          <p:sp>
            <p:nvSpPr>
              <p:cNvPr id="127002" name="Line 8"/>
              <p:cNvSpPr>
                <a:spLocks noChangeShapeType="1"/>
              </p:cNvSpPr>
              <p:nvPr/>
            </p:nvSpPr>
            <p:spPr bwMode="auto">
              <a:xfrm flipV="1">
                <a:off x="3408" y="2448"/>
                <a:ext cx="768" cy="43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7003" name="Line 9"/>
              <p:cNvSpPr>
                <a:spLocks noChangeShapeType="1"/>
              </p:cNvSpPr>
              <p:nvPr/>
            </p:nvSpPr>
            <p:spPr bwMode="auto">
              <a:xfrm flipH="1" flipV="1">
                <a:off x="3408" y="2976"/>
                <a:ext cx="816" cy="38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7004" name="Text Box 10"/>
              <p:cNvSpPr txBox="1">
                <a:spLocks noChangeArrowheads="1"/>
              </p:cNvSpPr>
              <p:nvPr/>
            </p:nvSpPr>
            <p:spPr bwMode="auto">
              <a:xfrm>
                <a:off x="3264" y="2544"/>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partof</a:t>
                </a:r>
              </a:p>
            </p:txBody>
          </p:sp>
          <p:sp>
            <p:nvSpPr>
              <p:cNvPr id="127005" name="Text Box 11"/>
              <p:cNvSpPr txBox="1">
                <a:spLocks noChangeArrowheads="1"/>
              </p:cNvSpPr>
              <p:nvPr/>
            </p:nvSpPr>
            <p:spPr bwMode="auto">
              <a:xfrm>
                <a:off x="3408" y="312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27006" name="Text Box 14"/>
              <p:cNvSpPr txBox="1">
                <a:spLocks noChangeArrowheads="1"/>
              </p:cNvSpPr>
              <p:nvPr/>
            </p:nvSpPr>
            <p:spPr bwMode="auto">
              <a:xfrm>
                <a:off x="3696" y="3696"/>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a:t>
                </a:r>
              </a:p>
            </p:txBody>
          </p:sp>
        </p:grpSp>
      </p:grpSp>
      <p:grpSp>
        <p:nvGrpSpPr>
          <p:cNvPr id="4" name="Group 27"/>
          <p:cNvGrpSpPr>
            <a:grpSpLocks/>
          </p:cNvGrpSpPr>
          <p:nvPr/>
        </p:nvGrpSpPr>
        <p:grpSpPr bwMode="auto">
          <a:xfrm>
            <a:off x="2895600" y="3733801"/>
            <a:ext cx="2438400" cy="1311275"/>
            <a:chOff x="864" y="2352"/>
            <a:chExt cx="1536" cy="826"/>
          </a:xfrm>
        </p:grpSpPr>
        <p:sp>
          <p:nvSpPr>
            <p:cNvPr id="126991" name="Rectangle 15"/>
            <p:cNvSpPr>
              <a:spLocks noChangeArrowheads="1"/>
            </p:cNvSpPr>
            <p:nvPr/>
          </p:nvSpPr>
          <p:spPr bwMode="auto">
            <a:xfrm>
              <a:off x="864" y="2463"/>
              <a:ext cx="432"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a:t>
              </a:r>
            </a:p>
          </p:txBody>
        </p:sp>
        <p:sp>
          <p:nvSpPr>
            <p:cNvPr id="126992" name="Rectangle 16"/>
            <p:cNvSpPr>
              <a:spLocks noChangeArrowheads="1"/>
            </p:cNvSpPr>
            <p:nvPr/>
          </p:nvSpPr>
          <p:spPr bwMode="auto">
            <a:xfrm>
              <a:off x="1968" y="2448"/>
              <a:ext cx="432"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a:t>
              </a:r>
            </a:p>
          </p:txBody>
        </p:sp>
        <p:sp>
          <p:nvSpPr>
            <p:cNvPr id="126993" name="Line 17"/>
            <p:cNvSpPr>
              <a:spLocks noChangeShapeType="1"/>
            </p:cNvSpPr>
            <p:nvPr/>
          </p:nvSpPr>
          <p:spPr bwMode="auto">
            <a:xfrm>
              <a:off x="1296" y="2592"/>
              <a:ext cx="67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6994" name="Text Box 22"/>
            <p:cNvSpPr txBox="1">
              <a:spLocks noChangeArrowheads="1"/>
            </p:cNvSpPr>
            <p:nvPr/>
          </p:nvSpPr>
          <p:spPr bwMode="auto">
            <a:xfrm>
              <a:off x="1440" y="292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a:t>
              </a:r>
            </a:p>
          </p:txBody>
        </p:sp>
        <p:sp>
          <p:nvSpPr>
            <p:cNvPr id="126995" name="Text Box 25"/>
            <p:cNvSpPr txBox="1">
              <a:spLocks noChangeArrowheads="1"/>
            </p:cNvSpPr>
            <p:nvPr/>
          </p:nvSpPr>
          <p:spPr bwMode="auto">
            <a:xfrm>
              <a:off x="1440" y="2352"/>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grpSp>
      <p:grpSp>
        <p:nvGrpSpPr>
          <p:cNvPr id="5" name="Group 28"/>
          <p:cNvGrpSpPr>
            <a:grpSpLocks/>
          </p:cNvGrpSpPr>
          <p:nvPr/>
        </p:nvGrpSpPr>
        <p:grpSpPr bwMode="auto">
          <a:xfrm>
            <a:off x="2971800" y="5105401"/>
            <a:ext cx="2438400" cy="1387475"/>
            <a:chOff x="912" y="3216"/>
            <a:chExt cx="1536" cy="874"/>
          </a:xfrm>
        </p:grpSpPr>
        <p:grpSp>
          <p:nvGrpSpPr>
            <p:cNvPr id="126985" name="Group 21"/>
            <p:cNvGrpSpPr>
              <a:grpSpLocks/>
            </p:cNvGrpSpPr>
            <p:nvPr/>
          </p:nvGrpSpPr>
          <p:grpSpPr bwMode="auto">
            <a:xfrm>
              <a:off x="912" y="3360"/>
              <a:ext cx="1536" cy="273"/>
              <a:chOff x="960" y="2544"/>
              <a:chExt cx="1536" cy="273"/>
            </a:xfrm>
          </p:grpSpPr>
          <p:sp>
            <p:nvSpPr>
              <p:cNvPr id="126988" name="Rectangle 18"/>
              <p:cNvSpPr>
                <a:spLocks noChangeArrowheads="1"/>
              </p:cNvSpPr>
              <p:nvPr/>
            </p:nvSpPr>
            <p:spPr bwMode="auto">
              <a:xfrm>
                <a:off x="960" y="2559"/>
                <a:ext cx="432"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a:t>
                </a:r>
              </a:p>
            </p:txBody>
          </p:sp>
          <p:sp>
            <p:nvSpPr>
              <p:cNvPr id="126989" name="Rectangle 19"/>
              <p:cNvSpPr>
                <a:spLocks noChangeArrowheads="1"/>
              </p:cNvSpPr>
              <p:nvPr/>
            </p:nvSpPr>
            <p:spPr bwMode="auto">
              <a:xfrm>
                <a:off x="2064" y="2544"/>
                <a:ext cx="432"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a:t>
                </a:r>
              </a:p>
            </p:txBody>
          </p:sp>
          <p:sp>
            <p:nvSpPr>
              <p:cNvPr id="126990" name="Line 20"/>
              <p:cNvSpPr>
                <a:spLocks noChangeShapeType="1"/>
              </p:cNvSpPr>
              <p:nvPr/>
            </p:nvSpPr>
            <p:spPr bwMode="auto">
              <a:xfrm>
                <a:off x="1392" y="2688"/>
                <a:ext cx="67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6986" name="Text Box 23"/>
            <p:cNvSpPr txBox="1">
              <a:spLocks noChangeArrowheads="1"/>
            </p:cNvSpPr>
            <p:nvPr/>
          </p:nvSpPr>
          <p:spPr bwMode="auto">
            <a:xfrm>
              <a:off x="1536" y="384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a:t>
              </a:r>
            </a:p>
          </p:txBody>
        </p:sp>
        <p:sp>
          <p:nvSpPr>
            <p:cNvPr id="126987" name="Text Box 26"/>
            <p:cNvSpPr txBox="1">
              <a:spLocks noChangeArrowheads="1"/>
            </p:cNvSpPr>
            <p:nvPr/>
          </p:nvSpPr>
          <p:spPr bwMode="auto">
            <a:xfrm>
              <a:off x="1344" y="3216"/>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~part-of</a:t>
              </a:r>
            </a:p>
          </p:txBody>
        </p:sp>
      </p:grpSp>
    </p:spTree>
    <p:extLst>
      <p:ext uri="{BB962C8B-B14F-4D97-AF65-F5344CB8AC3E}">
        <p14:creationId xmlns:p14="http://schemas.microsoft.com/office/powerpoint/2010/main" val="829757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AED3A50-1790-4F71-97F2-DE04F23D9FE4}"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28003"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3E77275-6F7C-4A35-A151-1B50E13061BC}"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15</a:t>
            </a:fld>
            <a:endParaRPr kumimoji="0" lang="en-US" altLang="zh-CN" sz="1400">
              <a:latin typeface="Tahoma" panose="020B0604030504040204" pitchFamily="34" charset="0"/>
              <a:ea typeface="宋体" panose="02010600030101010101" pitchFamily="2" charset="-122"/>
            </a:endParaRPr>
          </a:p>
        </p:txBody>
      </p:sp>
      <p:sp>
        <p:nvSpPr>
          <p:cNvPr id="128004"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连接词和量化的表示</a:t>
            </a:r>
            <a:endParaRPr lang="zh-CN" altLang="en-US" sz="2800" dirty="0">
              <a:solidFill>
                <a:srgbClr val="000000"/>
              </a:solidFill>
              <a:ea typeface="华文新魏" panose="02010800040101010101" pitchFamily="2" charset="-122"/>
            </a:endParaRPr>
          </a:p>
        </p:txBody>
      </p:sp>
      <p:sp>
        <p:nvSpPr>
          <p:cNvPr id="128005" name="Rectangle 3"/>
          <p:cNvSpPr>
            <a:spLocks noGrp="1" noChangeArrowheads="1"/>
          </p:cNvSpPr>
          <p:nvPr>
            <p:ph type="body" idx="1"/>
          </p:nvPr>
        </p:nvSpPr>
        <p:spPr>
          <a:xfrm>
            <a:off x="726440" y="1776414"/>
            <a:ext cx="10800080" cy="1905000"/>
          </a:xfrm>
        </p:spPr>
        <p:txBody>
          <a:bodyPr/>
          <a:lstStyle/>
          <a:p>
            <a:pPr eaLnBrk="1" hangingPunct="1"/>
            <a:r>
              <a:rPr lang="zh-CN" altLang="en-US" sz="2400" dirty="0"/>
              <a:t>蕴含</a:t>
            </a:r>
          </a:p>
          <a:p>
            <a:pPr eaLnBrk="1" hangingPunct="1">
              <a:buFont typeface="Wingdings" panose="05000000000000000000" pitchFamily="2" charset="2"/>
              <a:buNone/>
            </a:pPr>
            <a:r>
              <a:rPr lang="zh-CN" altLang="en-US" sz="2400" dirty="0"/>
              <a:t>     在语义网络中可用标注</a:t>
            </a:r>
            <a:r>
              <a:rPr lang="en-US" altLang="zh-CN" sz="2400" dirty="0"/>
              <a:t>ANTE</a:t>
            </a:r>
            <a:r>
              <a:rPr lang="zh-CN" altLang="en-US" sz="2400" dirty="0"/>
              <a:t>和</a:t>
            </a:r>
            <a:r>
              <a:rPr lang="en-US" altLang="zh-CN" sz="2400" dirty="0"/>
              <a:t>CONSE</a:t>
            </a:r>
            <a:r>
              <a:rPr lang="zh-CN" altLang="en-US" sz="2400" dirty="0"/>
              <a:t>界限来表示蕴含关系。</a:t>
            </a:r>
            <a:r>
              <a:rPr lang="en-US" altLang="zh-CN" sz="2400" dirty="0"/>
              <a:t>ANTE</a:t>
            </a:r>
            <a:r>
              <a:rPr lang="zh-CN" altLang="en-US" sz="2400" dirty="0"/>
              <a:t>表示先决条件</a:t>
            </a:r>
            <a:r>
              <a:rPr lang="en-US" altLang="zh-CN" sz="2400" dirty="0"/>
              <a:t>antecedent</a:t>
            </a:r>
            <a:r>
              <a:rPr lang="zh-CN" altLang="en-US" sz="2400" dirty="0"/>
              <a:t>及</a:t>
            </a:r>
            <a:r>
              <a:rPr lang="en-US" altLang="zh-CN" sz="2400" dirty="0"/>
              <a:t>CONSE</a:t>
            </a:r>
            <a:r>
              <a:rPr lang="zh-CN" altLang="en-US" sz="2400" dirty="0"/>
              <a:t>表示结果</a:t>
            </a:r>
            <a:r>
              <a:rPr lang="en-US" altLang="zh-CN" sz="2400" dirty="0"/>
              <a:t>consequence</a:t>
            </a:r>
            <a:r>
              <a:rPr lang="zh-CN" altLang="en-US" sz="2400" dirty="0"/>
              <a:t>。用以一条虚线把两个界限连接起来，以表示一对蕴含关系的先决条件和结果。</a:t>
            </a:r>
          </a:p>
          <a:p>
            <a:pPr eaLnBrk="1" hangingPunct="1">
              <a:buFont typeface="Wingdings" panose="05000000000000000000" pitchFamily="2" charset="2"/>
              <a:buNone/>
            </a:pPr>
            <a:endParaRPr lang="en-US" altLang="zh-CN" sz="2400" dirty="0"/>
          </a:p>
        </p:txBody>
      </p:sp>
      <p:sp>
        <p:nvSpPr>
          <p:cNvPr id="128006" name="Rectangle 4"/>
          <p:cNvSpPr>
            <a:spLocks noChangeArrowheads="1"/>
          </p:cNvSpPr>
          <p:nvPr/>
        </p:nvSpPr>
        <p:spPr bwMode="auto">
          <a:xfrm>
            <a:off x="3090863" y="3719514"/>
            <a:ext cx="106045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address</a:t>
            </a:r>
          </a:p>
        </p:txBody>
      </p:sp>
      <p:sp>
        <p:nvSpPr>
          <p:cNvPr id="128007" name="Rectangle 5"/>
          <p:cNvSpPr>
            <a:spLocks noChangeArrowheads="1"/>
          </p:cNvSpPr>
          <p:nvPr/>
        </p:nvSpPr>
        <p:spPr bwMode="auto">
          <a:xfrm>
            <a:off x="3109913" y="5943601"/>
            <a:ext cx="1243012"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37-maple</a:t>
            </a:r>
          </a:p>
        </p:txBody>
      </p:sp>
      <p:sp>
        <p:nvSpPr>
          <p:cNvPr id="128008" name="Rectangle 6"/>
          <p:cNvSpPr>
            <a:spLocks noChangeArrowheads="1"/>
          </p:cNvSpPr>
          <p:nvPr/>
        </p:nvSpPr>
        <p:spPr bwMode="auto">
          <a:xfrm>
            <a:off x="6838951" y="3657601"/>
            <a:ext cx="1408113"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occupation</a:t>
            </a:r>
          </a:p>
        </p:txBody>
      </p:sp>
      <p:sp>
        <p:nvSpPr>
          <p:cNvPr id="128009" name="Rectangle 7"/>
          <p:cNvSpPr>
            <a:spLocks noChangeArrowheads="1"/>
          </p:cNvSpPr>
          <p:nvPr/>
        </p:nvSpPr>
        <p:spPr bwMode="auto">
          <a:xfrm>
            <a:off x="6750050" y="5867401"/>
            <a:ext cx="1582738"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programmer</a:t>
            </a:r>
          </a:p>
        </p:txBody>
      </p:sp>
      <p:sp>
        <p:nvSpPr>
          <p:cNvPr id="128010" name="Rectangle 8"/>
          <p:cNvSpPr>
            <a:spLocks noChangeArrowheads="1"/>
          </p:cNvSpPr>
          <p:nvPr/>
        </p:nvSpPr>
        <p:spPr bwMode="auto">
          <a:xfrm>
            <a:off x="7086601" y="4724401"/>
            <a:ext cx="898525"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O(x,y)</a:t>
            </a:r>
          </a:p>
        </p:txBody>
      </p:sp>
      <p:sp>
        <p:nvSpPr>
          <p:cNvPr id="128011" name="Rectangle 9"/>
          <p:cNvSpPr>
            <a:spLocks noChangeArrowheads="1"/>
          </p:cNvSpPr>
          <p:nvPr/>
        </p:nvSpPr>
        <p:spPr bwMode="auto">
          <a:xfrm>
            <a:off x="3429000" y="4724401"/>
            <a:ext cx="3429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Y</a:t>
            </a:r>
          </a:p>
        </p:txBody>
      </p:sp>
      <p:sp>
        <p:nvSpPr>
          <p:cNvPr id="128012" name="Rectangle 10"/>
          <p:cNvSpPr>
            <a:spLocks noChangeArrowheads="1"/>
          </p:cNvSpPr>
          <p:nvPr/>
        </p:nvSpPr>
        <p:spPr bwMode="auto">
          <a:xfrm>
            <a:off x="5311775" y="4762501"/>
            <a:ext cx="344488"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X</a:t>
            </a:r>
          </a:p>
        </p:txBody>
      </p:sp>
      <p:sp>
        <p:nvSpPr>
          <p:cNvPr id="128013" name="Line 11"/>
          <p:cNvSpPr>
            <a:spLocks noChangeShapeType="1"/>
          </p:cNvSpPr>
          <p:nvPr/>
        </p:nvSpPr>
        <p:spPr bwMode="auto">
          <a:xfrm flipV="1">
            <a:off x="3581400" y="41148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14" name="Line 13"/>
          <p:cNvSpPr>
            <a:spLocks noChangeShapeType="1"/>
          </p:cNvSpPr>
          <p:nvPr/>
        </p:nvSpPr>
        <p:spPr bwMode="auto">
          <a:xfrm>
            <a:off x="3581400" y="5105400"/>
            <a:ext cx="0" cy="838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15" name="Line 14"/>
          <p:cNvSpPr>
            <a:spLocks noChangeShapeType="1"/>
          </p:cNvSpPr>
          <p:nvPr/>
        </p:nvSpPr>
        <p:spPr bwMode="auto">
          <a:xfrm>
            <a:off x="7543800" y="5181600"/>
            <a:ext cx="0" cy="685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16" name="Line 15"/>
          <p:cNvSpPr>
            <a:spLocks noChangeShapeType="1"/>
          </p:cNvSpPr>
          <p:nvPr/>
        </p:nvSpPr>
        <p:spPr bwMode="auto">
          <a:xfrm flipV="1">
            <a:off x="7467600" y="41148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17" name="Line 16"/>
          <p:cNvSpPr>
            <a:spLocks noChangeShapeType="1"/>
          </p:cNvSpPr>
          <p:nvPr/>
        </p:nvSpPr>
        <p:spPr bwMode="auto">
          <a:xfrm>
            <a:off x="3810000" y="4953000"/>
            <a:ext cx="1524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18" name="Line 17"/>
          <p:cNvSpPr>
            <a:spLocks noChangeShapeType="1"/>
          </p:cNvSpPr>
          <p:nvPr/>
        </p:nvSpPr>
        <p:spPr bwMode="auto">
          <a:xfrm flipH="1">
            <a:off x="5638800" y="4953000"/>
            <a:ext cx="1447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19" name="Text Box 18"/>
          <p:cNvSpPr txBox="1">
            <a:spLocks noChangeArrowheads="1"/>
          </p:cNvSpPr>
          <p:nvPr/>
        </p:nvSpPr>
        <p:spPr bwMode="auto">
          <a:xfrm>
            <a:off x="3657600" y="4343401"/>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28020" name="Text Box 19"/>
          <p:cNvSpPr txBox="1">
            <a:spLocks noChangeArrowheads="1"/>
          </p:cNvSpPr>
          <p:nvPr/>
        </p:nvSpPr>
        <p:spPr bwMode="auto">
          <a:xfrm>
            <a:off x="6858000" y="4267201"/>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28021" name="Text Box 20"/>
          <p:cNvSpPr txBox="1">
            <a:spLocks noChangeArrowheads="1"/>
          </p:cNvSpPr>
          <p:nvPr/>
        </p:nvSpPr>
        <p:spPr bwMode="auto">
          <a:xfrm>
            <a:off x="6248400" y="5334001"/>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profession</a:t>
            </a:r>
          </a:p>
        </p:txBody>
      </p:sp>
      <p:sp>
        <p:nvSpPr>
          <p:cNvPr id="128022" name="Text Box 22"/>
          <p:cNvSpPr txBox="1">
            <a:spLocks noChangeArrowheads="1"/>
          </p:cNvSpPr>
          <p:nvPr/>
        </p:nvSpPr>
        <p:spPr bwMode="auto">
          <a:xfrm>
            <a:off x="4191000" y="4495801"/>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person</a:t>
            </a:r>
          </a:p>
        </p:txBody>
      </p:sp>
      <p:sp>
        <p:nvSpPr>
          <p:cNvPr id="128023" name="Text Box 23"/>
          <p:cNvSpPr txBox="1">
            <a:spLocks noChangeArrowheads="1"/>
          </p:cNvSpPr>
          <p:nvPr/>
        </p:nvSpPr>
        <p:spPr bwMode="auto">
          <a:xfrm>
            <a:off x="5791200" y="4572001"/>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worker</a:t>
            </a:r>
          </a:p>
        </p:txBody>
      </p:sp>
      <p:sp>
        <p:nvSpPr>
          <p:cNvPr id="128024" name="Text Box 24"/>
          <p:cNvSpPr txBox="1">
            <a:spLocks noChangeArrowheads="1"/>
          </p:cNvSpPr>
          <p:nvPr/>
        </p:nvSpPr>
        <p:spPr bwMode="auto">
          <a:xfrm>
            <a:off x="3733800" y="5334001"/>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loc</a:t>
            </a:r>
          </a:p>
        </p:txBody>
      </p:sp>
      <p:sp>
        <p:nvSpPr>
          <p:cNvPr id="128025" name="Line 27"/>
          <p:cNvSpPr>
            <a:spLocks noChangeShapeType="1"/>
          </p:cNvSpPr>
          <p:nvPr/>
        </p:nvSpPr>
        <p:spPr bwMode="auto">
          <a:xfrm>
            <a:off x="5105400" y="4267200"/>
            <a:ext cx="0" cy="144780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28026" name="Group 35"/>
          <p:cNvGrpSpPr>
            <a:grpSpLocks/>
          </p:cNvGrpSpPr>
          <p:nvPr/>
        </p:nvGrpSpPr>
        <p:grpSpPr bwMode="auto">
          <a:xfrm>
            <a:off x="3429000" y="4267200"/>
            <a:ext cx="1676400" cy="1524000"/>
            <a:chOff x="1200" y="2688"/>
            <a:chExt cx="1056" cy="960"/>
          </a:xfrm>
        </p:grpSpPr>
        <p:sp>
          <p:nvSpPr>
            <p:cNvPr id="128040" name="Line 26"/>
            <p:cNvSpPr>
              <a:spLocks noChangeShapeType="1"/>
            </p:cNvSpPr>
            <p:nvPr/>
          </p:nvSpPr>
          <p:spPr bwMode="auto">
            <a:xfrm>
              <a:off x="1200" y="2688"/>
              <a:ext cx="1056" cy="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41" name="Line 28"/>
            <p:cNvSpPr>
              <a:spLocks noChangeShapeType="1"/>
            </p:cNvSpPr>
            <p:nvPr/>
          </p:nvSpPr>
          <p:spPr bwMode="auto">
            <a:xfrm>
              <a:off x="1200" y="2688"/>
              <a:ext cx="0" cy="24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42" name="Line 29"/>
            <p:cNvSpPr>
              <a:spLocks noChangeShapeType="1"/>
            </p:cNvSpPr>
            <p:nvPr/>
          </p:nvSpPr>
          <p:spPr bwMode="auto">
            <a:xfrm>
              <a:off x="1200" y="2928"/>
              <a:ext cx="384" cy="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43" name="Line 30"/>
            <p:cNvSpPr>
              <a:spLocks noChangeShapeType="1"/>
            </p:cNvSpPr>
            <p:nvPr/>
          </p:nvSpPr>
          <p:spPr bwMode="auto">
            <a:xfrm>
              <a:off x="1584" y="2928"/>
              <a:ext cx="0" cy="336"/>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44" name="Line 31"/>
            <p:cNvSpPr>
              <a:spLocks noChangeShapeType="1"/>
            </p:cNvSpPr>
            <p:nvPr/>
          </p:nvSpPr>
          <p:spPr bwMode="auto">
            <a:xfrm flipH="1">
              <a:off x="1200" y="3312"/>
              <a:ext cx="384" cy="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45" name="Line 32"/>
            <p:cNvSpPr>
              <a:spLocks noChangeShapeType="1"/>
            </p:cNvSpPr>
            <p:nvPr/>
          </p:nvSpPr>
          <p:spPr bwMode="auto">
            <a:xfrm>
              <a:off x="1200" y="3312"/>
              <a:ext cx="0" cy="336"/>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46" name="Line 34"/>
            <p:cNvSpPr>
              <a:spLocks noChangeShapeType="1"/>
            </p:cNvSpPr>
            <p:nvPr/>
          </p:nvSpPr>
          <p:spPr bwMode="auto">
            <a:xfrm>
              <a:off x="1200" y="3648"/>
              <a:ext cx="1056" cy="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8027" name="Line 37"/>
          <p:cNvSpPr>
            <a:spLocks noChangeShapeType="1"/>
          </p:cNvSpPr>
          <p:nvPr/>
        </p:nvSpPr>
        <p:spPr bwMode="auto">
          <a:xfrm flipH="1">
            <a:off x="6553200" y="4191000"/>
            <a:ext cx="1295400" cy="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28" name="Line 38"/>
          <p:cNvSpPr>
            <a:spLocks noChangeShapeType="1"/>
          </p:cNvSpPr>
          <p:nvPr/>
        </p:nvSpPr>
        <p:spPr bwMode="auto">
          <a:xfrm flipH="1">
            <a:off x="7848600" y="4191000"/>
            <a:ext cx="0" cy="40005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29" name="Line 39"/>
          <p:cNvSpPr>
            <a:spLocks noChangeShapeType="1"/>
          </p:cNvSpPr>
          <p:nvPr/>
        </p:nvSpPr>
        <p:spPr bwMode="auto">
          <a:xfrm flipH="1" flipV="1">
            <a:off x="6858000" y="4572000"/>
            <a:ext cx="990600" cy="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30" name="Line 40"/>
          <p:cNvSpPr>
            <a:spLocks noChangeShapeType="1"/>
          </p:cNvSpPr>
          <p:nvPr/>
        </p:nvSpPr>
        <p:spPr bwMode="auto">
          <a:xfrm flipH="1">
            <a:off x="6858000" y="4648200"/>
            <a:ext cx="0" cy="560388"/>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31" name="Line 42"/>
          <p:cNvSpPr>
            <a:spLocks noChangeShapeType="1"/>
          </p:cNvSpPr>
          <p:nvPr/>
        </p:nvSpPr>
        <p:spPr bwMode="auto">
          <a:xfrm flipH="1">
            <a:off x="7848600" y="5230814"/>
            <a:ext cx="0" cy="560387"/>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32" name="Line 43"/>
          <p:cNvSpPr>
            <a:spLocks noChangeShapeType="1"/>
          </p:cNvSpPr>
          <p:nvPr/>
        </p:nvSpPr>
        <p:spPr bwMode="auto">
          <a:xfrm flipH="1">
            <a:off x="6553200" y="5791200"/>
            <a:ext cx="1295400" cy="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33" name="Line 44"/>
          <p:cNvSpPr>
            <a:spLocks noChangeShapeType="1"/>
          </p:cNvSpPr>
          <p:nvPr/>
        </p:nvSpPr>
        <p:spPr bwMode="auto">
          <a:xfrm>
            <a:off x="6858000" y="5257800"/>
            <a:ext cx="990600" cy="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34" name="Line 45"/>
          <p:cNvSpPr>
            <a:spLocks noChangeShapeType="1"/>
          </p:cNvSpPr>
          <p:nvPr/>
        </p:nvSpPr>
        <p:spPr bwMode="auto">
          <a:xfrm>
            <a:off x="6553200" y="4191000"/>
            <a:ext cx="0" cy="160020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35" name="Line 46"/>
          <p:cNvSpPr>
            <a:spLocks noChangeShapeType="1"/>
          </p:cNvSpPr>
          <p:nvPr/>
        </p:nvSpPr>
        <p:spPr bwMode="auto">
          <a:xfrm>
            <a:off x="5105400" y="4419600"/>
            <a:ext cx="1447800" cy="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36" name="Text Box 47"/>
          <p:cNvSpPr txBox="1">
            <a:spLocks noChangeArrowheads="1"/>
          </p:cNvSpPr>
          <p:nvPr/>
        </p:nvSpPr>
        <p:spPr bwMode="auto">
          <a:xfrm>
            <a:off x="4495800" y="3657601"/>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ANTE</a:t>
            </a:r>
          </a:p>
        </p:txBody>
      </p:sp>
      <p:sp>
        <p:nvSpPr>
          <p:cNvPr id="128037" name="Text Box 48"/>
          <p:cNvSpPr txBox="1">
            <a:spLocks noChangeArrowheads="1"/>
          </p:cNvSpPr>
          <p:nvPr/>
        </p:nvSpPr>
        <p:spPr bwMode="auto">
          <a:xfrm>
            <a:off x="5638800" y="3657601"/>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CONSE</a:t>
            </a:r>
          </a:p>
        </p:txBody>
      </p:sp>
      <p:sp>
        <p:nvSpPr>
          <p:cNvPr id="128038" name="Line 49"/>
          <p:cNvSpPr>
            <a:spLocks noChangeShapeType="1"/>
          </p:cNvSpPr>
          <p:nvPr/>
        </p:nvSpPr>
        <p:spPr bwMode="auto">
          <a:xfrm flipV="1">
            <a:off x="4648200" y="4038600"/>
            <a:ext cx="2286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39" name="Line 50"/>
          <p:cNvSpPr>
            <a:spLocks noChangeShapeType="1"/>
          </p:cNvSpPr>
          <p:nvPr/>
        </p:nvSpPr>
        <p:spPr bwMode="auto">
          <a:xfrm flipH="1" flipV="1">
            <a:off x="6400800" y="3962400"/>
            <a:ext cx="4572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Tree>
    <p:extLst>
      <p:ext uri="{BB962C8B-B14F-4D97-AF65-F5344CB8AC3E}">
        <p14:creationId xmlns:p14="http://schemas.microsoft.com/office/powerpoint/2010/main" val="2558047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8A8A537-B9B8-483E-8E00-4C0FECA018B7}"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29027"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7ABFD81-D4D0-408F-8205-5A63A56DD43B}"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16</a:t>
            </a:fld>
            <a:endParaRPr kumimoji="0" lang="en-US" altLang="zh-CN" sz="1400">
              <a:latin typeface="Tahoma" panose="020B0604030504040204" pitchFamily="34" charset="0"/>
              <a:ea typeface="宋体" panose="02010600030101010101" pitchFamily="2" charset="-122"/>
            </a:endParaRPr>
          </a:p>
        </p:txBody>
      </p:sp>
      <p:sp>
        <p:nvSpPr>
          <p:cNvPr id="129028"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连接词和量化的表示</a:t>
            </a:r>
            <a:endParaRPr lang="zh-CN" altLang="en-US" sz="2800" dirty="0">
              <a:solidFill>
                <a:srgbClr val="000000"/>
              </a:solidFill>
              <a:ea typeface="华文新魏" panose="02010800040101010101" pitchFamily="2" charset="-122"/>
            </a:endParaRPr>
          </a:p>
        </p:txBody>
      </p:sp>
      <p:sp>
        <p:nvSpPr>
          <p:cNvPr id="129029" name="Rectangle 3"/>
          <p:cNvSpPr>
            <a:spLocks noGrp="1" noChangeArrowheads="1"/>
          </p:cNvSpPr>
          <p:nvPr>
            <p:ph type="body" idx="1"/>
          </p:nvPr>
        </p:nvSpPr>
        <p:spPr>
          <a:xfrm>
            <a:off x="905934" y="1795463"/>
            <a:ext cx="11523133" cy="5400675"/>
          </a:xfrm>
        </p:spPr>
        <p:txBody>
          <a:bodyPr/>
          <a:lstStyle/>
          <a:p>
            <a:pPr eaLnBrk="1" hangingPunct="1"/>
            <a:r>
              <a:rPr lang="zh-CN" altLang="en-US" sz="2400" dirty="0">
                <a:solidFill>
                  <a:srgbClr val="000000"/>
                </a:solidFill>
              </a:rPr>
              <a:t>量化</a:t>
            </a:r>
          </a:p>
          <a:p>
            <a:pPr eaLnBrk="1" hangingPunct="1">
              <a:buFont typeface="Wingdings" panose="05000000000000000000" pitchFamily="2" charset="2"/>
              <a:buNone/>
            </a:pPr>
            <a:r>
              <a:rPr lang="zh-CN" altLang="en-US" sz="2400" dirty="0">
                <a:solidFill>
                  <a:srgbClr val="000000"/>
                </a:solidFill>
              </a:rPr>
              <a:t>     </a:t>
            </a:r>
            <a:r>
              <a:rPr lang="en-US" altLang="zh-CN" sz="2400" dirty="0">
                <a:solidFill>
                  <a:srgbClr val="000000"/>
                </a:solidFill>
              </a:rPr>
              <a:t>The dog bit the postman.</a:t>
            </a:r>
          </a:p>
        </p:txBody>
      </p:sp>
      <p:grpSp>
        <p:nvGrpSpPr>
          <p:cNvPr id="2" name="Group 22"/>
          <p:cNvGrpSpPr>
            <a:grpSpLocks/>
          </p:cNvGrpSpPr>
          <p:nvPr/>
        </p:nvGrpSpPr>
        <p:grpSpPr bwMode="auto">
          <a:xfrm>
            <a:off x="3314701" y="3657601"/>
            <a:ext cx="4810125" cy="2225675"/>
            <a:chOff x="1128" y="2304"/>
            <a:chExt cx="3030" cy="1402"/>
          </a:xfrm>
        </p:grpSpPr>
        <p:sp>
          <p:nvSpPr>
            <p:cNvPr id="129031" name="Rectangle 4"/>
            <p:cNvSpPr>
              <a:spLocks noChangeArrowheads="1"/>
            </p:cNvSpPr>
            <p:nvPr/>
          </p:nvSpPr>
          <p:spPr bwMode="auto">
            <a:xfrm>
              <a:off x="1128" y="2343"/>
              <a:ext cx="387"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dog</a:t>
              </a:r>
            </a:p>
          </p:txBody>
        </p:sp>
        <p:sp>
          <p:nvSpPr>
            <p:cNvPr id="129032" name="Rectangle 5"/>
            <p:cNvSpPr>
              <a:spLocks noChangeArrowheads="1"/>
            </p:cNvSpPr>
            <p:nvPr/>
          </p:nvSpPr>
          <p:spPr bwMode="auto">
            <a:xfrm>
              <a:off x="3427" y="2304"/>
              <a:ext cx="731"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postman</a:t>
              </a:r>
            </a:p>
          </p:txBody>
        </p:sp>
        <p:sp>
          <p:nvSpPr>
            <p:cNvPr id="129033" name="Rectangle 6"/>
            <p:cNvSpPr>
              <a:spLocks noChangeArrowheads="1"/>
            </p:cNvSpPr>
            <p:nvPr/>
          </p:nvSpPr>
          <p:spPr bwMode="auto">
            <a:xfrm>
              <a:off x="3681" y="2976"/>
              <a:ext cx="212"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a:t>
              </a:r>
            </a:p>
          </p:txBody>
        </p:sp>
        <p:sp>
          <p:nvSpPr>
            <p:cNvPr id="129034" name="Rectangle 7"/>
            <p:cNvSpPr>
              <a:spLocks noChangeArrowheads="1"/>
            </p:cNvSpPr>
            <p:nvPr/>
          </p:nvSpPr>
          <p:spPr bwMode="auto">
            <a:xfrm>
              <a:off x="1192" y="2976"/>
              <a:ext cx="233"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D</a:t>
              </a:r>
            </a:p>
          </p:txBody>
        </p:sp>
        <p:sp>
          <p:nvSpPr>
            <p:cNvPr id="129035" name="Line 9"/>
            <p:cNvSpPr>
              <a:spLocks noChangeShapeType="1"/>
            </p:cNvSpPr>
            <p:nvPr/>
          </p:nvSpPr>
          <p:spPr bwMode="auto">
            <a:xfrm flipV="1">
              <a:off x="3744" y="2592"/>
              <a:ext cx="0" cy="38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036" name="Line 10"/>
            <p:cNvSpPr>
              <a:spLocks noChangeShapeType="1"/>
            </p:cNvSpPr>
            <p:nvPr/>
          </p:nvSpPr>
          <p:spPr bwMode="auto">
            <a:xfrm flipV="1">
              <a:off x="1296" y="2592"/>
              <a:ext cx="0"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037" name="Rectangle 11"/>
            <p:cNvSpPr>
              <a:spLocks noChangeArrowheads="1"/>
            </p:cNvSpPr>
            <p:nvPr/>
          </p:nvSpPr>
          <p:spPr bwMode="auto">
            <a:xfrm>
              <a:off x="2476" y="2352"/>
              <a:ext cx="387"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bite</a:t>
              </a:r>
            </a:p>
          </p:txBody>
        </p:sp>
        <p:sp>
          <p:nvSpPr>
            <p:cNvPr id="129038" name="Rectangle 12"/>
            <p:cNvSpPr>
              <a:spLocks noChangeArrowheads="1"/>
            </p:cNvSpPr>
            <p:nvPr/>
          </p:nvSpPr>
          <p:spPr bwMode="auto">
            <a:xfrm>
              <a:off x="2555" y="3024"/>
              <a:ext cx="218"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a:t>
              </a:r>
            </a:p>
          </p:txBody>
        </p:sp>
        <p:sp>
          <p:nvSpPr>
            <p:cNvPr id="129039" name="Line 13"/>
            <p:cNvSpPr>
              <a:spLocks noChangeShapeType="1"/>
            </p:cNvSpPr>
            <p:nvPr/>
          </p:nvSpPr>
          <p:spPr bwMode="auto">
            <a:xfrm flipV="1">
              <a:off x="2621" y="2640"/>
              <a:ext cx="0" cy="38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040" name="Line 14"/>
            <p:cNvSpPr>
              <a:spLocks noChangeShapeType="1"/>
            </p:cNvSpPr>
            <p:nvPr/>
          </p:nvSpPr>
          <p:spPr bwMode="auto">
            <a:xfrm>
              <a:off x="2784" y="3120"/>
              <a:ext cx="9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041" name="Line 15"/>
            <p:cNvSpPr>
              <a:spLocks noChangeShapeType="1"/>
            </p:cNvSpPr>
            <p:nvPr/>
          </p:nvSpPr>
          <p:spPr bwMode="auto">
            <a:xfrm flipH="1">
              <a:off x="1440" y="3120"/>
              <a:ext cx="110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042" name="Text Box 16"/>
            <p:cNvSpPr txBox="1">
              <a:spLocks noChangeArrowheads="1"/>
            </p:cNvSpPr>
            <p:nvPr/>
          </p:nvSpPr>
          <p:spPr bwMode="auto">
            <a:xfrm>
              <a:off x="1344" y="273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29043" name="Text Box 17"/>
            <p:cNvSpPr txBox="1">
              <a:spLocks noChangeArrowheads="1"/>
            </p:cNvSpPr>
            <p:nvPr/>
          </p:nvSpPr>
          <p:spPr bwMode="auto">
            <a:xfrm>
              <a:off x="2688" y="273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29044" name="Text Box 18"/>
            <p:cNvSpPr txBox="1">
              <a:spLocks noChangeArrowheads="1"/>
            </p:cNvSpPr>
            <p:nvPr/>
          </p:nvSpPr>
          <p:spPr bwMode="auto">
            <a:xfrm>
              <a:off x="3792" y="268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29045" name="Text Box 19"/>
            <p:cNvSpPr txBox="1">
              <a:spLocks noChangeArrowheads="1"/>
            </p:cNvSpPr>
            <p:nvPr/>
          </p:nvSpPr>
          <p:spPr bwMode="auto">
            <a:xfrm>
              <a:off x="1680" y="2832"/>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assailiant</a:t>
              </a:r>
            </a:p>
          </p:txBody>
        </p:sp>
        <p:sp>
          <p:nvSpPr>
            <p:cNvPr id="129046" name="Text Box 20"/>
            <p:cNvSpPr txBox="1">
              <a:spLocks noChangeArrowheads="1"/>
            </p:cNvSpPr>
            <p:nvPr/>
          </p:nvSpPr>
          <p:spPr bwMode="auto">
            <a:xfrm>
              <a:off x="3024" y="288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victin</a:t>
              </a:r>
            </a:p>
          </p:txBody>
        </p:sp>
        <p:sp>
          <p:nvSpPr>
            <p:cNvPr id="129047" name="Text Box 21"/>
            <p:cNvSpPr txBox="1">
              <a:spLocks noChangeArrowheads="1"/>
            </p:cNvSpPr>
            <p:nvPr/>
          </p:nvSpPr>
          <p:spPr bwMode="auto">
            <a:xfrm>
              <a:off x="2352" y="345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a:t>
              </a:r>
            </a:p>
          </p:txBody>
        </p:sp>
      </p:grpSp>
    </p:spTree>
    <p:extLst>
      <p:ext uri="{BB962C8B-B14F-4D97-AF65-F5344CB8AC3E}">
        <p14:creationId xmlns:p14="http://schemas.microsoft.com/office/powerpoint/2010/main" val="2531092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CDCF2E1-A45E-49E3-9CFB-0AD38D8278C3}"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30051"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AB8CE47-9001-4799-A88A-082EB229188C}"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17</a:t>
            </a:fld>
            <a:endParaRPr kumimoji="0" lang="en-US" altLang="zh-CN" sz="1400">
              <a:latin typeface="Tahoma" panose="020B0604030504040204" pitchFamily="34" charset="0"/>
              <a:ea typeface="宋体" panose="02010600030101010101" pitchFamily="2" charset="-122"/>
            </a:endParaRPr>
          </a:p>
        </p:txBody>
      </p:sp>
      <p:sp>
        <p:nvSpPr>
          <p:cNvPr id="130052"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a:ea typeface="华文新魏" panose="02010800040101010101" pitchFamily="2" charset="-122"/>
              </a:rPr>
              <a:t>连接词和量化的表示</a:t>
            </a:r>
            <a:endParaRPr lang="zh-CN" altLang="en-US" sz="2800" dirty="0">
              <a:solidFill>
                <a:srgbClr val="000000"/>
              </a:solidFill>
              <a:ea typeface="华文新魏" panose="02010800040101010101" pitchFamily="2" charset="-122"/>
            </a:endParaRPr>
          </a:p>
        </p:txBody>
      </p:sp>
      <p:sp>
        <p:nvSpPr>
          <p:cNvPr id="130053" name="Rectangle 35"/>
          <p:cNvSpPr>
            <a:spLocks noGrp="1" noChangeArrowheads="1"/>
          </p:cNvSpPr>
          <p:nvPr>
            <p:ph type="body" idx="1"/>
          </p:nvPr>
        </p:nvSpPr>
        <p:spPr>
          <a:xfrm>
            <a:off x="1150939" y="1857376"/>
            <a:ext cx="7772400" cy="4114800"/>
          </a:xfrm>
        </p:spPr>
        <p:txBody>
          <a:bodyPr/>
          <a:lstStyle/>
          <a:p>
            <a:pPr eaLnBrk="1" hangingPunct="1"/>
            <a:r>
              <a:rPr lang="zh-CN" altLang="en-US" sz="2400" dirty="0">
                <a:solidFill>
                  <a:srgbClr val="000000"/>
                </a:solidFill>
              </a:rPr>
              <a:t>量化</a:t>
            </a:r>
          </a:p>
          <a:p>
            <a:pPr eaLnBrk="1" hangingPunct="1">
              <a:spcBef>
                <a:spcPct val="50000"/>
              </a:spcBef>
              <a:buClrTx/>
              <a:buSzTx/>
              <a:buFont typeface="Wingdings" panose="05000000000000000000" pitchFamily="2" charset="2"/>
              <a:buNone/>
            </a:pPr>
            <a:r>
              <a:rPr lang="en-US" altLang="zh-CN" sz="2000" dirty="0">
                <a:latin typeface="Tahoma" panose="020B0604030504040204" pitchFamily="34" charset="0"/>
                <a:ea typeface="宋体" panose="02010600030101010101" pitchFamily="2" charset="-122"/>
              </a:rPr>
              <a:t>Every dog has bitten a postman.</a:t>
            </a:r>
          </a:p>
        </p:txBody>
      </p:sp>
      <p:grpSp>
        <p:nvGrpSpPr>
          <p:cNvPr id="2" name="Group 38"/>
          <p:cNvGrpSpPr>
            <a:grpSpLocks/>
          </p:cNvGrpSpPr>
          <p:nvPr/>
        </p:nvGrpSpPr>
        <p:grpSpPr bwMode="auto">
          <a:xfrm>
            <a:off x="3025776" y="3505201"/>
            <a:ext cx="6318250" cy="2225675"/>
            <a:chOff x="946" y="2208"/>
            <a:chExt cx="3980" cy="1402"/>
          </a:xfrm>
        </p:grpSpPr>
        <p:sp>
          <p:nvSpPr>
            <p:cNvPr id="130055" name="Rectangle 4"/>
            <p:cNvSpPr>
              <a:spLocks noChangeArrowheads="1"/>
            </p:cNvSpPr>
            <p:nvPr/>
          </p:nvSpPr>
          <p:spPr bwMode="auto">
            <a:xfrm>
              <a:off x="1896" y="2247"/>
              <a:ext cx="387"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dog</a:t>
              </a:r>
            </a:p>
          </p:txBody>
        </p:sp>
        <p:sp>
          <p:nvSpPr>
            <p:cNvPr id="130056" name="Rectangle 5"/>
            <p:cNvSpPr>
              <a:spLocks noChangeArrowheads="1"/>
            </p:cNvSpPr>
            <p:nvPr/>
          </p:nvSpPr>
          <p:spPr bwMode="auto">
            <a:xfrm>
              <a:off x="4195" y="2208"/>
              <a:ext cx="731"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postman</a:t>
              </a:r>
            </a:p>
          </p:txBody>
        </p:sp>
        <p:sp>
          <p:nvSpPr>
            <p:cNvPr id="130057" name="Rectangle 6"/>
            <p:cNvSpPr>
              <a:spLocks noChangeArrowheads="1"/>
            </p:cNvSpPr>
            <p:nvPr/>
          </p:nvSpPr>
          <p:spPr bwMode="auto">
            <a:xfrm>
              <a:off x="4449" y="2880"/>
              <a:ext cx="212"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a:t>
              </a:r>
            </a:p>
          </p:txBody>
        </p:sp>
        <p:sp>
          <p:nvSpPr>
            <p:cNvPr id="130058" name="Rectangle 7"/>
            <p:cNvSpPr>
              <a:spLocks noChangeArrowheads="1"/>
            </p:cNvSpPr>
            <p:nvPr/>
          </p:nvSpPr>
          <p:spPr bwMode="auto">
            <a:xfrm>
              <a:off x="1960" y="2880"/>
              <a:ext cx="233"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D</a:t>
              </a:r>
            </a:p>
          </p:txBody>
        </p:sp>
        <p:sp>
          <p:nvSpPr>
            <p:cNvPr id="130059" name="Line 8"/>
            <p:cNvSpPr>
              <a:spLocks noChangeShapeType="1"/>
            </p:cNvSpPr>
            <p:nvPr/>
          </p:nvSpPr>
          <p:spPr bwMode="auto">
            <a:xfrm flipV="1">
              <a:off x="4512" y="2496"/>
              <a:ext cx="0" cy="38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060" name="Line 9"/>
            <p:cNvSpPr>
              <a:spLocks noChangeShapeType="1"/>
            </p:cNvSpPr>
            <p:nvPr/>
          </p:nvSpPr>
          <p:spPr bwMode="auto">
            <a:xfrm flipV="1">
              <a:off x="2064" y="2496"/>
              <a:ext cx="0"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061" name="Rectangle 10"/>
            <p:cNvSpPr>
              <a:spLocks noChangeArrowheads="1"/>
            </p:cNvSpPr>
            <p:nvPr/>
          </p:nvSpPr>
          <p:spPr bwMode="auto">
            <a:xfrm>
              <a:off x="3244" y="2256"/>
              <a:ext cx="387"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bite</a:t>
              </a:r>
            </a:p>
          </p:txBody>
        </p:sp>
        <p:sp>
          <p:nvSpPr>
            <p:cNvPr id="130062" name="Rectangle 11"/>
            <p:cNvSpPr>
              <a:spLocks noChangeArrowheads="1"/>
            </p:cNvSpPr>
            <p:nvPr/>
          </p:nvSpPr>
          <p:spPr bwMode="auto">
            <a:xfrm>
              <a:off x="3323" y="2928"/>
              <a:ext cx="218"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a:t>
              </a:r>
            </a:p>
          </p:txBody>
        </p:sp>
        <p:sp>
          <p:nvSpPr>
            <p:cNvPr id="130063" name="Line 12"/>
            <p:cNvSpPr>
              <a:spLocks noChangeShapeType="1"/>
            </p:cNvSpPr>
            <p:nvPr/>
          </p:nvSpPr>
          <p:spPr bwMode="auto">
            <a:xfrm flipV="1">
              <a:off x="3389" y="2544"/>
              <a:ext cx="0" cy="38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064" name="Line 13"/>
            <p:cNvSpPr>
              <a:spLocks noChangeShapeType="1"/>
            </p:cNvSpPr>
            <p:nvPr/>
          </p:nvSpPr>
          <p:spPr bwMode="auto">
            <a:xfrm>
              <a:off x="3552" y="3024"/>
              <a:ext cx="9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065" name="Line 14"/>
            <p:cNvSpPr>
              <a:spLocks noChangeShapeType="1"/>
            </p:cNvSpPr>
            <p:nvPr/>
          </p:nvSpPr>
          <p:spPr bwMode="auto">
            <a:xfrm flipH="1">
              <a:off x="2208" y="3024"/>
              <a:ext cx="110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066" name="Text Box 15"/>
            <p:cNvSpPr txBox="1">
              <a:spLocks noChangeArrowheads="1"/>
            </p:cNvSpPr>
            <p:nvPr/>
          </p:nvSpPr>
          <p:spPr bwMode="auto">
            <a:xfrm>
              <a:off x="2112" y="264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0067" name="Text Box 16"/>
            <p:cNvSpPr txBox="1">
              <a:spLocks noChangeArrowheads="1"/>
            </p:cNvSpPr>
            <p:nvPr/>
          </p:nvSpPr>
          <p:spPr bwMode="auto">
            <a:xfrm>
              <a:off x="3456" y="264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0068" name="Text Box 17"/>
            <p:cNvSpPr txBox="1">
              <a:spLocks noChangeArrowheads="1"/>
            </p:cNvSpPr>
            <p:nvPr/>
          </p:nvSpPr>
          <p:spPr bwMode="auto">
            <a:xfrm>
              <a:off x="4560" y="259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0069" name="Text Box 18"/>
            <p:cNvSpPr txBox="1">
              <a:spLocks noChangeArrowheads="1"/>
            </p:cNvSpPr>
            <p:nvPr/>
          </p:nvSpPr>
          <p:spPr bwMode="auto">
            <a:xfrm>
              <a:off x="2448" y="2736"/>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assailiant</a:t>
              </a:r>
            </a:p>
          </p:txBody>
        </p:sp>
        <p:sp>
          <p:nvSpPr>
            <p:cNvPr id="130070" name="Text Box 19"/>
            <p:cNvSpPr txBox="1">
              <a:spLocks noChangeArrowheads="1"/>
            </p:cNvSpPr>
            <p:nvPr/>
          </p:nvSpPr>
          <p:spPr bwMode="auto">
            <a:xfrm>
              <a:off x="3792" y="2784"/>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victin</a:t>
              </a:r>
            </a:p>
          </p:txBody>
        </p:sp>
        <p:sp>
          <p:nvSpPr>
            <p:cNvPr id="130071" name="Text Box 20"/>
            <p:cNvSpPr txBox="1">
              <a:spLocks noChangeArrowheads="1"/>
            </p:cNvSpPr>
            <p:nvPr/>
          </p:nvSpPr>
          <p:spPr bwMode="auto">
            <a:xfrm>
              <a:off x="3120" y="336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a:t>
              </a:r>
            </a:p>
          </p:txBody>
        </p:sp>
        <p:sp>
          <p:nvSpPr>
            <p:cNvPr id="130072" name="Rectangle 21"/>
            <p:cNvSpPr>
              <a:spLocks noChangeArrowheads="1"/>
            </p:cNvSpPr>
            <p:nvPr/>
          </p:nvSpPr>
          <p:spPr bwMode="auto">
            <a:xfrm>
              <a:off x="1739" y="2679"/>
              <a:ext cx="3186" cy="585"/>
            </a:xfrm>
            <a:prstGeom prst="rect">
              <a:avLst/>
            </a:prstGeom>
            <a:noFill/>
            <a:ln w="285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000">
                <a:latin typeface="Tahoma" panose="020B0604030504040204" pitchFamily="34" charset="0"/>
                <a:ea typeface="宋体" panose="02010600030101010101" pitchFamily="2" charset="-122"/>
              </a:endParaRPr>
            </a:p>
          </p:txBody>
        </p:sp>
        <p:sp>
          <p:nvSpPr>
            <p:cNvPr id="130073" name="Text Box 22"/>
            <p:cNvSpPr txBox="1">
              <a:spLocks noChangeArrowheads="1"/>
            </p:cNvSpPr>
            <p:nvPr/>
          </p:nvSpPr>
          <p:spPr bwMode="auto">
            <a:xfrm>
              <a:off x="3893" y="3271"/>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dirty="0">
                  <a:latin typeface="Tahoma" panose="020B0604030504040204" pitchFamily="34" charset="0"/>
                  <a:ea typeface="宋体" panose="02010600030101010101" pitchFamily="2" charset="-122"/>
                </a:rPr>
                <a:t>s1</a:t>
              </a:r>
            </a:p>
          </p:txBody>
        </p:sp>
        <p:sp>
          <p:nvSpPr>
            <p:cNvPr id="130074" name="Rectangle 23"/>
            <p:cNvSpPr>
              <a:spLocks noChangeArrowheads="1"/>
            </p:cNvSpPr>
            <p:nvPr/>
          </p:nvSpPr>
          <p:spPr bwMode="auto">
            <a:xfrm>
              <a:off x="946" y="2304"/>
              <a:ext cx="32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GS</a:t>
              </a:r>
            </a:p>
          </p:txBody>
        </p:sp>
        <p:sp>
          <p:nvSpPr>
            <p:cNvPr id="130075" name="Rectangle 24"/>
            <p:cNvSpPr>
              <a:spLocks noChangeArrowheads="1"/>
            </p:cNvSpPr>
            <p:nvPr/>
          </p:nvSpPr>
          <p:spPr bwMode="auto">
            <a:xfrm>
              <a:off x="976" y="2937"/>
              <a:ext cx="233"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a:t>
              </a:r>
            </a:p>
          </p:txBody>
        </p:sp>
        <p:sp>
          <p:nvSpPr>
            <p:cNvPr id="130076" name="Text Box 25"/>
            <p:cNvSpPr txBox="1">
              <a:spLocks noChangeArrowheads="1"/>
            </p:cNvSpPr>
            <p:nvPr/>
          </p:nvSpPr>
          <p:spPr bwMode="auto">
            <a:xfrm>
              <a:off x="1128" y="2697"/>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0077" name="Line 26"/>
            <p:cNvSpPr>
              <a:spLocks noChangeShapeType="1"/>
            </p:cNvSpPr>
            <p:nvPr/>
          </p:nvSpPr>
          <p:spPr bwMode="auto">
            <a:xfrm flipV="1">
              <a:off x="1104" y="2544"/>
              <a:ext cx="0" cy="38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078" name="Line 27"/>
            <p:cNvSpPr>
              <a:spLocks noChangeShapeType="1"/>
            </p:cNvSpPr>
            <p:nvPr/>
          </p:nvSpPr>
          <p:spPr bwMode="auto">
            <a:xfrm>
              <a:off x="1200" y="3024"/>
              <a:ext cx="76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079" name="Line 28"/>
            <p:cNvSpPr>
              <a:spLocks noChangeShapeType="1"/>
            </p:cNvSpPr>
            <p:nvPr/>
          </p:nvSpPr>
          <p:spPr bwMode="auto">
            <a:xfrm flipV="1">
              <a:off x="1248" y="2784"/>
              <a:ext cx="48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080" name="Rectangle 36"/>
            <p:cNvSpPr>
              <a:spLocks noChangeArrowheads="1"/>
            </p:cNvSpPr>
            <p:nvPr/>
          </p:nvSpPr>
          <p:spPr bwMode="auto">
            <a:xfrm>
              <a:off x="1392" y="2736"/>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form</a:t>
              </a:r>
            </a:p>
          </p:txBody>
        </p:sp>
        <p:sp>
          <p:nvSpPr>
            <p:cNvPr id="130081" name="Text Box 37"/>
            <p:cNvSpPr txBox="1">
              <a:spLocks noChangeArrowheads="1"/>
            </p:cNvSpPr>
            <p:nvPr/>
          </p:nvSpPr>
          <p:spPr bwMode="auto">
            <a:xfrm>
              <a:off x="1296" y="307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ea typeface="宋体" panose="02010600030101010101" pitchFamily="2" charset="-122"/>
                  <a:sym typeface="Symbol" panose="05050102010706020507" pitchFamily="18" charset="2"/>
                </a:rPr>
                <a:t></a:t>
              </a:r>
              <a:r>
                <a:rPr lang="en-US" altLang="zh-CN" sz="2000">
                  <a:latin typeface="Tahoma" panose="020B0604030504040204" pitchFamily="34" charset="0"/>
                  <a:ea typeface="宋体" panose="02010600030101010101" pitchFamily="2" charset="-122"/>
                </a:rPr>
                <a:t> </a:t>
              </a:r>
            </a:p>
          </p:txBody>
        </p:sp>
      </p:grpSp>
    </p:spTree>
    <p:extLst>
      <p:ext uri="{BB962C8B-B14F-4D97-AF65-F5344CB8AC3E}">
        <p14:creationId xmlns:p14="http://schemas.microsoft.com/office/powerpoint/2010/main" val="198671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18A187D-0ACC-479C-BF82-7C7E26D74B54}"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31075"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4A8ED98-A774-4DC9-9073-FB310B3A6C05}"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18</a:t>
            </a:fld>
            <a:endParaRPr kumimoji="0" lang="en-US" altLang="zh-CN" sz="1400">
              <a:latin typeface="Tahoma" panose="020B0604030504040204" pitchFamily="34" charset="0"/>
              <a:ea typeface="宋体" panose="02010600030101010101" pitchFamily="2" charset="-122"/>
            </a:endParaRPr>
          </a:p>
        </p:txBody>
      </p:sp>
      <p:sp>
        <p:nvSpPr>
          <p:cNvPr id="131076"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a:t>
            </a:r>
            <a:r>
              <a:rPr lang="zh-CN" altLang="en-US" dirty="0">
                <a:latin typeface="Times New Roman" panose="02020603050405020304" pitchFamily="18" charset="0"/>
              </a:rPr>
              <a:t>表示法</a:t>
            </a:r>
            <a:r>
              <a:rPr lang="en-US" altLang="zh-CN" dirty="0">
                <a:latin typeface="Times New Roman" panose="02020603050405020304" pitchFamily="18" charset="0"/>
              </a:rPr>
              <a:t>——</a:t>
            </a:r>
            <a:r>
              <a:rPr lang="zh-CN" altLang="en-US" sz="2400" dirty="0">
                <a:ea typeface="华文新魏" panose="02010800040101010101" pitchFamily="2" charset="-122"/>
              </a:rPr>
              <a:t>连接词和量化的表示</a:t>
            </a:r>
            <a:endParaRPr lang="zh-CN" altLang="en-US" sz="2800" dirty="0">
              <a:solidFill>
                <a:srgbClr val="000000"/>
              </a:solidFill>
              <a:ea typeface="华文新魏" panose="02010800040101010101" pitchFamily="2" charset="-122"/>
            </a:endParaRPr>
          </a:p>
        </p:txBody>
      </p:sp>
      <p:sp>
        <p:nvSpPr>
          <p:cNvPr id="131077" name="Rectangle 3"/>
          <p:cNvSpPr>
            <a:spLocks noGrp="1" noChangeArrowheads="1"/>
          </p:cNvSpPr>
          <p:nvPr>
            <p:ph type="body" idx="1"/>
          </p:nvPr>
        </p:nvSpPr>
        <p:spPr>
          <a:xfrm>
            <a:off x="1097280" y="1897858"/>
            <a:ext cx="7772400" cy="954087"/>
          </a:xfrm>
        </p:spPr>
        <p:txBody>
          <a:bodyPr/>
          <a:lstStyle/>
          <a:p>
            <a:pPr eaLnBrk="1" hangingPunct="1">
              <a:lnSpc>
                <a:spcPct val="90000"/>
              </a:lnSpc>
            </a:pPr>
            <a:r>
              <a:rPr lang="zh-CN" altLang="en-US" sz="2400" dirty="0">
                <a:solidFill>
                  <a:srgbClr val="000000"/>
                </a:solidFill>
              </a:rPr>
              <a:t>量化</a:t>
            </a:r>
          </a:p>
          <a:p>
            <a:pPr eaLnBrk="1" hangingPunct="1">
              <a:lnSpc>
                <a:spcPct val="90000"/>
              </a:lnSpc>
              <a:buFont typeface="Wingdings" panose="05000000000000000000" pitchFamily="2" charset="2"/>
              <a:buNone/>
            </a:pPr>
            <a:r>
              <a:rPr lang="en-US" altLang="zh-CN" dirty="0" smtClean="0"/>
              <a:t>Every dog has bitten every postman.</a:t>
            </a:r>
          </a:p>
        </p:txBody>
      </p:sp>
      <p:grpSp>
        <p:nvGrpSpPr>
          <p:cNvPr id="2" name="Group 31"/>
          <p:cNvGrpSpPr>
            <a:grpSpLocks/>
          </p:cNvGrpSpPr>
          <p:nvPr/>
        </p:nvGrpSpPr>
        <p:grpSpPr bwMode="auto">
          <a:xfrm>
            <a:off x="3498851" y="3352801"/>
            <a:ext cx="4810125" cy="3292475"/>
            <a:chOff x="1244" y="2112"/>
            <a:chExt cx="3030" cy="2074"/>
          </a:xfrm>
        </p:grpSpPr>
        <p:sp>
          <p:nvSpPr>
            <p:cNvPr id="131079" name="Rectangle 4"/>
            <p:cNvSpPr>
              <a:spLocks noChangeArrowheads="1"/>
            </p:cNvSpPr>
            <p:nvPr/>
          </p:nvSpPr>
          <p:spPr bwMode="auto">
            <a:xfrm>
              <a:off x="1244" y="2151"/>
              <a:ext cx="387"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dog</a:t>
              </a:r>
            </a:p>
          </p:txBody>
        </p:sp>
        <p:sp>
          <p:nvSpPr>
            <p:cNvPr id="131080" name="Rectangle 5"/>
            <p:cNvSpPr>
              <a:spLocks noChangeArrowheads="1"/>
            </p:cNvSpPr>
            <p:nvPr/>
          </p:nvSpPr>
          <p:spPr bwMode="auto">
            <a:xfrm>
              <a:off x="3543" y="2112"/>
              <a:ext cx="731"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postman</a:t>
              </a:r>
            </a:p>
          </p:txBody>
        </p:sp>
        <p:sp>
          <p:nvSpPr>
            <p:cNvPr id="131081" name="Rectangle 6"/>
            <p:cNvSpPr>
              <a:spLocks noChangeArrowheads="1"/>
            </p:cNvSpPr>
            <p:nvPr/>
          </p:nvSpPr>
          <p:spPr bwMode="auto">
            <a:xfrm>
              <a:off x="3797" y="2784"/>
              <a:ext cx="212"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a:t>
              </a:r>
            </a:p>
          </p:txBody>
        </p:sp>
        <p:sp>
          <p:nvSpPr>
            <p:cNvPr id="131082" name="Rectangle 7"/>
            <p:cNvSpPr>
              <a:spLocks noChangeArrowheads="1"/>
            </p:cNvSpPr>
            <p:nvPr/>
          </p:nvSpPr>
          <p:spPr bwMode="auto">
            <a:xfrm>
              <a:off x="1308" y="2784"/>
              <a:ext cx="233"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D</a:t>
              </a:r>
            </a:p>
          </p:txBody>
        </p:sp>
        <p:sp>
          <p:nvSpPr>
            <p:cNvPr id="131083" name="Line 8"/>
            <p:cNvSpPr>
              <a:spLocks noChangeShapeType="1"/>
            </p:cNvSpPr>
            <p:nvPr/>
          </p:nvSpPr>
          <p:spPr bwMode="auto">
            <a:xfrm flipV="1">
              <a:off x="3860" y="2400"/>
              <a:ext cx="0" cy="38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1084" name="Line 9"/>
            <p:cNvSpPr>
              <a:spLocks noChangeShapeType="1"/>
            </p:cNvSpPr>
            <p:nvPr/>
          </p:nvSpPr>
          <p:spPr bwMode="auto">
            <a:xfrm flipV="1">
              <a:off x="1412" y="2400"/>
              <a:ext cx="0"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1085" name="Rectangle 10"/>
            <p:cNvSpPr>
              <a:spLocks noChangeArrowheads="1"/>
            </p:cNvSpPr>
            <p:nvPr/>
          </p:nvSpPr>
          <p:spPr bwMode="auto">
            <a:xfrm>
              <a:off x="2592" y="2160"/>
              <a:ext cx="387"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bite</a:t>
              </a:r>
            </a:p>
          </p:txBody>
        </p:sp>
        <p:sp>
          <p:nvSpPr>
            <p:cNvPr id="131086" name="Rectangle 11"/>
            <p:cNvSpPr>
              <a:spLocks noChangeArrowheads="1"/>
            </p:cNvSpPr>
            <p:nvPr/>
          </p:nvSpPr>
          <p:spPr bwMode="auto">
            <a:xfrm>
              <a:off x="2671" y="2832"/>
              <a:ext cx="218"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a:t>
              </a:r>
            </a:p>
          </p:txBody>
        </p:sp>
        <p:sp>
          <p:nvSpPr>
            <p:cNvPr id="131087" name="Line 12"/>
            <p:cNvSpPr>
              <a:spLocks noChangeShapeType="1"/>
            </p:cNvSpPr>
            <p:nvPr/>
          </p:nvSpPr>
          <p:spPr bwMode="auto">
            <a:xfrm flipV="1">
              <a:off x="2737" y="2448"/>
              <a:ext cx="0" cy="38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1088" name="Line 13"/>
            <p:cNvSpPr>
              <a:spLocks noChangeShapeType="1"/>
            </p:cNvSpPr>
            <p:nvPr/>
          </p:nvSpPr>
          <p:spPr bwMode="auto">
            <a:xfrm>
              <a:off x="2900" y="2928"/>
              <a:ext cx="9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1089" name="Line 14"/>
            <p:cNvSpPr>
              <a:spLocks noChangeShapeType="1"/>
            </p:cNvSpPr>
            <p:nvPr/>
          </p:nvSpPr>
          <p:spPr bwMode="auto">
            <a:xfrm flipH="1">
              <a:off x="1556" y="2928"/>
              <a:ext cx="110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1090" name="Text Box 15"/>
            <p:cNvSpPr txBox="1">
              <a:spLocks noChangeArrowheads="1"/>
            </p:cNvSpPr>
            <p:nvPr/>
          </p:nvSpPr>
          <p:spPr bwMode="auto">
            <a:xfrm>
              <a:off x="1460" y="254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1091" name="Text Box 16"/>
            <p:cNvSpPr txBox="1">
              <a:spLocks noChangeArrowheads="1"/>
            </p:cNvSpPr>
            <p:nvPr/>
          </p:nvSpPr>
          <p:spPr bwMode="auto">
            <a:xfrm>
              <a:off x="2804" y="254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1092" name="Text Box 17"/>
            <p:cNvSpPr txBox="1">
              <a:spLocks noChangeArrowheads="1"/>
            </p:cNvSpPr>
            <p:nvPr/>
          </p:nvSpPr>
          <p:spPr bwMode="auto">
            <a:xfrm>
              <a:off x="3908" y="249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1093" name="Text Box 18"/>
            <p:cNvSpPr txBox="1">
              <a:spLocks noChangeArrowheads="1"/>
            </p:cNvSpPr>
            <p:nvPr/>
          </p:nvSpPr>
          <p:spPr bwMode="auto">
            <a:xfrm>
              <a:off x="1796" y="2640"/>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assailiant</a:t>
              </a:r>
            </a:p>
          </p:txBody>
        </p:sp>
        <p:sp>
          <p:nvSpPr>
            <p:cNvPr id="131094" name="Text Box 19"/>
            <p:cNvSpPr txBox="1">
              <a:spLocks noChangeArrowheads="1"/>
            </p:cNvSpPr>
            <p:nvPr/>
          </p:nvSpPr>
          <p:spPr bwMode="auto">
            <a:xfrm>
              <a:off x="3140" y="2688"/>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victin</a:t>
              </a:r>
            </a:p>
          </p:txBody>
        </p:sp>
        <p:sp>
          <p:nvSpPr>
            <p:cNvPr id="131095" name="Text Box 20"/>
            <p:cNvSpPr txBox="1">
              <a:spLocks noChangeArrowheads="1"/>
            </p:cNvSpPr>
            <p:nvPr/>
          </p:nvSpPr>
          <p:spPr bwMode="auto">
            <a:xfrm>
              <a:off x="3744" y="393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a:t>
              </a:r>
            </a:p>
          </p:txBody>
        </p:sp>
        <p:sp>
          <p:nvSpPr>
            <p:cNvPr id="131096" name="Rectangle 21"/>
            <p:cNvSpPr>
              <a:spLocks noChangeArrowheads="1"/>
            </p:cNvSpPr>
            <p:nvPr/>
          </p:nvSpPr>
          <p:spPr bwMode="auto">
            <a:xfrm>
              <a:off x="2640" y="3600"/>
              <a:ext cx="233"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a:t>
              </a:r>
            </a:p>
          </p:txBody>
        </p:sp>
        <p:sp>
          <p:nvSpPr>
            <p:cNvPr id="131097" name="Rectangle 22"/>
            <p:cNvSpPr>
              <a:spLocks noChangeArrowheads="1"/>
            </p:cNvSpPr>
            <p:nvPr/>
          </p:nvSpPr>
          <p:spPr bwMode="auto">
            <a:xfrm>
              <a:off x="1685" y="3600"/>
              <a:ext cx="32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GS</a:t>
              </a:r>
            </a:p>
          </p:txBody>
        </p:sp>
        <p:sp>
          <p:nvSpPr>
            <p:cNvPr id="131098" name="Line 23"/>
            <p:cNvSpPr>
              <a:spLocks noChangeShapeType="1"/>
            </p:cNvSpPr>
            <p:nvPr/>
          </p:nvSpPr>
          <p:spPr bwMode="auto">
            <a:xfrm flipH="1">
              <a:off x="2016" y="3744"/>
              <a:ext cx="62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1099" name="Rectangle 24"/>
            <p:cNvSpPr>
              <a:spLocks noChangeArrowheads="1"/>
            </p:cNvSpPr>
            <p:nvPr/>
          </p:nvSpPr>
          <p:spPr bwMode="auto">
            <a:xfrm>
              <a:off x="2123" y="346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1100" name="Rectangle 25"/>
            <p:cNvSpPr>
              <a:spLocks noChangeArrowheads="1"/>
            </p:cNvSpPr>
            <p:nvPr/>
          </p:nvSpPr>
          <p:spPr bwMode="auto">
            <a:xfrm>
              <a:off x="1244" y="2639"/>
              <a:ext cx="2929" cy="673"/>
            </a:xfrm>
            <a:prstGeom prst="rect">
              <a:avLst/>
            </a:prstGeom>
            <a:noFill/>
            <a:ln w="12700">
              <a:solidFill>
                <a:schemeClr va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000">
                <a:latin typeface="Tahoma" panose="020B0604030504040204" pitchFamily="34" charset="0"/>
                <a:ea typeface="宋体" panose="02010600030101010101" pitchFamily="2" charset="-122"/>
              </a:endParaRPr>
            </a:p>
          </p:txBody>
        </p:sp>
        <p:sp>
          <p:nvSpPr>
            <p:cNvPr id="131101" name="Line 26"/>
            <p:cNvSpPr>
              <a:spLocks noChangeShapeType="1"/>
            </p:cNvSpPr>
            <p:nvPr/>
          </p:nvSpPr>
          <p:spPr bwMode="auto">
            <a:xfrm flipV="1">
              <a:off x="2736" y="3360"/>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1102" name="Line 27"/>
            <p:cNvSpPr>
              <a:spLocks noChangeShapeType="1"/>
            </p:cNvSpPr>
            <p:nvPr/>
          </p:nvSpPr>
          <p:spPr bwMode="auto">
            <a:xfrm flipV="1">
              <a:off x="2736" y="3024"/>
              <a:ext cx="1152"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1103" name="Line 28"/>
            <p:cNvSpPr>
              <a:spLocks noChangeShapeType="1"/>
            </p:cNvSpPr>
            <p:nvPr/>
          </p:nvSpPr>
          <p:spPr bwMode="auto">
            <a:xfrm flipH="1" flipV="1">
              <a:off x="1440" y="3072"/>
              <a:ext cx="1296" cy="5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1104" name="Text Box 29"/>
            <p:cNvSpPr txBox="1">
              <a:spLocks noChangeArrowheads="1"/>
            </p:cNvSpPr>
            <p:nvPr/>
          </p:nvSpPr>
          <p:spPr bwMode="auto">
            <a:xfrm>
              <a:off x="2352" y="3120"/>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form</a:t>
              </a:r>
            </a:p>
          </p:txBody>
        </p:sp>
        <p:sp>
          <p:nvSpPr>
            <p:cNvPr id="131105" name="Text Box 30"/>
            <p:cNvSpPr txBox="1">
              <a:spLocks noChangeArrowheads="1"/>
            </p:cNvSpPr>
            <p:nvPr/>
          </p:nvSpPr>
          <p:spPr bwMode="auto">
            <a:xfrm>
              <a:off x="1960" y="3326"/>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dirty="0">
                  <a:ea typeface="宋体" panose="02010600030101010101" pitchFamily="2" charset="-122"/>
                  <a:sym typeface="Symbol" panose="05050102010706020507" pitchFamily="18" charset="2"/>
                </a:rPr>
                <a:t></a:t>
              </a:r>
              <a:r>
                <a:rPr lang="en-US" altLang="zh-CN" sz="2000" dirty="0">
                  <a:latin typeface="Tahoma" panose="020B0604030504040204" pitchFamily="34" charset="0"/>
                  <a:ea typeface="宋体" panose="02010600030101010101" pitchFamily="2" charset="-122"/>
                </a:rPr>
                <a:t> </a:t>
              </a:r>
            </a:p>
          </p:txBody>
        </p:sp>
      </p:grpSp>
      <p:sp>
        <p:nvSpPr>
          <p:cNvPr id="34" name="Text Box 30"/>
          <p:cNvSpPr txBox="1">
            <a:spLocks noChangeArrowheads="1"/>
          </p:cNvSpPr>
          <p:nvPr/>
        </p:nvSpPr>
        <p:spPr bwMode="auto">
          <a:xfrm>
            <a:off x="6553201" y="5318126"/>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dirty="0">
                <a:ea typeface="宋体" panose="02010600030101010101" pitchFamily="2" charset="-122"/>
                <a:sym typeface="Symbol" panose="05050102010706020507" pitchFamily="18" charset="2"/>
              </a:rPr>
              <a:t></a:t>
            </a:r>
            <a:r>
              <a:rPr lang="en-US" altLang="zh-CN" sz="2000" dirty="0">
                <a:latin typeface="Tahoma" panose="020B0604030504040204" pitchFamily="34" charset="0"/>
                <a:ea typeface="宋体" panose="02010600030101010101" pitchFamily="2" charset="-122"/>
              </a:rPr>
              <a:t> </a:t>
            </a:r>
          </a:p>
        </p:txBody>
      </p:sp>
    </p:spTree>
    <p:extLst>
      <p:ext uri="{BB962C8B-B14F-4D97-AF65-F5344CB8AC3E}">
        <p14:creationId xmlns:p14="http://schemas.microsoft.com/office/powerpoint/2010/main" val="1704464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981D957-437E-443C-A261-884FB9053A48}"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32099"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757D52-D338-4E8C-AB4F-D6754E314669}"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19</a:t>
            </a:fld>
            <a:endParaRPr kumimoji="0" lang="en-US" altLang="zh-CN" sz="1400">
              <a:latin typeface="Tahoma" panose="020B0604030504040204" pitchFamily="34" charset="0"/>
              <a:ea typeface="宋体" panose="02010600030101010101" pitchFamily="2" charset="-122"/>
            </a:endParaRPr>
          </a:p>
        </p:txBody>
      </p:sp>
      <p:sp>
        <p:nvSpPr>
          <p:cNvPr id="132100"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连接词和量化的表示</a:t>
            </a:r>
            <a:endParaRPr lang="zh-CN" altLang="en-US" sz="2800" dirty="0">
              <a:solidFill>
                <a:srgbClr val="000000"/>
              </a:solidFill>
              <a:ea typeface="华文新魏" panose="02010800040101010101" pitchFamily="2" charset="-122"/>
            </a:endParaRPr>
          </a:p>
        </p:txBody>
      </p:sp>
      <p:sp>
        <p:nvSpPr>
          <p:cNvPr id="132101" name="Rectangle 3"/>
          <p:cNvSpPr>
            <a:spLocks noGrp="1" noChangeArrowheads="1"/>
          </p:cNvSpPr>
          <p:nvPr>
            <p:ph type="body" idx="1"/>
          </p:nvPr>
        </p:nvSpPr>
        <p:spPr>
          <a:xfrm>
            <a:off x="792480" y="2041172"/>
            <a:ext cx="10668000" cy="4114800"/>
          </a:xfrm>
        </p:spPr>
        <p:txBody>
          <a:bodyPr>
            <a:normAutofit/>
          </a:bodyPr>
          <a:lstStyle/>
          <a:p>
            <a:pPr eaLnBrk="1" hangingPunct="1"/>
            <a:r>
              <a:rPr lang="zh-CN" altLang="en-US" sz="2400" dirty="0" smtClean="0"/>
              <a:t>存在量化在语义网络中可直接用</a:t>
            </a:r>
            <a:r>
              <a:rPr lang="en-US" altLang="zh-CN" sz="2400" dirty="0" smtClean="0"/>
              <a:t>ISA</a:t>
            </a:r>
            <a:r>
              <a:rPr lang="zh-CN" altLang="en-US" sz="2400" dirty="0" smtClean="0"/>
              <a:t>链来表示，而全称量化就是用分割方法来表示。</a:t>
            </a:r>
          </a:p>
          <a:p>
            <a:pPr eaLnBrk="1" hangingPunct="1"/>
            <a:r>
              <a:rPr lang="zh-CN" altLang="en-US" sz="2400" dirty="0" smtClean="0"/>
              <a:t>包含全称量词时解决方法之一是把语义网络分割成空间分层集合。</a:t>
            </a:r>
          </a:p>
          <a:p>
            <a:pPr eaLnBrk="1" hangingPunct="1">
              <a:buFont typeface="Wingdings" panose="05000000000000000000" pitchFamily="2" charset="2"/>
              <a:buNone/>
            </a:pPr>
            <a:endParaRPr lang="en-US" altLang="zh-CN" sz="2400" dirty="0" smtClean="0"/>
          </a:p>
        </p:txBody>
      </p:sp>
    </p:spTree>
    <p:extLst>
      <p:ext uri="{BB962C8B-B14F-4D97-AF65-F5344CB8AC3E}">
        <p14:creationId xmlns:p14="http://schemas.microsoft.com/office/powerpoint/2010/main" val="2588707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noChangeArrowheads="1"/>
          </p:cNvSpPr>
          <p:nvPr>
            <p:ph type="title"/>
          </p:nvPr>
        </p:nvSpPr>
        <p:spPr>
          <a:xfrm>
            <a:off x="1271464" y="547441"/>
            <a:ext cx="8029575" cy="1143000"/>
          </a:xfrm>
        </p:spPr>
        <p:txBody>
          <a:bodyPr>
            <a:normAutofit/>
          </a:bodyPr>
          <a:lstStyle/>
          <a:p>
            <a:r>
              <a:rPr lang="en-US" altLang="zh-CN" dirty="0" smtClean="0"/>
              <a:t>3.6 </a:t>
            </a:r>
            <a:r>
              <a:rPr lang="zh-CN" altLang="en-US" dirty="0" smtClean="0"/>
              <a:t>知识图谱</a:t>
            </a:r>
            <a:endParaRPr lang="zh-CN" altLang="en-US" dirty="0"/>
          </a:p>
        </p:txBody>
      </p:sp>
      <p:sp>
        <p:nvSpPr>
          <p:cNvPr id="100357" name="Rectangle 3"/>
          <p:cNvSpPr>
            <a:spLocks noGrp="1" noChangeArrowheads="1"/>
          </p:cNvSpPr>
          <p:nvPr>
            <p:ph idx="1"/>
          </p:nvPr>
        </p:nvSpPr>
        <p:spPr>
          <a:xfrm>
            <a:off x="1127448" y="2017713"/>
            <a:ext cx="10513168" cy="4114800"/>
          </a:xfrm>
        </p:spPr>
        <p:txBody>
          <a:bodyPr>
            <a:normAutofit/>
          </a:bodyPr>
          <a:lstStyle/>
          <a:p>
            <a:pPr eaLnBrk="1" hangingPunct="1">
              <a:lnSpc>
                <a:spcPct val="150000"/>
              </a:lnSpc>
              <a:buFont typeface="Wingdings" panose="05000000000000000000" pitchFamily="2" charset="2"/>
              <a:buChar char="l"/>
            </a:pPr>
            <a:r>
              <a:rPr lang="zh-CN" altLang="en-US" sz="3600" dirty="0" smtClean="0"/>
              <a:t>语义网络表示</a:t>
            </a:r>
            <a:endParaRPr lang="en-US" altLang="zh-CN" sz="3600" dirty="0"/>
          </a:p>
          <a:p>
            <a:pPr eaLnBrk="1" hangingPunct="1">
              <a:lnSpc>
                <a:spcPct val="150000"/>
              </a:lnSpc>
              <a:buFont typeface="Wingdings" panose="05000000000000000000" pitchFamily="2" charset="2"/>
              <a:buChar char="l"/>
            </a:pPr>
            <a:r>
              <a:rPr lang="zh-CN" altLang="en-US" sz="3600" dirty="0" smtClean="0"/>
              <a:t>知识图谱应用</a:t>
            </a:r>
            <a:endParaRPr lang="en-US" altLang="zh-CN" sz="3600" dirty="0" smtClean="0"/>
          </a:p>
          <a:p>
            <a:pPr eaLnBrk="1" hangingPunct="1">
              <a:lnSpc>
                <a:spcPct val="150000"/>
              </a:lnSpc>
              <a:buFont typeface="Wingdings" panose="05000000000000000000" pitchFamily="2" charset="2"/>
              <a:buChar char="l"/>
            </a:pPr>
            <a:endParaRPr lang="en-US" altLang="zh-CN" sz="2400" dirty="0" smtClean="0"/>
          </a:p>
        </p:txBody>
      </p:sp>
      <p:sp>
        <p:nvSpPr>
          <p:cNvPr id="4" name="日期占位符 3"/>
          <p:cNvSpPr>
            <a:spLocks noGrp="1"/>
          </p:cNvSpPr>
          <p:nvPr>
            <p:ph type="dt" sz="half" idx="10"/>
          </p:nvPr>
        </p:nvSpPr>
        <p:spPr/>
        <p:txBody>
          <a:bodyPr/>
          <a:lstStyle/>
          <a:p>
            <a:pPr>
              <a:defRPr/>
            </a:pPr>
            <a:fld id="{80543CC9-3BBA-4E36-8F59-43253F95D383}" type="datetime1">
              <a:rPr lang="zh-CN" altLang="en-US"/>
              <a:pPr>
                <a:defRPr/>
              </a:pPr>
              <a:t>2019/9/22</a:t>
            </a:fld>
            <a:endParaRPr lang="en-US" altLang="zh-CN"/>
          </a:p>
        </p:txBody>
      </p:sp>
      <p:sp>
        <p:nvSpPr>
          <p:cNvPr id="10035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6C28CC3-07C0-4402-8E7B-4971AA7AB6F0}"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2</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7051676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4E45B19-AC09-48A5-8AF6-C5101A756AF8}"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33123"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026071D-84E4-404F-B0E2-3DBCCE5E502F}"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20</a:t>
            </a:fld>
            <a:endParaRPr kumimoji="0" lang="en-US" altLang="zh-CN" sz="1400">
              <a:latin typeface="Tahoma" panose="020B0604030504040204" pitchFamily="34" charset="0"/>
              <a:ea typeface="宋体" panose="02010600030101010101" pitchFamily="2" charset="-122"/>
            </a:endParaRPr>
          </a:p>
        </p:txBody>
      </p:sp>
      <p:sp>
        <p:nvSpPr>
          <p:cNvPr id="133124"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语义网络</a:t>
            </a:r>
            <a:r>
              <a:rPr lang="zh-CN" altLang="en-US" sz="2400" dirty="0">
                <a:ea typeface="华文新魏" panose="02010800040101010101" pitchFamily="2" charset="-122"/>
              </a:rPr>
              <a:t>的推理过程</a:t>
            </a:r>
            <a:endParaRPr lang="zh-CN" altLang="en-US" sz="2800" dirty="0">
              <a:solidFill>
                <a:srgbClr val="000000"/>
              </a:solidFill>
              <a:ea typeface="华文新魏" panose="02010800040101010101" pitchFamily="2" charset="-122"/>
            </a:endParaRPr>
          </a:p>
        </p:txBody>
      </p:sp>
      <p:sp>
        <p:nvSpPr>
          <p:cNvPr id="133125" name="Rectangle 3"/>
          <p:cNvSpPr>
            <a:spLocks noGrp="1" noChangeArrowheads="1"/>
          </p:cNvSpPr>
          <p:nvPr>
            <p:ph type="body" idx="1"/>
          </p:nvPr>
        </p:nvSpPr>
        <p:spPr>
          <a:xfrm>
            <a:off x="949484" y="2035327"/>
            <a:ext cx="9824720" cy="1487488"/>
          </a:xfrm>
        </p:spPr>
        <p:txBody>
          <a:bodyPr/>
          <a:lstStyle/>
          <a:p>
            <a:pPr eaLnBrk="1" hangingPunct="1"/>
            <a:r>
              <a:rPr lang="zh-CN" altLang="en-US" dirty="0" smtClean="0">
                <a:solidFill>
                  <a:srgbClr val="000000"/>
                </a:solidFill>
              </a:rPr>
              <a:t>继承</a:t>
            </a:r>
          </a:p>
          <a:p>
            <a:pPr eaLnBrk="1" hangingPunct="1">
              <a:buFont typeface="Wingdings" panose="05000000000000000000" pitchFamily="2" charset="2"/>
              <a:buNone/>
            </a:pPr>
            <a:r>
              <a:rPr lang="zh-CN" altLang="en-US" dirty="0" smtClean="0">
                <a:solidFill>
                  <a:srgbClr val="000000"/>
                </a:solidFill>
              </a:rPr>
              <a:t>   是把对事物的描述从概念节点或类节点传递到实例节点。 </a:t>
            </a:r>
            <a:endParaRPr lang="zh-CN" altLang="en-US" sz="2400" dirty="0"/>
          </a:p>
          <a:p>
            <a:pPr eaLnBrk="1" hangingPunct="1"/>
            <a:endParaRPr lang="en-US" altLang="zh-CN" dirty="0" smtClean="0"/>
          </a:p>
        </p:txBody>
      </p:sp>
      <p:sp>
        <p:nvSpPr>
          <p:cNvPr id="133126" name="Rectangle 5"/>
          <p:cNvSpPr>
            <a:spLocks noChangeArrowheads="1"/>
          </p:cNvSpPr>
          <p:nvPr/>
        </p:nvSpPr>
        <p:spPr bwMode="auto">
          <a:xfrm>
            <a:off x="4351338" y="3529014"/>
            <a:ext cx="900112"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BRICK</a:t>
            </a:r>
          </a:p>
        </p:txBody>
      </p:sp>
      <p:sp>
        <p:nvSpPr>
          <p:cNvPr id="133127" name="Rectangle 6"/>
          <p:cNvSpPr>
            <a:spLocks noChangeArrowheads="1"/>
          </p:cNvSpPr>
          <p:nvPr/>
        </p:nvSpPr>
        <p:spPr bwMode="auto">
          <a:xfrm>
            <a:off x="6745289" y="3581401"/>
            <a:ext cx="669925"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TOY</a:t>
            </a:r>
          </a:p>
        </p:txBody>
      </p:sp>
      <p:sp>
        <p:nvSpPr>
          <p:cNvPr id="133128" name="Rectangle 7"/>
          <p:cNvSpPr>
            <a:spLocks noChangeArrowheads="1"/>
          </p:cNvSpPr>
          <p:nvPr/>
        </p:nvSpPr>
        <p:spPr bwMode="auto">
          <a:xfrm>
            <a:off x="5273675" y="4953001"/>
            <a:ext cx="1176338"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BRICK12</a:t>
            </a:r>
          </a:p>
        </p:txBody>
      </p:sp>
      <p:sp>
        <p:nvSpPr>
          <p:cNvPr id="133129" name="Rectangle 8"/>
          <p:cNvSpPr>
            <a:spLocks noChangeArrowheads="1"/>
          </p:cNvSpPr>
          <p:nvPr/>
        </p:nvSpPr>
        <p:spPr bwMode="auto">
          <a:xfrm>
            <a:off x="7940676" y="4953001"/>
            <a:ext cx="669925"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RED</a:t>
            </a:r>
          </a:p>
        </p:txBody>
      </p:sp>
      <p:sp>
        <p:nvSpPr>
          <p:cNvPr id="133130" name="Line 9"/>
          <p:cNvSpPr>
            <a:spLocks noChangeShapeType="1"/>
          </p:cNvSpPr>
          <p:nvPr/>
        </p:nvSpPr>
        <p:spPr bwMode="auto">
          <a:xfrm>
            <a:off x="6477000" y="5181600"/>
            <a:ext cx="1447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3131" name="Rectangle 10"/>
          <p:cNvSpPr>
            <a:spLocks noChangeArrowheads="1"/>
          </p:cNvSpPr>
          <p:nvPr/>
        </p:nvSpPr>
        <p:spPr bwMode="auto">
          <a:xfrm>
            <a:off x="6667500" y="4730751"/>
            <a:ext cx="979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COLOR</a:t>
            </a:r>
          </a:p>
        </p:txBody>
      </p:sp>
      <p:sp>
        <p:nvSpPr>
          <p:cNvPr id="133132" name="Line 11"/>
          <p:cNvSpPr>
            <a:spLocks noChangeShapeType="1"/>
          </p:cNvSpPr>
          <p:nvPr/>
        </p:nvSpPr>
        <p:spPr bwMode="auto">
          <a:xfrm flipV="1">
            <a:off x="5867400" y="4038600"/>
            <a:ext cx="1219200" cy="914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3133" name="Line 12"/>
          <p:cNvSpPr>
            <a:spLocks noChangeShapeType="1"/>
          </p:cNvSpPr>
          <p:nvPr/>
        </p:nvSpPr>
        <p:spPr bwMode="auto">
          <a:xfrm flipH="1" flipV="1">
            <a:off x="4800600" y="3962400"/>
            <a:ext cx="1066800" cy="990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3134" name="Text Box 13"/>
          <p:cNvSpPr txBox="1">
            <a:spLocks noChangeArrowheads="1"/>
          </p:cNvSpPr>
          <p:nvPr/>
        </p:nvSpPr>
        <p:spPr bwMode="auto">
          <a:xfrm>
            <a:off x="5562600" y="4267201"/>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3135" name="Line 14"/>
          <p:cNvSpPr>
            <a:spLocks noChangeShapeType="1"/>
          </p:cNvSpPr>
          <p:nvPr/>
        </p:nvSpPr>
        <p:spPr bwMode="auto">
          <a:xfrm flipH="1">
            <a:off x="5562600" y="4419600"/>
            <a:ext cx="15240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3136" name="Line 15"/>
          <p:cNvSpPr>
            <a:spLocks noChangeShapeType="1"/>
          </p:cNvSpPr>
          <p:nvPr/>
        </p:nvSpPr>
        <p:spPr bwMode="auto">
          <a:xfrm>
            <a:off x="6172200" y="4419600"/>
            <a:ext cx="22860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3137" name="Rectangle 16"/>
          <p:cNvSpPr>
            <a:spLocks noChangeArrowheads="1"/>
          </p:cNvSpPr>
          <p:nvPr/>
        </p:nvSpPr>
        <p:spPr bwMode="auto">
          <a:xfrm>
            <a:off x="1905001" y="5715001"/>
            <a:ext cx="8583613" cy="409575"/>
          </a:xfrm>
          <a:prstGeom prst="rect">
            <a:avLst/>
          </a:prstGeom>
          <a:solidFill>
            <a:schemeClr val="bg2"/>
          </a:solidFill>
          <a:ln w="12700">
            <a:solidFill>
              <a:schemeClr val="tx1"/>
            </a:solidFill>
            <a:miter lim="800000"/>
            <a:headEnd/>
            <a:tailEnd/>
          </a:ln>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dirty="0">
                <a:latin typeface="华文新魏" panose="02010800040101010101" pitchFamily="2" charset="-122"/>
              </a:rPr>
              <a:t>BRICK12</a:t>
            </a:r>
            <a:r>
              <a:rPr lang="zh-CN" altLang="en-US" sz="2000" dirty="0">
                <a:latin typeface="华文新魏" panose="02010800040101010101" pitchFamily="2" charset="-122"/>
              </a:rPr>
              <a:t>有三个链，构成两个槽，一个槽由一个值，另一个槽有两个值。</a:t>
            </a:r>
            <a:endParaRPr lang="zh-CN" altLang="en-US" sz="2000"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847256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B77A6B4-A171-4597-9CF4-D7B1B7F4F669}"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34147"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6F0538-779E-492F-B3E1-732F58DFE513}"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21</a:t>
            </a:fld>
            <a:endParaRPr kumimoji="0" lang="en-US" altLang="zh-CN" sz="1400">
              <a:latin typeface="Tahoma" panose="020B0604030504040204" pitchFamily="34" charset="0"/>
              <a:ea typeface="宋体" panose="02010600030101010101" pitchFamily="2" charset="-122"/>
            </a:endParaRPr>
          </a:p>
        </p:txBody>
      </p:sp>
      <p:sp>
        <p:nvSpPr>
          <p:cNvPr id="134148"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a:ea typeface="华文新魏" panose="02010800040101010101" pitchFamily="2" charset="-122"/>
              </a:rPr>
              <a:t>语义网络的推理过程</a:t>
            </a:r>
            <a:endParaRPr lang="zh-CN" altLang="en-US" sz="2800" dirty="0">
              <a:solidFill>
                <a:srgbClr val="000000"/>
              </a:solidFill>
              <a:ea typeface="华文新魏" panose="02010800040101010101" pitchFamily="2" charset="-122"/>
            </a:endParaRPr>
          </a:p>
        </p:txBody>
      </p:sp>
      <p:sp>
        <p:nvSpPr>
          <p:cNvPr id="134149" name="Rectangle 3"/>
          <p:cNvSpPr>
            <a:spLocks noGrp="1" noChangeArrowheads="1"/>
          </p:cNvSpPr>
          <p:nvPr>
            <p:ph type="body" idx="1"/>
          </p:nvPr>
        </p:nvSpPr>
        <p:spPr>
          <a:xfrm>
            <a:off x="1093000" y="1850109"/>
            <a:ext cx="10149840" cy="1106487"/>
          </a:xfrm>
        </p:spPr>
        <p:txBody>
          <a:bodyPr/>
          <a:lstStyle/>
          <a:p>
            <a:pPr eaLnBrk="1" hangingPunct="1"/>
            <a:r>
              <a:rPr lang="zh-CN" altLang="en-US" sz="2400" dirty="0"/>
              <a:t>语义网络的值继承</a:t>
            </a:r>
          </a:p>
          <a:p>
            <a:pPr eaLnBrk="1" hangingPunct="1">
              <a:buFont typeface="Wingdings" panose="05000000000000000000" pitchFamily="2" charset="2"/>
              <a:buNone/>
            </a:pPr>
            <a:r>
              <a:rPr lang="zh-CN" altLang="en-US" sz="2400" dirty="0"/>
              <a:t>     通过</a:t>
            </a:r>
            <a:r>
              <a:rPr lang="en-US" altLang="zh-CN" sz="2400" dirty="0"/>
              <a:t>ISA</a:t>
            </a:r>
            <a:r>
              <a:rPr lang="zh-CN" altLang="en-US" sz="2400" dirty="0"/>
              <a:t>链或</a:t>
            </a:r>
            <a:r>
              <a:rPr lang="en-US" altLang="zh-CN" sz="2400" dirty="0"/>
              <a:t>AKO</a:t>
            </a:r>
            <a:r>
              <a:rPr lang="zh-CN" altLang="en-US" sz="2400" dirty="0"/>
              <a:t>链将概念节点的值传递到实例节点。</a:t>
            </a:r>
          </a:p>
        </p:txBody>
      </p:sp>
      <p:sp>
        <p:nvSpPr>
          <p:cNvPr id="134150" name="Rectangle 4"/>
          <p:cNvSpPr>
            <a:spLocks noChangeArrowheads="1"/>
          </p:cNvSpPr>
          <p:nvPr/>
        </p:nvSpPr>
        <p:spPr bwMode="auto">
          <a:xfrm>
            <a:off x="2438400" y="4038601"/>
            <a:ext cx="11430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WEDGE</a:t>
            </a:r>
          </a:p>
        </p:txBody>
      </p:sp>
      <p:sp>
        <p:nvSpPr>
          <p:cNvPr id="134151" name="Rectangle 5"/>
          <p:cNvSpPr>
            <a:spLocks noChangeArrowheads="1"/>
          </p:cNvSpPr>
          <p:nvPr/>
        </p:nvSpPr>
        <p:spPr bwMode="auto">
          <a:xfrm>
            <a:off x="4343400" y="4038601"/>
            <a:ext cx="1752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TRIANGULER</a:t>
            </a:r>
          </a:p>
        </p:txBody>
      </p:sp>
      <p:sp>
        <p:nvSpPr>
          <p:cNvPr id="134152" name="Rectangle 6"/>
          <p:cNvSpPr>
            <a:spLocks noChangeArrowheads="1"/>
          </p:cNvSpPr>
          <p:nvPr/>
        </p:nvSpPr>
        <p:spPr bwMode="auto">
          <a:xfrm>
            <a:off x="6477000" y="4038601"/>
            <a:ext cx="990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BRICK</a:t>
            </a:r>
          </a:p>
        </p:txBody>
      </p:sp>
      <p:sp>
        <p:nvSpPr>
          <p:cNvPr id="134153" name="Rectangle 7"/>
          <p:cNvSpPr>
            <a:spLocks noChangeArrowheads="1"/>
          </p:cNvSpPr>
          <p:nvPr/>
        </p:nvSpPr>
        <p:spPr bwMode="auto">
          <a:xfrm>
            <a:off x="8382000" y="4038601"/>
            <a:ext cx="19812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solidFill>
                  <a:schemeClr val="folHlink"/>
                </a:solidFill>
                <a:latin typeface="Tahoma" panose="020B0604030504040204" pitchFamily="34" charset="0"/>
                <a:ea typeface="宋体" panose="02010600030101010101" pitchFamily="2" charset="-122"/>
              </a:rPr>
              <a:t>RECTANGULER</a:t>
            </a:r>
          </a:p>
        </p:txBody>
      </p:sp>
      <p:sp>
        <p:nvSpPr>
          <p:cNvPr id="134154" name="Rectangle 8"/>
          <p:cNvSpPr>
            <a:spLocks noChangeArrowheads="1"/>
          </p:cNvSpPr>
          <p:nvPr/>
        </p:nvSpPr>
        <p:spPr bwMode="auto">
          <a:xfrm>
            <a:off x="6400800" y="3048001"/>
            <a:ext cx="11430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solidFill>
                  <a:schemeClr val="folHlink"/>
                </a:solidFill>
                <a:latin typeface="Tahoma" panose="020B0604030504040204" pitchFamily="34" charset="0"/>
                <a:ea typeface="宋体" panose="02010600030101010101" pitchFamily="2" charset="-122"/>
              </a:rPr>
              <a:t>BLOCK</a:t>
            </a:r>
          </a:p>
        </p:txBody>
      </p:sp>
      <p:sp>
        <p:nvSpPr>
          <p:cNvPr id="134155" name="Rectangle 9"/>
          <p:cNvSpPr>
            <a:spLocks noChangeArrowheads="1"/>
          </p:cNvSpPr>
          <p:nvPr/>
        </p:nvSpPr>
        <p:spPr bwMode="auto">
          <a:xfrm>
            <a:off x="6477000" y="5257801"/>
            <a:ext cx="12954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BRICK12</a:t>
            </a:r>
          </a:p>
        </p:txBody>
      </p:sp>
      <p:sp>
        <p:nvSpPr>
          <p:cNvPr id="134156" name="Rectangle 10"/>
          <p:cNvSpPr>
            <a:spLocks noChangeArrowheads="1"/>
          </p:cNvSpPr>
          <p:nvPr/>
        </p:nvSpPr>
        <p:spPr bwMode="auto">
          <a:xfrm>
            <a:off x="2590800" y="5410201"/>
            <a:ext cx="1371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WEDGE18</a:t>
            </a:r>
          </a:p>
        </p:txBody>
      </p:sp>
      <p:sp>
        <p:nvSpPr>
          <p:cNvPr id="134157" name="Text Box 11"/>
          <p:cNvSpPr txBox="1">
            <a:spLocks noChangeArrowheads="1"/>
          </p:cNvSpPr>
          <p:nvPr/>
        </p:nvSpPr>
        <p:spPr bwMode="auto">
          <a:xfrm>
            <a:off x="3581400" y="3733801"/>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SHAPE</a:t>
            </a:r>
          </a:p>
        </p:txBody>
      </p:sp>
      <p:sp>
        <p:nvSpPr>
          <p:cNvPr id="134158" name="Text Box 12"/>
          <p:cNvSpPr txBox="1">
            <a:spLocks noChangeArrowheads="1"/>
          </p:cNvSpPr>
          <p:nvPr/>
        </p:nvSpPr>
        <p:spPr bwMode="auto">
          <a:xfrm>
            <a:off x="7391400" y="3733801"/>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SHAPE</a:t>
            </a:r>
          </a:p>
        </p:txBody>
      </p:sp>
      <p:sp>
        <p:nvSpPr>
          <p:cNvPr id="134159" name="Text Box 13"/>
          <p:cNvSpPr txBox="1">
            <a:spLocks noChangeArrowheads="1"/>
          </p:cNvSpPr>
          <p:nvPr/>
        </p:nvSpPr>
        <p:spPr bwMode="auto">
          <a:xfrm>
            <a:off x="3048000" y="4800601"/>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4160" name="Text Box 14"/>
          <p:cNvSpPr txBox="1">
            <a:spLocks noChangeArrowheads="1"/>
          </p:cNvSpPr>
          <p:nvPr/>
        </p:nvSpPr>
        <p:spPr bwMode="auto">
          <a:xfrm>
            <a:off x="6324600" y="3581401"/>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AKO</a:t>
            </a:r>
          </a:p>
        </p:txBody>
      </p:sp>
      <p:sp>
        <p:nvSpPr>
          <p:cNvPr id="134161" name="Text Box 15"/>
          <p:cNvSpPr txBox="1">
            <a:spLocks noChangeArrowheads="1"/>
          </p:cNvSpPr>
          <p:nvPr/>
        </p:nvSpPr>
        <p:spPr bwMode="auto">
          <a:xfrm>
            <a:off x="6324600" y="4648201"/>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4162" name="Line 16"/>
          <p:cNvSpPr>
            <a:spLocks noChangeShapeType="1"/>
          </p:cNvSpPr>
          <p:nvPr/>
        </p:nvSpPr>
        <p:spPr bwMode="auto">
          <a:xfrm flipV="1">
            <a:off x="3048000" y="4419600"/>
            <a:ext cx="0" cy="990600"/>
          </a:xfrm>
          <a:prstGeom prst="line">
            <a:avLst/>
          </a:prstGeom>
          <a:noFill/>
          <a:ln w="127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4163" name="Line 17"/>
          <p:cNvSpPr>
            <a:spLocks noChangeShapeType="1"/>
          </p:cNvSpPr>
          <p:nvPr/>
        </p:nvSpPr>
        <p:spPr bwMode="auto">
          <a:xfrm>
            <a:off x="3581400" y="4267200"/>
            <a:ext cx="762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4164" name="Line 18"/>
          <p:cNvSpPr>
            <a:spLocks noChangeShapeType="1"/>
          </p:cNvSpPr>
          <p:nvPr/>
        </p:nvSpPr>
        <p:spPr bwMode="auto">
          <a:xfrm flipV="1">
            <a:off x="3048000" y="3505200"/>
            <a:ext cx="381000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4165" name="Text Box 19"/>
          <p:cNvSpPr txBox="1">
            <a:spLocks noChangeArrowheads="1"/>
          </p:cNvSpPr>
          <p:nvPr/>
        </p:nvSpPr>
        <p:spPr bwMode="auto">
          <a:xfrm>
            <a:off x="4419600" y="3276601"/>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AKO</a:t>
            </a:r>
          </a:p>
        </p:txBody>
      </p:sp>
      <p:sp>
        <p:nvSpPr>
          <p:cNvPr id="134166" name="Line 20"/>
          <p:cNvSpPr>
            <a:spLocks noChangeShapeType="1"/>
          </p:cNvSpPr>
          <p:nvPr/>
        </p:nvSpPr>
        <p:spPr bwMode="auto">
          <a:xfrm flipV="1">
            <a:off x="7086600" y="34290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4167" name="Line 21"/>
          <p:cNvSpPr>
            <a:spLocks noChangeShapeType="1"/>
          </p:cNvSpPr>
          <p:nvPr/>
        </p:nvSpPr>
        <p:spPr bwMode="auto">
          <a:xfrm flipV="1">
            <a:off x="7010400" y="4419600"/>
            <a:ext cx="0" cy="838200"/>
          </a:xfrm>
          <a:prstGeom prst="line">
            <a:avLst/>
          </a:prstGeom>
          <a:noFill/>
          <a:ln w="127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4168" name="Line 22"/>
          <p:cNvSpPr>
            <a:spLocks noChangeShapeType="1"/>
          </p:cNvSpPr>
          <p:nvPr/>
        </p:nvSpPr>
        <p:spPr bwMode="auto">
          <a:xfrm>
            <a:off x="7467600" y="4267200"/>
            <a:ext cx="914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Tree>
    <p:extLst>
      <p:ext uri="{BB962C8B-B14F-4D97-AF65-F5344CB8AC3E}">
        <p14:creationId xmlns:p14="http://schemas.microsoft.com/office/powerpoint/2010/main" val="754897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C2985C1-2E59-4A53-B16E-563CDF1C122B}"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35171"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156BD72-D878-46AA-9F95-FA9B38122049}"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22</a:t>
            </a:fld>
            <a:endParaRPr kumimoji="0" lang="en-US" altLang="zh-CN" sz="1400">
              <a:latin typeface="Tahoma" panose="020B0604030504040204" pitchFamily="34" charset="0"/>
              <a:ea typeface="宋体" panose="02010600030101010101" pitchFamily="2" charset="-122"/>
            </a:endParaRPr>
          </a:p>
        </p:txBody>
      </p:sp>
      <p:sp>
        <p:nvSpPr>
          <p:cNvPr id="135172"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a:ea typeface="华文新魏" panose="02010800040101010101" pitchFamily="2" charset="-122"/>
              </a:rPr>
              <a:t>语义网络的推理过程</a:t>
            </a:r>
            <a:endParaRPr lang="zh-CN" altLang="en-US" sz="2800" dirty="0">
              <a:solidFill>
                <a:srgbClr val="000000"/>
              </a:solidFill>
              <a:ea typeface="华文新魏" panose="02010800040101010101" pitchFamily="2" charset="-122"/>
            </a:endParaRPr>
          </a:p>
        </p:txBody>
      </p:sp>
      <p:sp>
        <p:nvSpPr>
          <p:cNvPr id="135173" name="Rectangle 3"/>
          <p:cNvSpPr>
            <a:spLocks noGrp="1" noChangeArrowheads="1"/>
          </p:cNvSpPr>
          <p:nvPr>
            <p:ph type="body" idx="1"/>
          </p:nvPr>
        </p:nvSpPr>
        <p:spPr>
          <a:xfrm>
            <a:off x="942340" y="1804986"/>
            <a:ext cx="10368280" cy="1498601"/>
          </a:xfrm>
        </p:spPr>
        <p:txBody>
          <a:bodyPr/>
          <a:lstStyle/>
          <a:p>
            <a:pPr eaLnBrk="1" hangingPunct="1">
              <a:lnSpc>
                <a:spcPct val="90000"/>
              </a:lnSpc>
            </a:pPr>
            <a:r>
              <a:rPr lang="en-US" altLang="zh-CN" sz="2400" dirty="0"/>
              <a:t>“</a:t>
            </a:r>
            <a:r>
              <a:rPr lang="zh-CN" altLang="en-US" sz="2400" dirty="0"/>
              <a:t>如果需要”继承</a:t>
            </a:r>
          </a:p>
          <a:p>
            <a:pPr eaLnBrk="1" hangingPunct="1">
              <a:lnSpc>
                <a:spcPct val="90000"/>
              </a:lnSpc>
              <a:buFont typeface="Wingdings" panose="05000000000000000000" pitchFamily="2" charset="2"/>
              <a:buNone/>
            </a:pPr>
            <a:r>
              <a:rPr lang="zh-CN" altLang="en-US" sz="2400" dirty="0"/>
              <a:t>     当不知道槽值时，可以利用已知信息来计算。每个槽可以有若干个侧面，以储存不同类型的值。</a:t>
            </a:r>
            <a:r>
              <a:rPr lang="en-US" altLang="zh-CN" sz="2400" dirty="0"/>
              <a:t>If-needed</a:t>
            </a:r>
            <a:r>
              <a:rPr lang="zh-CN" altLang="en-US" sz="2400" dirty="0"/>
              <a:t>程序，存放在</a:t>
            </a:r>
            <a:r>
              <a:rPr lang="en-US" altLang="zh-CN" sz="2400" dirty="0"/>
              <a:t>IF-NEEDED</a:t>
            </a:r>
            <a:r>
              <a:rPr lang="zh-CN" altLang="en-US" sz="2400" dirty="0"/>
              <a:t>侧面中。</a:t>
            </a:r>
          </a:p>
        </p:txBody>
      </p:sp>
      <p:sp>
        <p:nvSpPr>
          <p:cNvPr id="135174" name="Rectangle 4"/>
          <p:cNvSpPr>
            <a:spLocks noChangeArrowheads="1"/>
          </p:cNvSpPr>
          <p:nvPr/>
        </p:nvSpPr>
        <p:spPr bwMode="auto">
          <a:xfrm>
            <a:off x="2133600" y="3505201"/>
            <a:ext cx="990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BLOCK</a:t>
            </a:r>
          </a:p>
        </p:txBody>
      </p:sp>
      <p:sp>
        <p:nvSpPr>
          <p:cNvPr id="135175" name="Rectangle 5"/>
          <p:cNvSpPr>
            <a:spLocks noChangeArrowheads="1"/>
          </p:cNvSpPr>
          <p:nvPr/>
        </p:nvSpPr>
        <p:spPr bwMode="auto">
          <a:xfrm>
            <a:off x="2209800" y="4495801"/>
            <a:ext cx="990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BRICK</a:t>
            </a:r>
          </a:p>
        </p:txBody>
      </p:sp>
      <p:sp>
        <p:nvSpPr>
          <p:cNvPr id="135176" name="Rectangle 6"/>
          <p:cNvSpPr>
            <a:spLocks noChangeArrowheads="1"/>
          </p:cNvSpPr>
          <p:nvPr/>
        </p:nvSpPr>
        <p:spPr bwMode="auto">
          <a:xfrm>
            <a:off x="1981200" y="5486401"/>
            <a:ext cx="1371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BRICK12</a:t>
            </a:r>
          </a:p>
        </p:txBody>
      </p:sp>
      <p:sp>
        <p:nvSpPr>
          <p:cNvPr id="135177" name="Rectangle 7"/>
          <p:cNvSpPr>
            <a:spLocks noChangeArrowheads="1"/>
          </p:cNvSpPr>
          <p:nvPr/>
        </p:nvSpPr>
        <p:spPr bwMode="auto">
          <a:xfrm>
            <a:off x="4648200" y="3417888"/>
            <a:ext cx="1905000" cy="5699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lnSpc>
                <a:spcPct val="70000"/>
              </a:lnSpc>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BLOCK-WEIGHT</a:t>
            </a:r>
          </a:p>
          <a:p>
            <a:pPr algn="ctr" eaLnBrk="1" hangingPunct="1">
              <a:lnSpc>
                <a:spcPct val="70000"/>
              </a:lnSpc>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PROCEDURE</a:t>
            </a:r>
          </a:p>
        </p:txBody>
      </p:sp>
      <p:sp>
        <p:nvSpPr>
          <p:cNvPr id="135178" name="Rectangle 8"/>
          <p:cNvSpPr>
            <a:spLocks noChangeArrowheads="1"/>
          </p:cNvSpPr>
          <p:nvPr/>
        </p:nvSpPr>
        <p:spPr bwMode="auto">
          <a:xfrm>
            <a:off x="4724400" y="5257801"/>
            <a:ext cx="7620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400</a:t>
            </a:r>
          </a:p>
        </p:txBody>
      </p:sp>
      <p:sp>
        <p:nvSpPr>
          <p:cNvPr id="135179" name="Rectangle 9"/>
          <p:cNvSpPr>
            <a:spLocks noChangeArrowheads="1"/>
          </p:cNvSpPr>
          <p:nvPr/>
        </p:nvSpPr>
        <p:spPr bwMode="auto">
          <a:xfrm>
            <a:off x="4876800" y="6096001"/>
            <a:ext cx="7620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11</a:t>
            </a:r>
          </a:p>
        </p:txBody>
      </p:sp>
      <p:sp>
        <p:nvSpPr>
          <p:cNvPr id="135180" name="Rectangle 10"/>
          <p:cNvSpPr>
            <a:spLocks noChangeArrowheads="1"/>
          </p:cNvSpPr>
          <p:nvPr/>
        </p:nvSpPr>
        <p:spPr bwMode="auto">
          <a:xfrm>
            <a:off x="6324600" y="4724401"/>
            <a:ext cx="12192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BRICK12</a:t>
            </a:r>
          </a:p>
        </p:txBody>
      </p:sp>
      <p:sp>
        <p:nvSpPr>
          <p:cNvPr id="135181" name="Rectangle 11"/>
          <p:cNvSpPr>
            <a:spLocks noChangeArrowheads="1"/>
          </p:cNvSpPr>
          <p:nvPr/>
        </p:nvSpPr>
        <p:spPr bwMode="auto">
          <a:xfrm>
            <a:off x="8839200" y="3886201"/>
            <a:ext cx="9144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4400</a:t>
            </a:r>
          </a:p>
        </p:txBody>
      </p:sp>
      <p:sp>
        <p:nvSpPr>
          <p:cNvPr id="135182" name="Rectangle 12"/>
          <p:cNvSpPr>
            <a:spLocks noChangeArrowheads="1"/>
          </p:cNvSpPr>
          <p:nvPr/>
        </p:nvSpPr>
        <p:spPr bwMode="auto">
          <a:xfrm>
            <a:off x="8839200" y="4800601"/>
            <a:ext cx="9144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400</a:t>
            </a:r>
          </a:p>
        </p:txBody>
      </p:sp>
      <p:sp>
        <p:nvSpPr>
          <p:cNvPr id="135183" name="Rectangle 13"/>
          <p:cNvSpPr>
            <a:spLocks noChangeArrowheads="1"/>
          </p:cNvSpPr>
          <p:nvPr/>
        </p:nvSpPr>
        <p:spPr bwMode="auto">
          <a:xfrm>
            <a:off x="9067800" y="5791201"/>
            <a:ext cx="609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11</a:t>
            </a:r>
          </a:p>
        </p:txBody>
      </p:sp>
      <p:sp>
        <p:nvSpPr>
          <p:cNvPr id="135184" name="Text Box 14"/>
          <p:cNvSpPr txBox="1">
            <a:spLocks noChangeArrowheads="1"/>
          </p:cNvSpPr>
          <p:nvPr/>
        </p:nvSpPr>
        <p:spPr bwMode="auto">
          <a:xfrm>
            <a:off x="3048000" y="3276601"/>
            <a:ext cx="16002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lnSpc>
                <a:spcPct val="60000"/>
              </a:lnSpc>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WEIGHT</a:t>
            </a:r>
          </a:p>
          <a:p>
            <a:pPr algn="ctr" eaLnBrk="1" hangingPunct="1">
              <a:lnSpc>
                <a:spcPct val="60000"/>
              </a:lnSpc>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a:t>
            </a:r>
            <a:r>
              <a:rPr lang="en-US" altLang="zh-CN" sz="1600" b="1"/>
              <a:t>IF-NEEDED</a:t>
            </a:r>
            <a:r>
              <a:rPr lang="en-US" altLang="zh-CN" sz="1600" b="1">
                <a:latin typeface="Tahoma" panose="020B0604030504040204" pitchFamily="34" charset="0"/>
                <a:ea typeface="宋体" panose="02010600030101010101" pitchFamily="2" charset="-122"/>
              </a:rPr>
              <a:t>)</a:t>
            </a:r>
          </a:p>
        </p:txBody>
      </p:sp>
      <p:sp>
        <p:nvSpPr>
          <p:cNvPr id="135185" name="Line 15"/>
          <p:cNvSpPr>
            <a:spLocks noChangeShapeType="1"/>
          </p:cNvSpPr>
          <p:nvPr/>
        </p:nvSpPr>
        <p:spPr bwMode="auto">
          <a:xfrm>
            <a:off x="3200400" y="3733800"/>
            <a:ext cx="1447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5186" name="Line 16"/>
          <p:cNvSpPr>
            <a:spLocks noChangeShapeType="1"/>
          </p:cNvSpPr>
          <p:nvPr/>
        </p:nvSpPr>
        <p:spPr bwMode="auto">
          <a:xfrm flipV="1">
            <a:off x="2590800" y="3962400"/>
            <a:ext cx="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5187" name="Text Box 17"/>
          <p:cNvSpPr txBox="1">
            <a:spLocks noChangeArrowheads="1"/>
          </p:cNvSpPr>
          <p:nvPr/>
        </p:nvSpPr>
        <p:spPr bwMode="auto">
          <a:xfrm>
            <a:off x="2743200" y="4038601"/>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AKO</a:t>
            </a:r>
          </a:p>
        </p:txBody>
      </p:sp>
      <p:sp>
        <p:nvSpPr>
          <p:cNvPr id="135188" name="Line 18"/>
          <p:cNvSpPr>
            <a:spLocks noChangeShapeType="1"/>
          </p:cNvSpPr>
          <p:nvPr/>
        </p:nvSpPr>
        <p:spPr bwMode="auto">
          <a:xfrm flipV="1">
            <a:off x="2590800" y="48768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5189" name="Text Box 19"/>
          <p:cNvSpPr txBox="1">
            <a:spLocks noChangeArrowheads="1"/>
          </p:cNvSpPr>
          <p:nvPr/>
        </p:nvSpPr>
        <p:spPr bwMode="auto">
          <a:xfrm>
            <a:off x="2667000" y="5029201"/>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5190" name="Text Box 20"/>
          <p:cNvSpPr txBox="1">
            <a:spLocks noChangeArrowheads="1"/>
          </p:cNvSpPr>
          <p:nvPr/>
        </p:nvSpPr>
        <p:spPr bwMode="auto">
          <a:xfrm>
            <a:off x="3505200" y="5105401"/>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VOLUME</a:t>
            </a:r>
          </a:p>
        </p:txBody>
      </p:sp>
      <p:sp>
        <p:nvSpPr>
          <p:cNvPr id="135191" name="Text Box 21"/>
          <p:cNvSpPr txBox="1">
            <a:spLocks noChangeArrowheads="1"/>
          </p:cNvSpPr>
          <p:nvPr/>
        </p:nvSpPr>
        <p:spPr bwMode="auto">
          <a:xfrm>
            <a:off x="3276600" y="6096001"/>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DENSITY</a:t>
            </a:r>
          </a:p>
        </p:txBody>
      </p:sp>
      <p:sp>
        <p:nvSpPr>
          <p:cNvPr id="135192" name="Line 22"/>
          <p:cNvSpPr>
            <a:spLocks noChangeShapeType="1"/>
          </p:cNvSpPr>
          <p:nvPr/>
        </p:nvSpPr>
        <p:spPr bwMode="auto">
          <a:xfrm flipV="1">
            <a:off x="3352800" y="5410200"/>
            <a:ext cx="137160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5193" name="Line 23"/>
          <p:cNvSpPr>
            <a:spLocks noChangeShapeType="1"/>
          </p:cNvSpPr>
          <p:nvPr/>
        </p:nvSpPr>
        <p:spPr bwMode="auto">
          <a:xfrm>
            <a:off x="3352800" y="5715000"/>
            <a:ext cx="152400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5194" name="Text Box 24"/>
          <p:cNvSpPr txBox="1">
            <a:spLocks noChangeArrowheads="1"/>
          </p:cNvSpPr>
          <p:nvPr/>
        </p:nvSpPr>
        <p:spPr bwMode="auto">
          <a:xfrm>
            <a:off x="7772400" y="3962400"/>
            <a:ext cx="9906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WEIGH</a:t>
            </a:r>
          </a:p>
        </p:txBody>
      </p:sp>
      <p:sp>
        <p:nvSpPr>
          <p:cNvPr id="135195" name="Text Box 25"/>
          <p:cNvSpPr txBox="1">
            <a:spLocks noChangeArrowheads="1"/>
          </p:cNvSpPr>
          <p:nvPr/>
        </p:nvSpPr>
        <p:spPr bwMode="auto">
          <a:xfrm>
            <a:off x="7848600" y="464820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VOLUME</a:t>
            </a:r>
          </a:p>
        </p:txBody>
      </p:sp>
      <p:sp>
        <p:nvSpPr>
          <p:cNvPr id="135196" name="Text Box 26"/>
          <p:cNvSpPr txBox="1">
            <a:spLocks noChangeArrowheads="1"/>
          </p:cNvSpPr>
          <p:nvPr/>
        </p:nvSpPr>
        <p:spPr bwMode="auto">
          <a:xfrm>
            <a:off x="7543800" y="55626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DENSITY</a:t>
            </a:r>
          </a:p>
        </p:txBody>
      </p:sp>
      <p:sp>
        <p:nvSpPr>
          <p:cNvPr id="135197" name="Line 27"/>
          <p:cNvSpPr>
            <a:spLocks noChangeShapeType="1"/>
          </p:cNvSpPr>
          <p:nvPr/>
        </p:nvSpPr>
        <p:spPr bwMode="auto">
          <a:xfrm>
            <a:off x="7543800" y="4953000"/>
            <a:ext cx="1295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5198" name="Line 28"/>
          <p:cNvSpPr>
            <a:spLocks noChangeShapeType="1"/>
          </p:cNvSpPr>
          <p:nvPr/>
        </p:nvSpPr>
        <p:spPr bwMode="auto">
          <a:xfrm flipV="1">
            <a:off x="7543800" y="4114800"/>
            <a:ext cx="1295400" cy="685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5199" name="Line 29"/>
          <p:cNvSpPr>
            <a:spLocks noChangeShapeType="1"/>
          </p:cNvSpPr>
          <p:nvPr/>
        </p:nvSpPr>
        <p:spPr bwMode="auto">
          <a:xfrm>
            <a:off x="7543800" y="5029200"/>
            <a:ext cx="1524000" cy="914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5200" name="Line 30"/>
          <p:cNvSpPr>
            <a:spLocks noChangeShapeType="1"/>
          </p:cNvSpPr>
          <p:nvPr/>
        </p:nvSpPr>
        <p:spPr bwMode="auto">
          <a:xfrm>
            <a:off x="6934200" y="3962400"/>
            <a:ext cx="0" cy="7620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Tree>
    <p:extLst>
      <p:ext uri="{BB962C8B-B14F-4D97-AF65-F5344CB8AC3E}">
        <p14:creationId xmlns:p14="http://schemas.microsoft.com/office/powerpoint/2010/main" val="1816970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82F78BE-05CF-4B78-A8F1-379441497B4C}"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36195"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ED56F8F-F2B8-4EC9-AAAD-6B18160BD992}"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23</a:t>
            </a:fld>
            <a:endParaRPr kumimoji="0" lang="en-US" altLang="zh-CN" sz="1400">
              <a:latin typeface="Tahoma" panose="020B0604030504040204" pitchFamily="34" charset="0"/>
              <a:ea typeface="宋体" panose="02010600030101010101" pitchFamily="2" charset="-122"/>
            </a:endParaRPr>
          </a:p>
        </p:txBody>
      </p:sp>
      <p:sp>
        <p:nvSpPr>
          <p:cNvPr id="136196"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a:ea typeface="华文新魏" panose="02010800040101010101" pitchFamily="2" charset="-122"/>
              </a:rPr>
              <a:t>语义网络的推理过程</a:t>
            </a:r>
            <a:endParaRPr lang="zh-CN" altLang="en-US" sz="2800" dirty="0">
              <a:solidFill>
                <a:srgbClr val="000000"/>
              </a:solidFill>
              <a:ea typeface="华文新魏" panose="02010800040101010101" pitchFamily="2" charset="-122"/>
            </a:endParaRPr>
          </a:p>
        </p:txBody>
      </p:sp>
      <p:sp>
        <p:nvSpPr>
          <p:cNvPr id="136197" name="Rectangle 3"/>
          <p:cNvSpPr>
            <a:spLocks noGrp="1" noChangeArrowheads="1"/>
          </p:cNvSpPr>
          <p:nvPr>
            <p:ph type="body" idx="1"/>
          </p:nvPr>
        </p:nvSpPr>
        <p:spPr>
          <a:xfrm>
            <a:off x="778826" y="1899512"/>
            <a:ext cx="11243947" cy="1411287"/>
          </a:xfrm>
        </p:spPr>
        <p:txBody>
          <a:bodyPr/>
          <a:lstStyle/>
          <a:p>
            <a:pPr eaLnBrk="1" hangingPunct="1">
              <a:lnSpc>
                <a:spcPct val="90000"/>
              </a:lnSpc>
            </a:pPr>
            <a:r>
              <a:rPr lang="en-US" altLang="zh-CN" dirty="0" smtClean="0"/>
              <a:t>“</a:t>
            </a:r>
            <a:r>
              <a:rPr lang="zh-CN" altLang="en-US" dirty="0" smtClean="0"/>
              <a:t>默认”继承</a:t>
            </a:r>
          </a:p>
          <a:p>
            <a:pPr eaLnBrk="1" hangingPunct="1">
              <a:lnSpc>
                <a:spcPct val="90000"/>
              </a:lnSpc>
              <a:buFont typeface="Wingdings" panose="05000000000000000000" pitchFamily="2" charset="2"/>
              <a:buNone/>
            </a:pPr>
            <a:r>
              <a:rPr lang="zh-CN" altLang="en-US" dirty="0" smtClean="0"/>
              <a:t>      </a:t>
            </a:r>
            <a:r>
              <a:rPr lang="zh-CN" altLang="en-US" sz="2400" dirty="0"/>
              <a:t>具有相当的真实性，但又不能十分肯定的值 称为“默认”值，存放于槽的</a:t>
            </a:r>
            <a:r>
              <a:rPr lang="en-US" altLang="zh-CN" sz="2400" dirty="0"/>
              <a:t>DEFAULT</a:t>
            </a:r>
            <a:r>
              <a:rPr lang="zh-CN" altLang="en-US" sz="2400" dirty="0"/>
              <a:t>侧面中。</a:t>
            </a:r>
            <a:r>
              <a:rPr lang="zh-CN" altLang="en-US" sz="2400" dirty="0" smtClean="0"/>
              <a:t> </a:t>
            </a:r>
          </a:p>
        </p:txBody>
      </p:sp>
      <p:sp>
        <p:nvSpPr>
          <p:cNvPr id="136198" name="Rectangle 4"/>
          <p:cNvSpPr>
            <a:spLocks noChangeArrowheads="1"/>
          </p:cNvSpPr>
          <p:nvPr/>
        </p:nvSpPr>
        <p:spPr bwMode="auto">
          <a:xfrm>
            <a:off x="4953000" y="4419601"/>
            <a:ext cx="990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BRICK</a:t>
            </a:r>
          </a:p>
        </p:txBody>
      </p:sp>
      <p:sp>
        <p:nvSpPr>
          <p:cNvPr id="136199" name="Rectangle 5"/>
          <p:cNvSpPr>
            <a:spLocks noChangeArrowheads="1"/>
          </p:cNvSpPr>
          <p:nvPr/>
        </p:nvSpPr>
        <p:spPr bwMode="auto">
          <a:xfrm>
            <a:off x="4953000" y="3505201"/>
            <a:ext cx="990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BLOCK</a:t>
            </a:r>
          </a:p>
        </p:txBody>
      </p:sp>
      <p:sp>
        <p:nvSpPr>
          <p:cNvPr id="136200" name="Rectangle 6"/>
          <p:cNvSpPr>
            <a:spLocks noChangeArrowheads="1"/>
          </p:cNvSpPr>
          <p:nvPr/>
        </p:nvSpPr>
        <p:spPr bwMode="auto">
          <a:xfrm>
            <a:off x="5029200" y="5562601"/>
            <a:ext cx="1371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BRICK12</a:t>
            </a:r>
          </a:p>
        </p:txBody>
      </p:sp>
      <p:sp>
        <p:nvSpPr>
          <p:cNvPr id="136201" name="Rectangle 7"/>
          <p:cNvSpPr>
            <a:spLocks noChangeArrowheads="1"/>
          </p:cNvSpPr>
          <p:nvPr/>
        </p:nvSpPr>
        <p:spPr bwMode="auto">
          <a:xfrm>
            <a:off x="2286000" y="4343401"/>
            <a:ext cx="12954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WEDGE</a:t>
            </a:r>
          </a:p>
        </p:txBody>
      </p:sp>
      <p:sp>
        <p:nvSpPr>
          <p:cNvPr id="136202" name="Rectangle 8"/>
          <p:cNvSpPr>
            <a:spLocks noChangeArrowheads="1"/>
          </p:cNvSpPr>
          <p:nvPr/>
        </p:nvSpPr>
        <p:spPr bwMode="auto">
          <a:xfrm>
            <a:off x="2209800" y="5486401"/>
            <a:ext cx="14478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WEDGE18</a:t>
            </a:r>
          </a:p>
        </p:txBody>
      </p:sp>
      <p:sp>
        <p:nvSpPr>
          <p:cNvPr id="136203" name="Rectangle 9"/>
          <p:cNvSpPr>
            <a:spLocks noChangeArrowheads="1"/>
          </p:cNvSpPr>
          <p:nvPr/>
        </p:nvSpPr>
        <p:spPr bwMode="auto">
          <a:xfrm>
            <a:off x="7696200" y="3581401"/>
            <a:ext cx="990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BLUE</a:t>
            </a:r>
          </a:p>
        </p:txBody>
      </p:sp>
      <p:sp>
        <p:nvSpPr>
          <p:cNvPr id="136204" name="Rectangle 10"/>
          <p:cNvSpPr>
            <a:spLocks noChangeArrowheads="1"/>
          </p:cNvSpPr>
          <p:nvPr/>
        </p:nvSpPr>
        <p:spPr bwMode="auto">
          <a:xfrm>
            <a:off x="7620000" y="4572001"/>
            <a:ext cx="990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RED</a:t>
            </a:r>
          </a:p>
        </p:txBody>
      </p:sp>
      <p:sp>
        <p:nvSpPr>
          <p:cNvPr id="136205" name="Text Box 12"/>
          <p:cNvSpPr txBox="1">
            <a:spLocks noChangeArrowheads="1"/>
          </p:cNvSpPr>
          <p:nvPr/>
        </p:nvSpPr>
        <p:spPr bwMode="auto">
          <a:xfrm>
            <a:off x="6324600" y="3200401"/>
            <a:ext cx="14478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lnSpc>
                <a:spcPct val="70000"/>
              </a:lnSpc>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COLOR</a:t>
            </a:r>
          </a:p>
          <a:p>
            <a:pPr algn="ctr" eaLnBrk="1" hangingPunct="1">
              <a:lnSpc>
                <a:spcPct val="70000"/>
              </a:lnSpc>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(DEFAULT)</a:t>
            </a:r>
          </a:p>
        </p:txBody>
      </p:sp>
      <p:sp>
        <p:nvSpPr>
          <p:cNvPr id="136206" name="Line 13"/>
          <p:cNvSpPr>
            <a:spLocks noChangeShapeType="1"/>
          </p:cNvSpPr>
          <p:nvPr/>
        </p:nvSpPr>
        <p:spPr bwMode="auto">
          <a:xfrm>
            <a:off x="5943600" y="3810000"/>
            <a:ext cx="17526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6207" name="Text Box 14"/>
          <p:cNvSpPr txBox="1">
            <a:spLocks noChangeArrowheads="1"/>
          </p:cNvSpPr>
          <p:nvPr/>
        </p:nvSpPr>
        <p:spPr bwMode="auto">
          <a:xfrm>
            <a:off x="6096000" y="4114801"/>
            <a:ext cx="14478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lnSpc>
                <a:spcPct val="70000"/>
              </a:lnSpc>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COLOR</a:t>
            </a:r>
          </a:p>
          <a:p>
            <a:pPr algn="ctr" eaLnBrk="1" hangingPunct="1">
              <a:lnSpc>
                <a:spcPct val="70000"/>
              </a:lnSpc>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(DEFAULT)</a:t>
            </a:r>
          </a:p>
        </p:txBody>
      </p:sp>
      <p:sp>
        <p:nvSpPr>
          <p:cNvPr id="136208" name="Line 15"/>
          <p:cNvSpPr>
            <a:spLocks noChangeShapeType="1"/>
          </p:cNvSpPr>
          <p:nvPr/>
        </p:nvSpPr>
        <p:spPr bwMode="auto">
          <a:xfrm>
            <a:off x="5943600" y="4724400"/>
            <a:ext cx="1676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6209" name="Line 16"/>
          <p:cNvSpPr>
            <a:spLocks noChangeShapeType="1"/>
          </p:cNvSpPr>
          <p:nvPr/>
        </p:nvSpPr>
        <p:spPr bwMode="auto">
          <a:xfrm>
            <a:off x="5486400" y="3200400"/>
            <a:ext cx="0" cy="3048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6210" name="Line 17"/>
          <p:cNvSpPr>
            <a:spLocks noChangeShapeType="1"/>
          </p:cNvSpPr>
          <p:nvPr/>
        </p:nvSpPr>
        <p:spPr bwMode="auto">
          <a:xfrm flipV="1">
            <a:off x="5410200" y="3886200"/>
            <a:ext cx="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6211" name="Line 18"/>
          <p:cNvSpPr>
            <a:spLocks noChangeShapeType="1"/>
          </p:cNvSpPr>
          <p:nvPr/>
        </p:nvSpPr>
        <p:spPr bwMode="auto">
          <a:xfrm flipV="1">
            <a:off x="5410200" y="4800600"/>
            <a:ext cx="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6212" name="Text Box 19"/>
          <p:cNvSpPr txBox="1">
            <a:spLocks noChangeArrowheads="1"/>
          </p:cNvSpPr>
          <p:nvPr/>
        </p:nvSpPr>
        <p:spPr bwMode="auto">
          <a:xfrm>
            <a:off x="5486400" y="39624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AKO</a:t>
            </a:r>
          </a:p>
        </p:txBody>
      </p:sp>
      <p:sp>
        <p:nvSpPr>
          <p:cNvPr id="136213" name="Line 20"/>
          <p:cNvSpPr>
            <a:spLocks noChangeShapeType="1"/>
          </p:cNvSpPr>
          <p:nvPr/>
        </p:nvSpPr>
        <p:spPr bwMode="auto">
          <a:xfrm flipV="1">
            <a:off x="3581400" y="3962400"/>
            <a:ext cx="160020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6214" name="Text Box 21"/>
          <p:cNvSpPr txBox="1">
            <a:spLocks noChangeArrowheads="1"/>
          </p:cNvSpPr>
          <p:nvPr/>
        </p:nvSpPr>
        <p:spPr bwMode="auto">
          <a:xfrm>
            <a:off x="3810000" y="39624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AKO</a:t>
            </a:r>
          </a:p>
        </p:txBody>
      </p:sp>
      <p:sp>
        <p:nvSpPr>
          <p:cNvPr id="136215" name="Line 22"/>
          <p:cNvSpPr>
            <a:spLocks noChangeShapeType="1"/>
          </p:cNvSpPr>
          <p:nvPr/>
        </p:nvSpPr>
        <p:spPr bwMode="auto">
          <a:xfrm flipV="1">
            <a:off x="2895600" y="4724400"/>
            <a:ext cx="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6216" name="Text Box 23"/>
          <p:cNvSpPr txBox="1">
            <a:spLocks noChangeArrowheads="1"/>
          </p:cNvSpPr>
          <p:nvPr/>
        </p:nvSpPr>
        <p:spPr bwMode="auto">
          <a:xfrm>
            <a:off x="2895600" y="49530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ISA</a:t>
            </a:r>
          </a:p>
        </p:txBody>
      </p:sp>
      <p:sp>
        <p:nvSpPr>
          <p:cNvPr id="136217" name="Text Box 24"/>
          <p:cNvSpPr txBox="1">
            <a:spLocks noChangeArrowheads="1"/>
          </p:cNvSpPr>
          <p:nvPr/>
        </p:nvSpPr>
        <p:spPr bwMode="auto">
          <a:xfrm>
            <a:off x="5486400" y="50292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600" b="1">
                <a:latin typeface="Tahoma" panose="020B0604030504040204" pitchFamily="34" charset="0"/>
                <a:ea typeface="宋体" panose="02010600030101010101" pitchFamily="2" charset="-122"/>
              </a:rPr>
              <a:t>ISA</a:t>
            </a:r>
          </a:p>
        </p:txBody>
      </p:sp>
    </p:spTree>
    <p:extLst>
      <p:ext uri="{BB962C8B-B14F-4D97-AF65-F5344CB8AC3E}">
        <p14:creationId xmlns:p14="http://schemas.microsoft.com/office/powerpoint/2010/main" val="2974370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D5B324C-4A05-4AFB-8FB3-75406ED00742}"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37219"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5D2DE73-5D31-4FAE-9B16-F58BCC123938}"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24</a:t>
            </a:fld>
            <a:endParaRPr kumimoji="0" lang="en-US" altLang="zh-CN" sz="1400">
              <a:latin typeface="Tahoma" panose="020B0604030504040204" pitchFamily="34" charset="0"/>
              <a:ea typeface="宋体" panose="02010600030101010101" pitchFamily="2" charset="-122"/>
            </a:endParaRPr>
          </a:p>
        </p:txBody>
      </p:sp>
      <p:sp>
        <p:nvSpPr>
          <p:cNvPr id="137220"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a:ea typeface="华文新魏" panose="02010800040101010101" pitchFamily="2" charset="-122"/>
              </a:rPr>
              <a:t>语义网络的推理过程</a:t>
            </a:r>
            <a:endParaRPr lang="zh-CN" altLang="en-US" sz="2800" dirty="0">
              <a:solidFill>
                <a:srgbClr val="000000"/>
              </a:solidFill>
              <a:ea typeface="华文新魏" panose="02010800040101010101" pitchFamily="2" charset="-122"/>
            </a:endParaRPr>
          </a:p>
        </p:txBody>
      </p:sp>
      <p:sp>
        <p:nvSpPr>
          <p:cNvPr id="137221" name="Rectangle 3"/>
          <p:cNvSpPr>
            <a:spLocks noGrp="1" noChangeArrowheads="1"/>
          </p:cNvSpPr>
          <p:nvPr>
            <p:ph type="body" idx="1"/>
          </p:nvPr>
        </p:nvSpPr>
        <p:spPr>
          <a:xfrm>
            <a:off x="769620" y="1711163"/>
            <a:ext cx="10886440" cy="1507329"/>
          </a:xfrm>
        </p:spPr>
        <p:txBody>
          <a:bodyPr/>
          <a:lstStyle/>
          <a:p>
            <a:pPr eaLnBrk="1" hangingPunct="1">
              <a:lnSpc>
                <a:spcPct val="90000"/>
              </a:lnSpc>
            </a:pPr>
            <a:r>
              <a:rPr lang="zh-CN" altLang="en-US" dirty="0" smtClean="0"/>
              <a:t>匹配</a:t>
            </a:r>
          </a:p>
          <a:p>
            <a:pPr eaLnBrk="1" hangingPunct="1">
              <a:lnSpc>
                <a:spcPct val="90000"/>
              </a:lnSpc>
              <a:buFont typeface="Wingdings" panose="05000000000000000000" pitchFamily="2" charset="2"/>
              <a:buNone/>
            </a:pPr>
            <a:r>
              <a:rPr lang="zh-CN" altLang="en-US" dirty="0" smtClean="0"/>
              <a:t>     </a:t>
            </a:r>
            <a:r>
              <a:rPr lang="zh-CN" altLang="en-US" sz="2400" dirty="0"/>
              <a:t>由于</a:t>
            </a:r>
            <a:r>
              <a:rPr lang="en-US" altLang="zh-CN" sz="2400" dirty="0"/>
              <a:t>TOY-HOUSE77</a:t>
            </a:r>
            <a:r>
              <a:rPr lang="zh-CN" altLang="en-US" sz="2400" dirty="0"/>
              <a:t>是</a:t>
            </a:r>
            <a:r>
              <a:rPr lang="en-US" altLang="zh-CN" sz="2400" dirty="0"/>
              <a:t>TOY-HOUSE</a:t>
            </a:r>
            <a:r>
              <a:rPr lang="zh-CN" altLang="en-US" sz="2400" dirty="0"/>
              <a:t>的一个实例，所以它必须有两个部件，一个是砖块，另一个是楔块，且砖块必须支撑楔块。</a:t>
            </a:r>
          </a:p>
        </p:txBody>
      </p:sp>
      <p:sp>
        <p:nvSpPr>
          <p:cNvPr id="137222" name="AutoShape 4"/>
          <p:cNvSpPr>
            <a:spLocks noChangeArrowheads="1"/>
          </p:cNvSpPr>
          <p:nvPr/>
        </p:nvSpPr>
        <p:spPr bwMode="auto">
          <a:xfrm>
            <a:off x="3469640" y="2942314"/>
            <a:ext cx="2067257" cy="1674416"/>
          </a:xfrm>
          <a:prstGeom prst="flowChartAlternateProcess">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000">
              <a:latin typeface="Tahoma" panose="020B0604030504040204" pitchFamily="34" charset="0"/>
              <a:ea typeface="宋体" panose="02010600030101010101" pitchFamily="2" charset="-122"/>
            </a:endParaRPr>
          </a:p>
        </p:txBody>
      </p:sp>
      <p:sp>
        <p:nvSpPr>
          <p:cNvPr id="137223" name="AutoShape 5"/>
          <p:cNvSpPr>
            <a:spLocks noChangeArrowheads="1"/>
          </p:cNvSpPr>
          <p:nvPr/>
        </p:nvSpPr>
        <p:spPr bwMode="auto">
          <a:xfrm>
            <a:off x="3469640" y="4736308"/>
            <a:ext cx="2209800" cy="1680367"/>
          </a:xfrm>
          <a:prstGeom prst="flowChartAlternateProcess">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000">
              <a:latin typeface="Tahoma" panose="020B0604030504040204" pitchFamily="34" charset="0"/>
              <a:ea typeface="宋体" panose="02010600030101010101" pitchFamily="2" charset="-122"/>
            </a:endParaRPr>
          </a:p>
        </p:txBody>
      </p:sp>
      <p:sp>
        <p:nvSpPr>
          <p:cNvPr id="137224" name="AutoShape 6"/>
          <p:cNvSpPr>
            <a:spLocks noChangeArrowheads="1"/>
          </p:cNvSpPr>
          <p:nvPr/>
        </p:nvSpPr>
        <p:spPr bwMode="auto">
          <a:xfrm>
            <a:off x="3641423" y="3061893"/>
            <a:ext cx="1266161" cy="340519"/>
          </a:xfrm>
          <a:prstGeom prst="flowChartAlternateProcess">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400" b="1"/>
              <a:t>TOY-HOUSE</a:t>
            </a:r>
          </a:p>
        </p:txBody>
      </p:sp>
      <p:sp>
        <p:nvSpPr>
          <p:cNvPr id="137225" name="AutoShape 7"/>
          <p:cNvSpPr>
            <a:spLocks noChangeArrowheads="1"/>
          </p:cNvSpPr>
          <p:nvPr/>
        </p:nvSpPr>
        <p:spPr bwMode="auto">
          <a:xfrm>
            <a:off x="3692793" y="4890693"/>
            <a:ext cx="1449170" cy="340519"/>
          </a:xfrm>
          <a:prstGeom prst="flowChartAlternateProcess">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400" b="1"/>
              <a:t>TOY-HOUSE77</a:t>
            </a:r>
          </a:p>
        </p:txBody>
      </p:sp>
      <p:sp>
        <p:nvSpPr>
          <p:cNvPr id="137226" name="Rectangle 8"/>
          <p:cNvSpPr>
            <a:spLocks noChangeArrowheads="1"/>
          </p:cNvSpPr>
          <p:nvPr/>
        </p:nvSpPr>
        <p:spPr bwMode="auto">
          <a:xfrm>
            <a:off x="4917439" y="3473421"/>
            <a:ext cx="381000" cy="31871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000">
              <a:latin typeface="Tahoma" panose="020B0604030504040204" pitchFamily="34" charset="0"/>
              <a:ea typeface="宋体" panose="02010600030101010101" pitchFamily="2" charset="-122"/>
            </a:endParaRPr>
          </a:p>
        </p:txBody>
      </p:sp>
      <p:sp>
        <p:nvSpPr>
          <p:cNvPr id="137227" name="Rectangle 10"/>
          <p:cNvSpPr>
            <a:spLocks noChangeArrowheads="1"/>
          </p:cNvSpPr>
          <p:nvPr/>
        </p:nvSpPr>
        <p:spPr bwMode="auto">
          <a:xfrm>
            <a:off x="4841240" y="3930621"/>
            <a:ext cx="533400" cy="4001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000">
              <a:latin typeface="Tahoma" panose="020B0604030504040204" pitchFamily="34" charset="0"/>
              <a:ea typeface="宋体" panose="02010600030101010101" pitchFamily="2" charset="-122"/>
            </a:endParaRPr>
          </a:p>
        </p:txBody>
      </p:sp>
      <p:sp>
        <p:nvSpPr>
          <p:cNvPr id="137228" name="Rectangle 11"/>
          <p:cNvSpPr>
            <a:spLocks noChangeArrowheads="1"/>
          </p:cNvSpPr>
          <p:nvPr/>
        </p:nvSpPr>
        <p:spPr bwMode="auto">
          <a:xfrm>
            <a:off x="4946015" y="5302221"/>
            <a:ext cx="330492" cy="395833"/>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000">
              <a:latin typeface="Tahoma" panose="020B0604030504040204" pitchFamily="34" charset="0"/>
              <a:ea typeface="宋体" panose="02010600030101010101" pitchFamily="2" charset="-122"/>
            </a:endParaRPr>
          </a:p>
        </p:txBody>
      </p:sp>
      <p:sp>
        <p:nvSpPr>
          <p:cNvPr id="137229" name="Rectangle 12"/>
          <p:cNvSpPr>
            <a:spLocks noChangeArrowheads="1"/>
          </p:cNvSpPr>
          <p:nvPr/>
        </p:nvSpPr>
        <p:spPr bwMode="auto">
          <a:xfrm>
            <a:off x="4907584" y="5759422"/>
            <a:ext cx="368923" cy="384968"/>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000">
              <a:latin typeface="Tahoma" panose="020B0604030504040204" pitchFamily="34" charset="0"/>
              <a:ea typeface="宋体" panose="02010600030101010101" pitchFamily="2" charset="-122"/>
            </a:endParaRPr>
          </a:p>
        </p:txBody>
      </p:sp>
      <p:grpSp>
        <p:nvGrpSpPr>
          <p:cNvPr id="137230" name="Group 19"/>
          <p:cNvGrpSpPr>
            <a:grpSpLocks/>
          </p:cNvGrpSpPr>
          <p:nvPr/>
        </p:nvGrpSpPr>
        <p:grpSpPr bwMode="auto">
          <a:xfrm>
            <a:off x="3774440" y="3368676"/>
            <a:ext cx="1143000" cy="838200"/>
            <a:chOff x="1392" y="2400"/>
            <a:chExt cx="720" cy="528"/>
          </a:xfrm>
        </p:grpSpPr>
        <p:sp>
          <p:nvSpPr>
            <p:cNvPr id="137256" name="Line 13"/>
            <p:cNvSpPr>
              <a:spLocks noChangeShapeType="1"/>
            </p:cNvSpPr>
            <p:nvPr/>
          </p:nvSpPr>
          <p:spPr bwMode="auto">
            <a:xfrm>
              <a:off x="1536" y="2400"/>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57" name="Line 14"/>
            <p:cNvSpPr>
              <a:spLocks noChangeShapeType="1"/>
            </p:cNvSpPr>
            <p:nvPr/>
          </p:nvSpPr>
          <p:spPr bwMode="auto">
            <a:xfrm>
              <a:off x="1536" y="2592"/>
              <a:ext cx="52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58" name="Text Box 15"/>
            <p:cNvSpPr txBox="1">
              <a:spLocks noChangeArrowheads="1"/>
            </p:cNvSpPr>
            <p:nvPr/>
          </p:nvSpPr>
          <p:spPr bwMode="auto">
            <a:xfrm>
              <a:off x="1584" y="2448"/>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400" b="1">
                  <a:latin typeface="Tahoma" panose="020B0604030504040204" pitchFamily="34" charset="0"/>
                  <a:ea typeface="宋体" panose="02010600030101010101" pitchFamily="2" charset="-122"/>
                </a:rPr>
                <a:t>PART</a:t>
              </a:r>
            </a:p>
          </p:txBody>
        </p:sp>
        <p:sp>
          <p:nvSpPr>
            <p:cNvPr id="137259" name="Line 16"/>
            <p:cNvSpPr>
              <a:spLocks noChangeShapeType="1"/>
            </p:cNvSpPr>
            <p:nvPr/>
          </p:nvSpPr>
          <p:spPr bwMode="auto">
            <a:xfrm>
              <a:off x="1392" y="2448"/>
              <a:ext cx="0" cy="4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60" name="Line 17"/>
            <p:cNvSpPr>
              <a:spLocks noChangeShapeType="1"/>
            </p:cNvSpPr>
            <p:nvPr/>
          </p:nvSpPr>
          <p:spPr bwMode="auto">
            <a:xfrm>
              <a:off x="1392" y="2928"/>
              <a:ext cx="67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61" name="Text Box 18"/>
            <p:cNvSpPr txBox="1">
              <a:spLocks noChangeArrowheads="1"/>
            </p:cNvSpPr>
            <p:nvPr/>
          </p:nvSpPr>
          <p:spPr bwMode="auto">
            <a:xfrm>
              <a:off x="1584" y="2736"/>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400" b="1">
                  <a:latin typeface="Tahoma" panose="020B0604030504040204" pitchFamily="34" charset="0"/>
                  <a:ea typeface="宋体" panose="02010600030101010101" pitchFamily="2" charset="-122"/>
                </a:rPr>
                <a:t>PART</a:t>
              </a:r>
            </a:p>
          </p:txBody>
        </p:sp>
      </p:grpSp>
      <p:sp>
        <p:nvSpPr>
          <p:cNvPr id="137231" name="Line 21"/>
          <p:cNvSpPr>
            <a:spLocks noChangeShapeType="1"/>
          </p:cNvSpPr>
          <p:nvPr/>
        </p:nvSpPr>
        <p:spPr bwMode="auto">
          <a:xfrm>
            <a:off x="4079240" y="5273676"/>
            <a:ext cx="0" cy="2286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32" name="Line 22"/>
          <p:cNvSpPr>
            <a:spLocks noChangeShapeType="1"/>
          </p:cNvSpPr>
          <p:nvPr/>
        </p:nvSpPr>
        <p:spPr bwMode="auto">
          <a:xfrm>
            <a:off x="4079240" y="5502276"/>
            <a:ext cx="838200" cy="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33" name="Text Box 23"/>
          <p:cNvSpPr txBox="1">
            <a:spLocks noChangeArrowheads="1"/>
          </p:cNvSpPr>
          <p:nvPr/>
        </p:nvSpPr>
        <p:spPr bwMode="auto">
          <a:xfrm>
            <a:off x="4155440" y="5273676"/>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400" b="1">
                <a:latin typeface="Tahoma" panose="020B0604030504040204" pitchFamily="34" charset="0"/>
                <a:ea typeface="宋体" panose="02010600030101010101" pitchFamily="2" charset="-122"/>
              </a:rPr>
              <a:t>PART</a:t>
            </a:r>
          </a:p>
        </p:txBody>
      </p:sp>
      <p:sp>
        <p:nvSpPr>
          <p:cNvPr id="137234" name="Line 24"/>
          <p:cNvSpPr>
            <a:spLocks noChangeShapeType="1"/>
          </p:cNvSpPr>
          <p:nvPr/>
        </p:nvSpPr>
        <p:spPr bwMode="auto">
          <a:xfrm>
            <a:off x="3850640" y="5273676"/>
            <a:ext cx="0" cy="7620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35" name="Line 25"/>
          <p:cNvSpPr>
            <a:spLocks noChangeShapeType="1"/>
          </p:cNvSpPr>
          <p:nvPr/>
        </p:nvSpPr>
        <p:spPr bwMode="auto">
          <a:xfrm>
            <a:off x="3850640" y="6035676"/>
            <a:ext cx="1066800" cy="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36" name="Text Box 26"/>
          <p:cNvSpPr txBox="1">
            <a:spLocks noChangeArrowheads="1"/>
          </p:cNvSpPr>
          <p:nvPr/>
        </p:nvSpPr>
        <p:spPr bwMode="auto">
          <a:xfrm>
            <a:off x="4155440" y="5730876"/>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400" b="1">
                <a:latin typeface="Tahoma" panose="020B0604030504040204" pitchFamily="34" charset="0"/>
                <a:ea typeface="宋体" panose="02010600030101010101" pitchFamily="2" charset="-122"/>
              </a:rPr>
              <a:t>PART</a:t>
            </a:r>
          </a:p>
        </p:txBody>
      </p:sp>
      <p:sp>
        <p:nvSpPr>
          <p:cNvPr id="137237" name="Rectangle 27"/>
          <p:cNvSpPr>
            <a:spLocks noChangeArrowheads="1"/>
          </p:cNvSpPr>
          <p:nvPr/>
        </p:nvSpPr>
        <p:spPr bwMode="auto">
          <a:xfrm>
            <a:off x="7279640" y="3292477"/>
            <a:ext cx="11430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WEDGE</a:t>
            </a:r>
          </a:p>
        </p:txBody>
      </p:sp>
      <p:sp>
        <p:nvSpPr>
          <p:cNvPr id="137238" name="Rectangle 28"/>
          <p:cNvSpPr>
            <a:spLocks noChangeArrowheads="1"/>
          </p:cNvSpPr>
          <p:nvPr/>
        </p:nvSpPr>
        <p:spPr bwMode="auto">
          <a:xfrm>
            <a:off x="7279640" y="4054477"/>
            <a:ext cx="990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BRICK</a:t>
            </a:r>
          </a:p>
        </p:txBody>
      </p:sp>
      <p:sp>
        <p:nvSpPr>
          <p:cNvPr id="137239" name="Line 29"/>
          <p:cNvSpPr>
            <a:spLocks noChangeShapeType="1"/>
          </p:cNvSpPr>
          <p:nvPr/>
        </p:nvSpPr>
        <p:spPr bwMode="auto">
          <a:xfrm flipV="1">
            <a:off x="5069840" y="3825876"/>
            <a:ext cx="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40" name="Text Box 30"/>
          <p:cNvSpPr txBox="1">
            <a:spLocks noChangeArrowheads="1"/>
          </p:cNvSpPr>
          <p:nvPr/>
        </p:nvSpPr>
        <p:spPr bwMode="auto">
          <a:xfrm>
            <a:off x="5450840" y="3749676"/>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400" b="1">
                <a:latin typeface="Tahoma" panose="020B0604030504040204" pitchFamily="34" charset="0"/>
                <a:ea typeface="宋体" panose="02010600030101010101" pitchFamily="2" charset="-122"/>
              </a:rPr>
              <a:t>SUPPORT</a:t>
            </a:r>
          </a:p>
        </p:txBody>
      </p:sp>
      <p:sp>
        <p:nvSpPr>
          <p:cNvPr id="137241" name="Text Box 31"/>
          <p:cNvSpPr txBox="1">
            <a:spLocks noChangeArrowheads="1"/>
          </p:cNvSpPr>
          <p:nvPr/>
        </p:nvSpPr>
        <p:spPr bwMode="auto">
          <a:xfrm>
            <a:off x="5679440" y="5502276"/>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400" b="1">
                <a:latin typeface="Tahoma" panose="020B0604030504040204" pitchFamily="34" charset="0"/>
                <a:ea typeface="宋体" panose="02010600030101010101" pitchFamily="2" charset="-122"/>
              </a:rPr>
              <a:t>SUPPORT</a:t>
            </a:r>
          </a:p>
        </p:txBody>
      </p:sp>
      <p:sp>
        <p:nvSpPr>
          <p:cNvPr id="137242" name="Line 32"/>
          <p:cNvSpPr>
            <a:spLocks noChangeShapeType="1"/>
          </p:cNvSpPr>
          <p:nvPr/>
        </p:nvSpPr>
        <p:spPr bwMode="auto">
          <a:xfrm flipV="1">
            <a:off x="5374640" y="3521076"/>
            <a:ext cx="190500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43" name="Line 33"/>
          <p:cNvSpPr>
            <a:spLocks noChangeShapeType="1"/>
          </p:cNvSpPr>
          <p:nvPr/>
        </p:nvSpPr>
        <p:spPr bwMode="auto">
          <a:xfrm flipV="1">
            <a:off x="5374640" y="4130676"/>
            <a:ext cx="1905000" cy="76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44" name="Line 34"/>
          <p:cNvSpPr>
            <a:spLocks noChangeShapeType="1"/>
          </p:cNvSpPr>
          <p:nvPr/>
        </p:nvSpPr>
        <p:spPr bwMode="auto">
          <a:xfrm>
            <a:off x="5450840" y="5502276"/>
            <a:ext cx="35052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45" name="Line 35"/>
          <p:cNvSpPr>
            <a:spLocks noChangeShapeType="1"/>
          </p:cNvSpPr>
          <p:nvPr/>
        </p:nvSpPr>
        <p:spPr bwMode="auto">
          <a:xfrm>
            <a:off x="5450840" y="6035676"/>
            <a:ext cx="38862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46" name="Line 36"/>
          <p:cNvSpPr>
            <a:spLocks noChangeShapeType="1"/>
          </p:cNvSpPr>
          <p:nvPr/>
        </p:nvSpPr>
        <p:spPr bwMode="auto">
          <a:xfrm flipV="1">
            <a:off x="8956041" y="3492502"/>
            <a:ext cx="60325" cy="20097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7" name="Line 37"/>
          <p:cNvSpPr>
            <a:spLocks noChangeShapeType="1"/>
          </p:cNvSpPr>
          <p:nvPr/>
        </p:nvSpPr>
        <p:spPr bwMode="auto">
          <a:xfrm flipH="1" flipV="1">
            <a:off x="8368665" y="3492501"/>
            <a:ext cx="647700" cy="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8" name="Line 38"/>
          <p:cNvSpPr>
            <a:spLocks noChangeShapeType="1"/>
          </p:cNvSpPr>
          <p:nvPr/>
        </p:nvSpPr>
        <p:spPr bwMode="auto">
          <a:xfrm flipV="1">
            <a:off x="9260840" y="4283076"/>
            <a:ext cx="44450" cy="17526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9" name="Line 39"/>
          <p:cNvSpPr>
            <a:spLocks noChangeShapeType="1"/>
          </p:cNvSpPr>
          <p:nvPr/>
        </p:nvSpPr>
        <p:spPr bwMode="auto">
          <a:xfrm flipH="1">
            <a:off x="8297229" y="4283076"/>
            <a:ext cx="935037" cy="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50" name="Line 42"/>
          <p:cNvSpPr>
            <a:spLocks noChangeShapeType="1"/>
          </p:cNvSpPr>
          <p:nvPr/>
        </p:nvSpPr>
        <p:spPr bwMode="auto">
          <a:xfrm flipV="1">
            <a:off x="5305082" y="5807074"/>
            <a:ext cx="215900" cy="22463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37251" name="Line 43"/>
          <p:cNvSpPr>
            <a:spLocks noChangeShapeType="1"/>
          </p:cNvSpPr>
          <p:nvPr/>
        </p:nvSpPr>
        <p:spPr bwMode="auto">
          <a:xfrm flipH="1" flipV="1">
            <a:off x="5328920" y="5502276"/>
            <a:ext cx="152400" cy="3048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52" name="Line 44"/>
          <p:cNvSpPr>
            <a:spLocks noChangeShapeType="1"/>
          </p:cNvSpPr>
          <p:nvPr/>
        </p:nvSpPr>
        <p:spPr bwMode="auto">
          <a:xfrm flipH="1">
            <a:off x="3164840" y="5121276"/>
            <a:ext cx="53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53" name="Line 45"/>
          <p:cNvSpPr>
            <a:spLocks noChangeShapeType="1"/>
          </p:cNvSpPr>
          <p:nvPr/>
        </p:nvSpPr>
        <p:spPr bwMode="auto">
          <a:xfrm flipV="1">
            <a:off x="3164840" y="3216276"/>
            <a:ext cx="0" cy="1905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54" name="Line 46"/>
          <p:cNvSpPr>
            <a:spLocks noChangeShapeType="1"/>
          </p:cNvSpPr>
          <p:nvPr/>
        </p:nvSpPr>
        <p:spPr bwMode="auto">
          <a:xfrm>
            <a:off x="3164840" y="3216276"/>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255" name="Text Box 47"/>
          <p:cNvSpPr txBox="1">
            <a:spLocks noChangeArrowheads="1"/>
          </p:cNvSpPr>
          <p:nvPr/>
        </p:nvSpPr>
        <p:spPr bwMode="auto">
          <a:xfrm>
            <a:off x="2479040" y="3902076"/>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1400" b="1">
                <a:latin typeface="Tahoma" panose="020B0604030504040204" pitchFamily="34" charset="0"/>
                <a:ea typeface="宋体" panose="02010600030101010101" pitchFamily="2" charset="-122"/>
              </a:rPr>
              <a:t>ISA</a:t>
            </a:r>
          </a:p>
        </p:txBody>
      </p:sp>
    </p:spTree>
    <p:extLst>
      <p:ext uri="{BB962C8B-B14F-4D97-AF65-F5344CB8AC3E}">
        <p14:creationId xmlns:p14="http://schemas.microsoft.com/office/powerpoint/2010/main" val="267290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C4B39D-5CC3-48E5-8ABC-4F89CB9BD9BF}"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38243"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28FA625-0A5B-4472-B7CA-701D0CB58B67}"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25</a:t>
            </a:fld>
            <a:endParaRPr kumimoji="0" lang="en-US" altLang="zh-CN" sz="1400">
              <a:latin typeface="Tahoma" panose="020B0604030504040204" pitchFamily="34" charset="0"/>
              <a:ea typeface="宋体" panose="02010600030101010101" pitchFamily="2" charset="-122"/>
            </a:endParaRPr>
          </a:p>
        </p:txBody>
      </p:sp>
      <p:sp>
        <p:nvSpPr>
          <p:cNvPr id="138244" name="Rectangle 2"/>
          <p:cNvSpPr>
            <a:spLocks noGrp="1" noChangeArrowheads="1"/>
          </p:cNvSpPr>
          <p:nvPr>
            <p:ph type="title"/>
          </p:nvPr>
        </p:nvSpPr>
        <p:spPr>
          <a:xfrm>
            <a:off x="528320" y="941280"/>
            <a:ext cx="11616352" cy="765175"/>
          </a:xfrm>
        </p:spPr>
        <p:txBody>
          <a:bodyPr/>
          <a:lstStyle/>
          <a:p>
            <a:pPr eaLnBrk="1" hangingPunct="1"/>
            <a:r>
              <a:rPr lang="zh-CN" altLang="en-US" dirty="0" smtClean="0"/>
              <a:t>语义网络表示</a:t>
            </a:r>
            <a:r>
              <a:rPr lang="en-US" altLang="zh-CN" dirty="0" smtClean="0"/>
              <a:t>—</a:t>
            </a:r>
            <a:r>
              <a:rPr lang="zh-CN" altLang="en-US" sz="3200" dirty="0">
                <a:ea typeface="华文新魏" panose="02010800040101010101" pitchFamily="2" charset="-122"/>
              </a:rPr>
              <a:t>语义网</a:t>
            </a:r>
            <a:r>
              <a:rPr lang="zh-CN" altLang="en-US" sz="3200" dirty="0" smtClean="0">
                <a:ea typeface="华文新魏" panose="02010800040101010101" pitchFamily="2" charset="-122"/>
              </a:rPr>
              <a:t>络</a:t>
            </a:r>
            <a:r>
              <a:rPr lang="zh-CN" altLang="en-US" sz="3200" dirty="0">
                <a:ea typeface="华文新魏" panose="02010800040101010101" pitchFamily="2" charset="-122"/>
              </a:rPr>
              <a:t>的基本语义关系</a:t>
            </a:r>
          </a:p>
        </p:txBody>
      </p:sp>
      <p:sp>
        <p:nvSpPr>
          <p:cNvPr id="138245" name="Rectangle 3"/>
          <p:cNvSpPr>
            <a:spLocks noGrp="1" noChangeArrowheads="1"/>
          </p:cNvSpPr>
          <p:nvPr>
            <p:ph type="body" idx="1"/>
          </p:nvPr>
        </p:nvSpPr>
        <p:spPr>
          <a:xfrm>
            <a:off x="731521" y="1731645"/>
            <a:ext cx="10058400" cy="4023360"/>
          </a:xfrm>
        </p:spPr>
        <p:txBody>
          <a:bodyPr/>
          <a:lstStyle/>
          <a:p>
            <a:pPr eaLnBrk="1" hangingPunct="1"/>
            <a:r>
              <a:rPr lang="zh-CN" altLang="en-US" dirty="0" smtClean="0"/>
              <a:t>类属关系：具有共同属性的不同事物间的分类关系、成员关系或实例关系。体现了“具体与抽象”、“个体与集体”的概念。具有继承性。</a:t>
            </a:r>
          </a:p>
          <a:p>
            <a:pPr lvl="1" eaLnBrk="1" hangingPunct="1"/>
            <a:r>
              <a:rPr lang="en-US" altLang="zh-CN" dirty="0" smtClean="0"/>
              <a:t>A-Kind-of(</a:t>
            </a:r>
            <a:r>
              <a:rPr lang="zh-CN" altLang="en-US" dirty="0" smtClean="0"/>
              <a:t>分类关系</a:t>
            </a:r>
            <a:r>
              <a:rPr lang="en-US" altLang="zh-CN" dirty="0" smtClean="0"/>
              <a:t>)</a:t>
            </a:r>
          </a:p>
          <a:p>
            <a:pPr eaLnBrk="1" hangingPunct="1"/>
            <a:endParaRPr lang="en-US" altLang="zh-CN" dirty="0" smtClean="0"/>
          </a:p>
          <a:p>
            <a:pPr lvl="1" eaLnBrk="1" hangingPunct="1"/>
            <a:r>
              <a:rPr lang="en-US" altLang="zh-CN" dirty="0" smtClean="0"/>
              <a:t>A-Member-of(</a:t>
            </a:r>
            <a:r>
              <a:rPr lang="zh-CN" altLang="en-US" dirty="0" smtClean="0"/>
              <a:t>成员关系</a:t>
            </a:r>
            <a:r>
              <a:rPr lang="en-US" altLang="zh-CN" dirty="0" smtClean="0"/>
              <a:t>)</a:t>
            </a:r>
          </a:p>
          <a:p>
            <a:pPr eaLnBrk="1" hangingPunct="1"/>
            <a:endParaRPr lang="en-US" altLang="zh-CN" dirty="0" smtClean="0"/>
          </a:p>
          <a:p>
            <a:pPr lvl="1" eaLnBrk="1" hangingPunct="1"/>
            <a:r>
              <a:rPr lang="en-US" altLang="zh-CN" dirty="0" smtClean="0"/>
              <a:t>Is-a(</a:t>
            </a:r>
            <a:r>
              <a:rPr lang="zh-CN" altLang="en-US" dirty="0" smtClean="0"/>
              <a:t>实例关系</a:t>
            </a:r>
            <a:r>
              <a:rPr lang="en-US" altLang="zh-CN" dirty="0" smtClean="0"/>
              <a:t>)</a:t>
            </a:r>
          </a:p>
        </p:txBody>
      </p:sp>
      <p:sp>
        <p:nvSpPr>
          <p:cNvPr id="138246" name="Rectangle 4"/>
          <p:cNvSpPr>
            <a:spLocks noChangeArrowheads="1"/>
          </p:cNvSpPr>
          <p:nvPr/>
        </p:nvSpPr>
        <p:spPr bwMode="auto">
          <a:xfrm>
            <a:off x="5857558" y="2266950"/>
            <a:ext cx="627062"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dirty="0">
                <a:latin typeface="Tahoma" panose="020B0604030504040204" pitchFamily="34" charset="0"/>
                <a:ea typeface="宋体" panose="02010600030101010101" pitchFamily="2" charset="-122"/>
              </a:rPr>
              <a:t>bird</a:t>
            </a:r>
          </a:p>
        </p:txBody>
      </p:sp>
      <p:sp>
        <p:nvSpPr>
          <p:cNvPr id="138247" name="Rectangle 5"/>
          <p:cNvSpPr>
            <a:spLocks noChangeArrowheads="1"/>
          </p:cNvSpPr>
          <p:nvPr/>
        </p:nvSpPr>
        <p:spPr bwMode="auto">
          <a:xfrm>
            <a:off x="7503795" y="2319338"/>
            <a:ext cx="935038"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animal</a:t>
            </a:r>
          </a:p>
        </p:txBody>
      </p:sp>
      <p:sp>
        <p:nvSpPr>
          <p:cNvPr id="138248" name="Text Box 6"/>
          <p:cNvSpPr txBox="1">
            <a:spLocks noChangeArrowheads="1"/>
          </p:cNvSpPr>
          <p:nvPr/>
        </p:nvSpPr>
        <p:spPr bwMode="auto">
          <a:xfrm>
            <a:off x="6471921" y="2090737"/>
            <a:ext cx="1412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1800"/>
              <a:t>A-Kind-of</a:t>
            </a:r>
          </a:p>
        </p:txBody>
      </p:sp>
      <p:sp>
        <p:nvSpPr>
          <p:cNvPr id="138249" name="Line 7"/>
          <p:cNvSpPr>
            <a:spLocks noChangeShapeType="1"/>
          </p:cNvSpPr>
          <p:nvPr/>
        </p:nvSpPr>
        <p:spPr bwMode="auto">
          <a:xfrm>
            <a:off x="6548120" y="2495549"/>
            <a:ext cx="9906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50" name="Rectangle 8"/>
          <p:cNvSpPr>
            <a:spLocks noChangeArrowheads="1"/>
          </p:cNvSpPr>
          <p:nvPr/>
        </p:nvSpPr>
        <p:spPr bwMode="auto">
          <a:xfrm>
            <a:off x="5760721" y="3281363"/>
            <a:ext cx="893763"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Zhang</a:t>
            </a:r>
          </a:p>
        </p:txBody>
      </p:sp>
      <p:sp>
        <p:nvSpPr>
          <p:cNvPr id="138251" name="Rectangle 9"/>
          <p:cNvSpPr>
            <a:spLocks noChangeArrowheads="1"/>
          </p:cNvSpPr>
          <p:nvPr/>
        </p:nvSpPr>
        <p:spPr bwMode="auto">
          <a:xfrm>
            <a:off x="7124384" y="3333750"/>
            <a:ext cx="1760537"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Party Member</a:t>
            </a:r>
          </a:p>
        </p:txBody>
      </p:sp>
      <p:sp>
        <p:nvSpPr>
          <p:cNvPr id="138252" name="Text Box 10"/>
          <p:cNvSpPr txBox="1">
            <a:spLocks noChangeArrowheads="1"/>
          </p:cNvSpPr>
          <p:nvPr/>
        </p:nvSpPr>
        <p:spPr bwMode="auto">
          <a:xfrm>
            <a:off x="6500495" y="3033712"/>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1800"/>
              <a:t>A-Member-of</a:t>
            </a:r>
          </a:p>
        </p:txBody>
      </p:sp>
      <p:sp>
        <p:nvSpPr>
          <p:cNvPr id="138253" name="Line 11"/>
          <p:cNvSpPr>
            <a:spLocks noChangeShapeType="1"/>
          </p:cNvSpPr>
          <p:nvPr/>
        </p:nvSpPr>
        <p:spPr bwMode="auto">
          <a:xfrm>
            <a:off x="6700520" y="3562349"/>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8254" name="Rectangle 12"/>
          <p:cNvSpPr>
            <a:spLocks noChangeArrowheads="1"/>
          </p:cNvSpPr>
          <p:nvPr/>
        </p:nvSpPr>
        <p:spPr bwMode="auto">
          <a:xfrm>
            <a:off x="6209984" y="4476750"/>
            <a:ext cx="382587"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Li</a:t>
            </a:r>
          </a:p>
        </p:txBody>
      </p:sp>
      <p:sp>
        <p:nvSpPr>
          <p:cNvPr id="138255" name="Rectangle 13"/>
          <p:cNvSpPr>
            <a:spLocks noChangeArrowheads="1"/>
          </p:cNvSpPr>
          <p:nvPr/>
        </p:nvSpPr>
        <p:spPr bwMode="auto">
          <a:xfrm>
            <a:off x="7856221" y="4529138"/>
            <a:ext cx="684213"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man</a:t>
            </a:r>
          </a:p>
        </p:txBody>
      </p:sp>
      <p:sp>
        <p:nvSpPr>
          <p:cNvPr id="138256" name="Text Box 14"/>
          <p:cNvSpPr txBox="1">
            <a:spLocks noChangeArrowheads="1"/>
          </p:cNvSpPr>
          <p:nvPr/>
        </p:nvSpPr>
        <p:spPr bwMode="auto">
          <a:xfrm>
            <a:off x="7122795" y="4300538"/>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38257" name="Line 15"/>
          <p:cNvSpPr>
            <a:spLocks noChangeShapeType="1"/>
          </p:cNvSpPr>
          <p:nvPr/>
        </p:nvSpPr>
        <p:spPr bwMode="auto">
          <a:xfrm>
            <a:off x="6624320" y="4705349"/>
            <a:ext cx="1219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Tree>
    <p:extLst>
      <p:ext uri="{BB962C8B-B14F-4D97-AF65-F5344CB8AC3E}">
        <p14:creationId xmlns:p14="http://schemas.microsoft.com/office/powerpoint/2010/main" val="71695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E342B52-D79C-458F-A876-BFE46B778CFC}"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39267"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DE1728A-ABEB-40C5-A953-058143ABC8C0}"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26</a:t>
            </a:fld>
            <a:endParaRPr kumimoji="0" lang="en-US" altLang="zh-CN" sz="1400">
              <a:latin typeface="Tahoma" panose="020B0604030504040204" pitchFamily="34" charset="0"/>
              <a:ea typeface="宋体" panose="02010600030101010101" pitchFamily="2" charset="-122"/>
            </a:endParaRPr>
          </a:p>
        </p:txBody>
      </p:sp>
      <p:sp>
        <p:nvSpPr>
          <p:cNvPr id="139268" name="Rectangle 2"/>
          <p:cNvSpPr>
            <a:spLocks noGrp="1" noChangeArrowheads="1"/>
          </p:cNvSpPr>
          <p:nvPr>
            <p:ph type="title"/>
          </p:nvPr>
        </p:nvSpPr>
        <p:spPr/>
        <p:txBody>
          <a:bodyPr/>
          <a:lstStyle/>
          <a:p>
            <a:pPr eaLnBrk="1" hangingPunct="1"/>
            <a:r>
              <a:rPr lang="zh-CN" altLang="en-US" dirty="0" smtClean="0"/>
              <a:t>语义网络表示</a:t>
            </a:r>
            <a:r>
              <a:rPr lang="en-US" altLang="zh-CN" dirty="0" smtClean="0"/>
              <a:t>——</a:t>
            </a:r>
            <a:r>
              <a:rPr lang="zh-CN" altLang="en-US" sz="3200" dirty="0">
                <a:ea typeface="华文新魏" panose="02010800040101010101" pitchFamily="2" charset="-122"/>
              </a:rPr>
              <a:t>语义网络的基本语义关系</a:t>
            </a:r>
          </a:p>
        </p:txBody>
      </p:sp>
      <p:sp>
        <p:nvSpPr>
          <p:cNvPr id="139269" name="Rectangle 3"/>
          <p:cNvSpPr>
            <a:spLocks noGrp="1" noChangeArrowheads="1"/>
          </p:cNvSpPr>
          <p:nvPr>
            <p:ph type="body" idx="1"/>
          </p:nvPr>
        </p:nvSpPr>
        <p:spPr>
          <a:xfrm>
            <a:off x="862649" y="1873569"/>
            <a:ext cx="10515600" cy="1944687"/>
          </a:xfrm>
        </p:spPr>
        <p:txBody>
          <a:bodyPr/>
          <a:lstStyle/>
          <a:p>
            <a:pPr eaLnBrk="1" hangingPunct="1"/>
            <a:r>
              <a:rPr lang="zh-CN" altLang="en-US" dirty="0" smtClean="0"/>
              <a:t>包含关系</a:t>
            </a:r>
            <a:r>
              <a:rPr lang="en-US" altLang="zh-CN" dirty="0" smtClean="0"/>
              <a:t>(</a:t>
            </a:r>
            <a:r>
              <a:rPr lang="zh-CN" altLang="en-US" dirty="0" smtClean="0"/>
              <a:t>聚类关系</a:t>
            </a:r>
            <a:r>
              <a:rPr lang="en-US" altLang="zh-CN" dirty="0" smtClean="0"/>
              <a:t>)</a:t>
            </a:r>
            <a:r>
              <a:rPr lang="zh-CN" altLang="en-US" dirty="0" smtClean="0"/>
              <a:t>：指具有组织或结构特征的“部分与整体”之间的关系。不具备属性的继承性。</a:t>
            </a:r>
          </a:p>
          <a:p>
            <a:pPr lvl="1" eaLnBrk="1" hangingPunct="1"/>
            <a:r>
              <a:rPr lang="en-US" altLang="zh-CN" dirty="0" smtClean="0"/>
              <a:t>Part-of</a:t>
            </a:r>
          </a:p>
        </p:txBody>
      </p:sp>
      <p:sp>
        <p:nvSpPr>
          <p:cNvPr id="139270" name="Rectangle 4"/>
          <p:cNvSpPr>
            <a:spLocks noChangeArrowheads="1"/>
          </p:cNvSpPr>
          <p:nvPr/>
        </p:nvSpPr>
        <p:spPr bwMode="auto">
          <a:xfrm>
            <a:off x="3572510" y="3561081"/>
            <a:ext cx="7620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brain</a:t>
            </a:r>
          </a:p>
        </p:txBody>
      </p:sp>
      <p:sp>
        <p:nvSpPr>
          <p:cNvPr id="139271" name="Rectangle 5"/>
          <p:cNvSpPr>
            <a:spLocks noChangeArrowheads="1"/>
          </p:cNvSpPr>
          <p:nvPr/>
        </p:nvSpPr>
        <p:spPr bwMode="auto">
          <a:xfrm>
            <a:off x="5379086" y="3613469"/>
            <a:ext cx="741363"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body</a:t>
            </a:r>
          </a:p>
        </p:txBody>
      </p:sp>
      <p:sp>
        <p:nvSpPr>
          <p:cNvPr id="139272" name="Text Box 6"/>
          <p:cNvSpPr txBox="1">
            <a:spLocks noChangeArrowheads="1"/>
          </p:cNvSpPr>
          <p:nvPr/>
        </p:nvSpPr>
        <p:spPr bwMode="auto">
          <a:xfrm>
            <a:off x="4480560" y="3332481"/>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a:t>Part-of</a:t>
            </a:r>
            <a:endParaRPr lang="en-US" altLang="zh-CN" sz="2000">
              <a:latin typeface="Tahoma" panose="020B0604030504040204" pitchFamily="34" charset="0"/>
              <a:ea typeface="宋体" panose="02010600030101010101" pitchFamily="2" charset="-122"/>
            </a:endParaRPr>
          </a:p>
        </p:txBody>
      </p:sp>
      <p:sp>
        <p:nvSpPr>
          <p:cNvPr id="139273" name="Line 7"/>
          <p:cNvSpPr>
            <a:spLocks noChangeShapeType="1"/>
          </p:cNvSpPr>
          <p:nvPr/>
        </p:nvSpPr>
        <p:spPr bwMode="auto">
          <a:xfrm>
            <a:off x="4328160" y="3789680"/>
            <a:ext cx="1066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9274" name="Rectangle 8"/>
          <p:cNvSpPr>
            <a:spLocks noChangeArrowheads="1"/>
          </p:cNvSpPr>
          <p:nvPr/>
        </p:nvSpPr>
        <p:spPr bwMode="auto">
          <a:xfrm>
            <a:off x="3399473" y="4704081"/>
            <a:ext cx="141605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blackborad</a:t>
            </a:r>
          </a:p>
        </p:txBody>
      </p:sp>
      <p:sp>
        <p:nvSpPr>
          <p:cNvPr id="139275" name="Rectangle 9"/>
          <p:cNvSpPr>
            <a:spLocks noChangeArrowheads="1"/>
          </p:cNvSpPr>
          <p:nvPr/>
        </p:nvSpPr>
        <p:spPr bwMode="auto">
          <a:xfrm>
            <a:off x="5585460" y="4756469"/>
            <a:ext cx="636588"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wall</a:t>
            </a:r>
          </a:p>
        </p:txBody>
      </p:sp>
      <p:sp>
        <p:nvSpPr>
          <p:cNvPr id="139276" name="Text Box 10"/>
          <p:cNvSpPr txBox="1">
            <a:spLocks noChangeArrowheads="1"/>
          </p:cNvSpPr>
          <p:nvPr/>
        </p:nvSpPr>
        <p:spPr bwMode="auto">
          <a:xfrm>
            <a:off x="4785360" y="4475481"/>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a:t>Part-of</a:t>
            </a:r>
            <a:endParaRPr lang="en-US" altLang="zh-CN" sz="2000">
              <a:latin typeface="Tahoma" panose="020B0604030504040204" pitchFamily="34" charset="0"/>
              <a:ea typeface="宋体" panose="02010600030101010101" pitchFamily="2" charset="-122"/>
            </a:endParaRPr>
          </a:p>
        </p:txBody>
      </p:sp>
      <p:sp>
        <p:nvSpPr>
          <p:cNvPr id="139277" name="Line 11"/>
          <p:cNvSpPr>
            <a:spLocks noChangeShapeType="1"/>
          </p:cNvSpPr>
          <p:nvPr/>
        </p:nvSpPr>
        <p:spPr bwMode="auto">
          <a:xfrm flipV="1">
            <a:off x="4815522" y="4932680"/>
            <a:ext cx="731837" cy="47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Tree>
    <p:extLst>
      <p:ext uri="{BB962C8B-B14F-4D97-AF65-F5344CB8AC3E}">
        <p14:creationId xmlns:p14="http://schemas.microsoft.com/office/powerpoint/2010/main" val="1005345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177C17-40DC-499D-BDD7-01EEEC983F94}"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40291"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68D0A70-470D-493C-8C80-D66C9ED0F275}"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27</a:t>
            </a:fld>
            <a:endParaRPr kumimoji="0" lang="en-US" altLang="zh-CN" sz="1400">
              <a:latin typeface="Tahoma" panose="020B0604030504040204" pitchFamily="34" charset="0"/>
              <a:ea typeface="宋体" panose="02010600030101010101" pitchFamily="2" charset="-122"/>
            </a:endParaRPr>
          </a:p>
        </p:txBody>
      </p:sp>
      <p:sp>
        <p:nvSpPr>
          <p:cNvPr id="140292" name="Rectangle 2"/>
          <p:cNvSpPr>
            <a:spLocks noGrp="1" noChangeArrowheads="1"/>
          </p:cNvSpPr>
          <p:nvPr>
            <p:ph type="title"/>
          </p:nvPr>
        </p:nvSpPr>
        <p:spPr/>
        <p:txBody>
          <a:bodyPr/>
          <a:lstStyle/>
          <a:p>
            <a:pPr eaLnBrk="1" hangingPunct="1"/>
            <a:r>
              <a:rPr lang="zh-CN" altLang="en-US" dirty="0" smtClean="0"/>
              <a:t>语义网络表示</a:t>
            </a:r>
            <a:r>
              <a:rPr lang="en-US" altLang="zh-CN" dirty="0" smtClean="0"/>
              <a:t>——</a:t>
            </a:r>
            <a:r>
              <a:rPr lang="zh-CN" altLang="en-US" sz="3200" dirty="0">
                <a:ea typeface="华文新魏" panose="02010800040101010101" pitchFamily="2" charset="-122"/>
              </a:rPr>
              <a:t>语义网络的基本语义关系</a:t>
            </a:r>
          </a:p>
        </p:txBody>
      </p:sp>
      <p:sp>
        <p:nvSpPr>
          <p:cNvPr id="140293" name="Rectangle 3"/>
          <p:cNvSpPr>
            <a:spLocks noGrp="1" noChangeArrowheads="1"/>
          </p:cNvSpPr>
          <p:nvPr>
            <p:ph type="body" idx="1"/>
          </p:nvPr>
        </p:nvSpPr>
        <p:spPr>
          <a:xfrm>
            <a:off x="1027351" y="1886145"/>
            <a:ext cx="10051574" cy="1716087"/>
          </a:xfrm>
        </p:spPr>
        <p:txBody>
          <a:bodyPr/>
          <a:lstStyle/>
          <a:p>
            <a:pPr eaLnBrk="1" hangingPunct="1"/>
            <a:r>
              <a:rPr lang="zh-CN" altLang="en-US" dirty="0" smtClean="0"/>
              <a:t>属性关系：事物和其属性之间的关系</a:t>
            </a:r>
          </a:p>
          <a:p>
            <a:pPr lvl="1" eaLnBrk="1" hangingPunct="1"/>
            <a:r>
              <a:rPr lang="en-US" altLang="zh-CN" dirty="0" smtClean="0"/>
              <a:t>Have:</a:t>
            </a:r>
            <a:r>
              <a:rPr lang="zh-CN" altLang="en-US" dirty="0" smtClean="0"/>
              <a:t>表示一个结点具有另一个节点所描述的属性</a:t>
            </a:r>
          </a:p>
          <a:p>
            <a:pPr eaLnBrk="1" hangingPunct="1">
              <a:buFont typeface="Wingdings" panose="05000000000000000000" pitchFamily="2" charset="2"/>
              <a:buNone/>
            </a:pPr>
            <a:r>
              <a:rPr lang="zh-CN" altLang="en-US" dirty="0" smtClean="0"/>
              <a:t>        </a:t>
            </a:r>
            <a:r>
              <a:rPr lang="en-US" altLang="zh-CN" dirty="0" smtClean="0"/>
              <a:t>Can:</a:t>
            </a:r>
            <a:r>
              <a:rPr lang="zh-CN" altLang="en-US" dirty="0" smtClean="0"/>
              <a:t>表示一个结点能做另一个结点的事情</a:t>
            </a:r>
          </a:p>
        </p:txBody>
      </p:sp>
      <p:sp>
        <p:nvSpPr>
          <p:cNvPr id="140294" name="Rectangle 4"/>
          <p:cNvSpPr>
            <a:spLocks noChangeArrowheads="1"/>
          </p:cNvSpPr>
          <p:nvPr/>
        </p:nvSpPr>
        <p:spPr bwMode="auto">
          <a:xfrm>
            <a:off x="3579813" y="3886201"/>
            <a:ext cx="627062"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bird</a:t>
            </a:r>
          </a:p>
        </p:txBody>
      </p:sp>
      <p:sp>
        <p:nvSpPr>
          <p:cNvPr id="140295" name="Rectangle 5"/>
          <p:cNvSpPr>
            <a:spLocks noChangeArrowheads="1"/>
          </p:cNvSpPr>
          <p:nvPr/>
        </p:nvSpPr>
        <p:spPr bwMode="auto">
          <a:xfrm>
            <a:off x="5327650" y="3938589"/>
            <a:ext cx="725488"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wing</a:t>
            </a:r>
          </a:p>
        </p:txBody>
      </p:sp>
      <p:sp>
        <p:nvSpPr>
          <p:cNvPr id="140296" name="Text Box 6"/>
          <p:cNvSpPr txBox="1">
            <a:spLocks noChangeArrowheads="1"/>
          </p:cNvSpPr>
          <p:nvPr/>
        </p:nvSpPr>
        <p:spPr bwMode="auto">
          <a:xfrm>
            <a:off x="4419600" y="3657601"/>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a:t>Have</a:t>
            </a:r>
            <a:endParaRPr lang="en-US" altLang="zh-CN" sz="2000">
              <a:latin typeface="Tahoma" panose="020B0604030504040204" pitchFamily="34" charset="0"/>
              <a:ea typeface="宋体" panose="02010600030101010101" pitchFamily="2" charset="-122"/>
            </a:endParaRPr>
          </a:p>
        </p:txBody>
      </p:sp>
      <p:sp>
        <p:nvSpPr>
          <p:cNvPr id="140297" name="Line 7"/>
          <p:cNvSpPr>
            <a:spLocks noChangeShapeType="1"/>
          </p:cNvSpPr>
          <p:nvPr/>
        </p:nvSpPr>
        <p:spPr bwMode="auto">
          <a:xfrm>
            <a:off x="4267200" y="4114800"/>
            <a:ext cx="1066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0298" name="Rectangle 8"/>
          <p:cNvSpPr>
            <a:spLocks noChangeArrowheads="1"/>
          </p:cNvSpPr>
          <p:nvPr/>
        </p:nvSpPr>
        <p:spPr bwMode="auto">
          <a:xfrm>
            <a:off x="3619183" y="5105401"/>
            <a:ext cx="627062"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bird</a:t>
            </a:r>
          </a:p>
        </p:txBody>
      </p:sp>
      <p:sp>
        <p:nvSpPr>
          <p:cNvPr id="140299" name="Rectangle 9"/>
          <p:cNvSpPr>
            <a:spLocks noChangeArrowheads="1"/>
          </p:cNvSpPr>
          <p:nvPr/>
        </p:nvSpPr>
        <p:spPr bwMode="auto">
          <a:xfrm>
            <a:off x="5375275" y="5157789"/>
            <a:ext cx="46355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fly</a:t>
            </a:r>
          </a:p>
        </p:txBody>
      </p:sp>
      <p:sp>
        <p:nvSpPr>
          <p:cNvPr id="140300" name="Text Box 10"/>
          <p:cNvSpPr txBox="1">
            <a:spLocks noChangeArrowheads="1"/>
          </p:cNvSpPr>
          <p:nvPr/>
        </p:nvSpPr>
        <p:spPr bwMode="auto">
          <a:xfrm>
            <a:off x="4337050" y="4876801"/>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a:t>Can</a:t>
            </a:r>
            <a:endParaRPr lang="en-US" altLang="zh-CN" sz="2000">
              <a:latin typeface="Tahoma" panose="020B0604030504040204" pitchFamily="34" charset="0"/>
              <a:ea typeface="宋体" panose="02010600030101010101" pitchFamily="2" charset="-122"/>
            </a:endParaRPr>
          </a:p>
        </p:txBody>
      </p:sp>
      <p:sp>
        <p:nvSpPr>
          <p:cNvPr id="140301" name="Line 11"/>
          <p:cNvSpPr>
            <a:spLocks noChangeShapeType="1"/>
          </p:cNvSpPr>
          <p:nvPr/>
        </p:nvSpPr>
        <p:spPr bwMode="auto">
          <a:xfrm>
            <a:off x="4308475" y="5344796"/>
            <a:ext cx="1066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Tree>
    <p:extLst>
      <p:ext uri="{BB962C8B-B14F-4D97-AF65-F5344CB8AC3E}">
        <p14:creationId xmlns:p14="http://schemas.microsoft.com/office/powerpoint/2010/main" val="2199809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10A57B9-07A3-467E-972C-9DF7ED40F839}"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41315"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55CDE50-B87B-4750-9419-474CE14EC162}"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28</a:t>
            </a:fld>
            <a:endParaRPr kumimoji="0" lang="en-US" altLang="zh-CN" sz="1400">
              <a:latin typeface="Tahoma" panose="020B0604030504040204" pitchFamily="34" charset="0"/>
              <a:ea typeface="宋体" panose="02010600030101010101" pitchFamily="2" charset="-122"/>
            </a:endParaRPr>
          </a:p>
        </p:txBody>
      </p:sp>
      <p:sp>
        <p:nvSpPr>
          <p:cNvPr id="141316" name="Rectangle 2"/>
          <p:cNvSpPr>
            <a:spLocks noGrp="1" noChangeArrowheads="1"/>
          </p:cNvSpPr>
          <p:nvPr>
            <p:ph type="title"/>
          </p:nvPr>
        </p:nvSpPr>
        <p:spPr/>
        <p:txBody>
          <a:bodyPr/>
          <a:lstStyle/>
          <a:p>
            <a:pPr eaLnBrk="1" hangingPunct="1"/>
            <a:r>
              <a:rPr lang="zh-CN" altLang="en-US" dirty="0" smtClean="0"/>
              <a:t>语义网络表示</a:t>
            </a:r>
            <a:r>
              <a:rPr lang="en-US" altLang="zh-CN" dirty="0" smtClean="0"/>
              <a:t>——</a:t>
            </a:r>
            <a:r>
              <a:rPr lang="zh-CN" altLang="en-US" sz="3200" dirty="0">
                <a:ea typeface="华文新魏" panose="02010800040101010101" pitchFamily="2" charset="-122"/>
              </a:rPr>
              <a:t>语义网络的基本语义关系</a:t>
            </a:r>
          </a:p>
        </p:txBody>
      </p:sp>
      <p:sp>
        <p:nvSpPr>
          <p:cNvPr id="141317" name="Rectangle 3"/>
          <p:cNvSpPr>
            <a:spLocks noGrp="1" noChangeArrowheads="1"/>
          </p:cNvSpPr>
          <p:nvPr>
            <p:ph type="body" idx="1"/>
          </p:nvPr>
        </p:nvSpPr>
        <p:spPr>
          <a:xfrm>
            <a:off x="1097280" y="1931304"/>
            <a:ext cx="10287952" cy="2097087"/>
          </a:xfrm>
        </p:spPr>
        <p:txBody>
          <a:bodyPr/>
          <a:lstStyle/>
          <a:p>
            <a:pPr eaLnBrk="1" hangingPunct="1"/>
            <a:r>
              <a:rPr lang="zh-CN" altLang="en-US" dirty="0" smtClean="0"/>
              <a:t>时间关系：指不同事件在其发生时间方面的先后次序关系。</a:t>
            </a:r>
          </a:p>
          <a:p>
            <a:pPr lvl="1" eaLnBrk="1" hangingPunct="1"/>
            <a:r>
              <a:rPr lang="en-US" altLang="zh-CN" dirty="0" smtClean="0"/>
              <a:t>Before</a:t>
            </a:r>
          </a:p>
          <a:p>
            <a:pPr eaLnBrk="1" hangingPunct="1">
              <a:buFont typeface="Wingdings" panose="05000000000000000000" pitchFamily="2" charset="2"/>
              <a:buNone/>
            </a:pPr>
            <a:r>
              <a:rPr lang="en-US" altLang="zh-CN" dirty="0" smtClean="0"/>
              <a:t>        After</a:t>
            </a:r>
          </a:p>
        </p:txBody>
      </p:sp>
      <p:sp>
        <p:nvSpPr>
          <p:cNvPr id="141318" name="Rectangle 4"/>
          <p:cNvSpPr>
            <a:spLocks noChangeArrowheads="1"/>
          </p:cNvSpPr>
          <p:nvPr/>
        </p:nvSpPr>
        <p:spPr bwMode="auto">
          <a:xfrm>
            <a:off x="2489200" y="4069954"/>
            <a:ext cx="1976438"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Macao’s regress</a:t>
            </a:r>
          </a:p>
        </p:txBody>
      </p:sp>
      <p:sp>
        <p:nvSpPr>
          <p:cNvPr id="141319" name="Rectangle 5"/>
          <p:cNvSpPr>
            <a:spLocks noChangeArrowheads="1"/>
          </p:cNvSpPr>
          <p:nvPr/>
        </p:nvSpPr>
        <p:spPr bwMode="auto">
          <a:xfrm>
            <a:off x="5481639" y="4146154"/>
            <a:ext cx="2395537"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Hongkong’ sregress</a:t>
            </a:r>
          </a:p>
        </p:txBody>
      </p:sp>
      <p:sp>
        <p:nvSpPr>
          <p:cNvPr id="141320" name="Text Box 6"/>
          <p:cNvSpPr txBox="1">
            <a:spLocks noChangeArrowheads="1"/>
          </p:cNvSpPr>
          <p:nvPr/>
        </p:nvSpPr>
        <p:spPr bwMode="auto">
          <a:xfrm>
            <a:off x="4622800" y="3841354"/>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a:t>After</a:t>
            </a:r>
            <a:endParaRPr lang="en-US" altLang="zh-CN" sz="2000">
              <a:latin typeface="Tahoma" panose="020B0604030504040204" pitchFamily="34" charset="0"/>
              <a:ea typeface="宋体" panose="02010600030101010101" pitchFamily="2" charset="-122"/>
            </a:endParaRPr>
          </a:p>
        </p:txBody>
      </p:sp>
      <p:sp>
        <p:nvSpPr>
          <p:cNvPr id="141321" name="Line 7"/>
          <p:cNvSpPr>
            <a:spLocks noChangeShapeType="1"/>
          </p:cNvSpPr>
          <p:nvPr/>
        </p:nvSpPr>
        <p:spPr bwMode="auto">
          <a:xfrm>
            <a:off x="4470400" y="4298553"/>
            <a:ext cx="1066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Tree>
    <p:extLst>
      <p:ext uri="{BB962C8B-B14F-4D97-AF65-F5344CB8AC3E}">
        <p14:creationId xmlns:p14="http://schemas.microsoft.com/office/powerpoint/2010/main" val="715552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9049E74-0390-49DA-A694-57ECCF9C212F}"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42339"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25EF5D3-3602-4F79-98C8-886C9B462865}"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29</a:t>
            </a:fld>
            <a:endParaRPr kumimoji="0" lang="en-US" altLang="zh-CN" sz="1400">
              <a:latin typeface="Tahoma" panose="020B0604030504040204" pitchFamily="34" charset="0"/>
              <a:ea typeface="宋体" panose="02010600030101010101" pitchFamily="2" charset="-122"/>
            </a:endParaRPr>
          </a:p>
        </p:txBody>
      </p:sp>
      <p:sp>
        <p:nvSpPr>
          <p:cNvPr id="142340" name="Rectangle 2"/>
          <p:cNvSpPr>
            <a:spLocks noGrp="1" noChangeArrowheads="1"/>
          </p:cNvSpPr>
          <p:nvPr>
            <p:ph type="title"/>
          </p:nvPr>
        </p:nvSpPr>
        <p:spPr/>
        <p:txBody>
          <a:bodyPr/>
          <a:lstStyle/>
          <a:p>
            <a:pPr eaLnBrk="1" hangingPunct="1"/>
            <a:r>
              <a:rPr lang="zh-CN" altLang="en-US" dirty="0" smtClean="0"/>
              <a:t>语义网络表示</a:t>
            </a:r>
            <a:r>
              <a:rPr lang="en-US" altLang="zh-CN" dirty="0" smtClean="0"/>
              <a:t>——</a:t>
            </a:r>
            <a:r>
              <a:rPr lang="zh-CN" altLang="en-US" sz="3200" dirty="0">
                <a:ea typeface="华文新魏" panose="02010800040101010101" pitchFamily="2" charset="-122"/>
              </a:rPr>
              <a:t>语义网络的基本语义关系</a:t>
            </a:r>
          </a:p>
        </p:txBody>
      </p:sp>
      <p:sp>
        <p:nvSpPr>
          <p:cNvPr id="142341" name="Rectangle 3"/>
          <p:cNvSpPr>
            <a:spLocks noGrp="1" noChangeArrowheads="1"/>
          </p:cNvSpPr>
          <p:nvPr>
            <p:ph type="body" idx="1"/>
          </p:nvPr>
        </p:nvSpPr>
        <p:spPr>
          <a:xfrm>
            <a:off x="1091197" y="1834668"/>
            <a:ext cx="10280650" cy="3499007"/>
          </a:xfrm>
        </p:spPr>
        <p:txBody>
          <a:bodyPr/>
          <a:lstStyle/>
          <a:p>
            <a:pPr eaLnBrk="1" hangingPunct="1"/>
            <a:r>
              <a:rPr lang="zh-CN" altLang="en-US" dirty="0" smtClean="0"/>
              <a:t>位置关系：不同事物在位置方面的关系</a:t>
            </a:r>
          </a:p>
          <a:p>
            <a:pPr lvl="1" eaLnBrk="1" hangingPunct="1"/>
            <a:r>
              <a:rPr lang="en-US" altLang="zh-CN" dirty="0" smtClean="0"/>
              <a:t>Located-on</a:t>
            </a:r>
          </a:p>
          <a:p>
            <a:pPr eaLnBrk="1" hangingPunct="1">
              <a:buFont typeface="Wingdings" panose="05000000000000000000" pitchFamily="2" charset="2"/>
              <a:buNone/>
            </a:pPr>
            <a:r>
              <a:rPr lang="en-US" altLang="zh-CN" dirty="0" smtClean="0"/>
              <a:t>       Located-at</a:t>
            </a:r>
          </a:p>
          <a:p>
            <a:pPr eaLnBrk="1" hangingPunct="1">
              <a:buFont typeface="Wingdings" panose="05000000000000000000" pitchFamily="2" charset="2"/>
              <a:buNone/>
            </a:pPr>
            <a:r>
              <a:rPr lang="en-US" altLang="zh-CN" dirty="0" smtClean="0"/>
              <a:t>       Located-under</a:t>
            </a:r>
          </a:p>
          <a:p>
            <a:pPr eaLnBrk="1" hangingPunct="1">
              <a:buFont typeface="Wingdings" panose="05000000000000000000" pitchFamily="2" charset="2"/>
              <a:buNone/>
            </a:pPr>
            <a:r>
              <a:rPr lang="en-US" altLang="zh-CN" dirty="0" smtClean="0"/>
              <a:t>      Located-inside</a:t>
            </a:r>
          </a:p>
          <a:p>
            <a:pPr eaLnBrk="1" hangingPunct="1">
              <a:buFont typeface="Wingdings" panose="05000000000000000000" pitchFamily="2" charset="2"/>
              <a:buNone/>
            </a:pPr>
            <a:r>
              <a:rPr lang="en-US" altLang="zh-CN" dirty="0" smtClean="0"/>
              <a:t>      Located-outside</a:t>
            </a:r>
          </a:p>
          <a:p>
            <a:pPr eaLnBrk="1" hangingPunct="1">
              <a:buFont typeface="Wingdings" panose="05000000000000000000" pitchFamily="2" charset="2"/>
              <a:buNone/>
            </a:pPr>
            <a:endParaRPr lang="en-US" altLang="zh-CN" dirty="0" smtClean="0"/>
          </a:p>
          <a:p>
            <a:pPr eaLnBrk="1" hangingPunct="1">
              <a:buFont typeface="Wingdings" panose="05000000000000000000" pitchFamily="2" charset="2"/>
              <a:buNone/>
            </a:pPr>
            <a:endParaRPr lang="en-US" altLang="zh-CN" dirty="0" smtClean="0"/>
          </a:p>
        </p:txBody>
      </p:sp>
      <p:sp>
        <p:nvSpPr>
          <p:cNvPr id="142342" name="Rectangle 4"/>
          <p:cNvSpPr>
            <a:spLocks noChangeArrowheads="1"/>
          </p:cNvSpPr>
          <p:nvPr/>
        </p:nvSpPr>
        <p:spPr bwMode="auto">
          <a:xfrm>
            <a:off x="3759201" y="5510214"/>
            <a:ext cx="739775"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book</a:t>
            </a:r>
          </a:p>
        </p:txBody>
      </p:sp>
      <p:sp>
        <p:nvSpPr>
          <p:cNvPr id="142343" name="Rectangle 5"/>
          <p:cNvSpPr>
            <a:spLocks noChangeArrowheads="1"/>
          </p:cNvSpPr>
          <p:nvPr/>
        </p:nvSpPr>
        <p:spPr bwMode="auto">
          <a:xfrm>
            <a:off x="5551488" y="5562601"/>
            <a:ext cx="747712"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table</a:t>
            </a:r>
          </a:p>
        </p:txBody>
      </p:sp>
      <p:sp>
        <p:nvSpPr>
          <p:cNvPr id="142344" name="Text Box 6"/>
          <p:cNvSpPr txBox="1">
            <a:spLocks noChangeArrowheads="1"/>
          </p:cNvSpPr>
          <p:nvPr/>
        </p:nvSpPr>
        <p:spPr bwMode="auto">
          <a:xfrm>
            <a:off x="4495800" y="5281613"/>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a:t>Located-on</a:t>
            </a:r>
          </a:p>
        </p:txBody>
      </p:sp>
      <p:sp>
        <p:nvSpPr>
          <p:cNvPr id="142345" name="Line 7"/>
          <p:cNvSpPr>
            <a:spLocks noChangeShapeType="1"/>
          </p:cNvSpPr>
          <p:nvPr/>
        </p:nvSpPr>
        <p:spPr bwMode="auto">
          <a:xfrm>
            <a:off x="4502150" y="5738813"/>
            <a:ext cx="1066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Tree>
    <p:extLst>
      <p:ext uri="{BB962C8B-B14F-4D97-AF65-F5344CB8AC3E}">
        <p14:creationId xmlns:p14="http://schemas.microsoft.com/office/powerpoint/2010/main" val="1479470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C16DDF5-E719-452E-97E1-EDEC39F3B85A}"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15715"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608609-3A2F-442D-971E-F58EFF13ABBF}"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3</a:t>
            </a:fld>
            <a:endParaRPr kumimoji="0" lang="en-US" altLang="zh-CN" sz="1400">
              <a:latin typeface="Tahoma" panose="020B0604030504040204" pitchFamily="34" charset="0"/>
              <a:ea typeface="宋体" panose="02010600030101010101" pitchFamily="2" charset="-122"/>
            </a:endParaRPr>
          </a:p>
        </p:txBody>
      </p:sp>
      <p:sp>
        <p:nvSpPr>
          <p:cNvPr id="115716"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endParaRPr lang="zh-CN" altLang="en-US" sz="3200" dirty="0">
              <a:ea typeface="华文新魏" panose="02010800040101010101" pitchFamily="2" charset="-122"/>
            </a:endParaRPr>
          </a:p>
        </p:txBody>
      </p:sp>
      <p:sp>
        <p:nvSpPr>
          <p:cNvPr id="115717" name="Rectangle 3"/>
          <p:cNvSpPr>
            <a:spLocks noGrp="1" noChangeArrowheads="1"/>
          </p:cNvSpPr>
          <p:nvPr>
            <p:ph type="body" idx="1"/>
          </p:nvPr>
        </p:nvSpPr>
        <p:spPr>
          <a:xfrm>
            <a:off x="502920" y="2041172"/>
            <a:ext cx="11247120" cy="4114800"/>
          </a:xfrm>
        </p:spPr>
        <p:txBody>
          <a:bodyPr>
            <a:normAutofit/>
          </a:bodyPr>
          <a:lstStyle/>
          <a:p>
            <a:pPr eaLnBrk="1" hangingPunct="1">
              <a:lnSpc>
                <a:spcPct val="100000"/>
              </a:lnSpc>
            </a:pPr>
            <a:r>
              <a:rPr lang="zh-CN" altLang="en-US" sz="2400" dirty="0" smtClean="0">
                <a:latin typeface="+mn-ea"/>
              </a:rPr>
              <a:t>表示形式</a:t>
            </a:r>
          </a:p>
          <a:p>
            <a:pPr lvl="1" algn="just" eaLnBrk="1" hangingPunct="1">
              <a:lnSpc>
                <a:spcPct val="100000"/>
              </a:lnSpc>
            </a:pPr>
            <a:r>
              <a:rPr lang="zh-CN" altLang="en-US" sz="2400" dirty="0" smtClean="0">
                <a:solidFill>
                  <a:schemeClr val="tx1"/>
                </a:solidFill>
                <a:latin typeface="+mn-ea"/>
              </a:rPr>
              <a:t>每一个要表达的事实用一个“结点”表示，而事实之间的关系用“弧线”表示。即，有向图表示的三元组，（结点</a:t>
            </a:r>
            <a:r>
              <a:rPr lang="en-US" altLang="zh-CN" sz="2400" dirty="0" smtClean="0">
                <a:solidFill>
                  <a:schemeClr val="tx1"/>
                </a:solidFill>
                <a:latin typeface="+mn-ea"/>
              </a:rPr>
              <a:t>1</a:t>
            </a:r>
            <a:r>
              <a:rPr lang="zh-CN" altLang="en-US" sz="2400" dirty="0" smtClean="0">
                <a:solidFill>
                  <a:schemeClr val="tx1"/>
                </a:solidFill>
                <a:latin typeface="+mn-ea"/>
              </a:rPr>
              <a:t>， 弧，结点</a:t>
            </a:r>
            <a:r>
              <a:rPr lang="en-US" altLang="zh-CN" sz="2400" dirty="0" smtClean="0">
                <a:solidFill>
                  <a:schemeClr val="tx1"/>
                </a:solidFill>
                <a:latin typeface="+mn-ea"/>
              </a:rPr>
              <a:t>2</a:t>
            </a:r>
            <a:r>
              <a:rPr lang="zh-CN" altLang="en-US" sz="2400" dirty="0" smtClean="0">
                <a:solidFill>
                  <a:schemeClr val="tx1"/>
                </a:solidFill>
                <a:latin typeface="+mn-ea"/>
              </a:rPr>
              <a:t>）连接而成。</a:t>
            </a:r>
          </a:p>
          <a:p>
            <a:pPr algn="just" eaLnBrk="1" hangingPunct="1">
              <a:lnSpc>
                <a:spcPct val="100000"/>
              </a:lnSpc>
            </a:pPr>
            <a:r>
              <a:rPr lang="zh-CN" altLang="en-US" sz="2400" dirty="0" smtClean="0">
                <a:latin typeface="+mn-ea"/>
              </a:rPr>
              <a:t>推理特点</a:t>
            </a:r>
          </a:p>
          <a:p>
            <a:pPr lvl="1" algn="just" eaLnBrk="1" hangingPunct="1">
              <a:lnSpc>
                <a:spcPct val="100000"/>
              </a:lnSpc>
            </a:pPr>
            <a:r>
              <a:rPr lang="zh-CN" altLang="en-US" sz="2400" dirty="0" smtClean="0">
                <a:solidFill>
                  <a:schemeClr val="tx1"/>
                </a:solidFill>
                <a:latin typeface="+mn-ea"/>
              </a:rPr>
              <a:t>不十分明了，有继承规则。可以用关系如：成员联系、特征联系、相互作用联系、集合联系、合成联系、因果联系、活动方式联式、活动目标联系、蕴含联系等。还可以将语义网络引入逻辑含义。表示∧，∨，～关系，使用归结推理法。 </a:t>
            </a:r>
          </a:p>
        </p:txBody>
      </p:sp>
    </p:spTree>
    <p:extLst>
      <p:ext uri="{BB962C8B-B14F-4D97-AF65-F5344CB8AC3E}">
        <p14:creationId xmlns:p14="http://schemas.microsoft.com/office/powerpoint/2010/main" val="2943202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2AEE720-F8C0-476A-ADAC-1E9ABECDF3D7}"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43363"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3633A0A-BFE5-4560-9A67-7EEA3E37F696}"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30</a:t>
            </a:fld>
            <a:endParaRPr kumimoji="0" lang="en-US" altLang="zh-CN" sz="1400">
              <a:latin typeface="Tahoma" panose="020B0604030504040204" pitchFamily="34" charset="0"/>
              <a:ea typeface="宋体" panose="02010600030101010101" pitchFamily="2" charset="-122"/>
            </a:endParaRPr>
          </a:p>
        </p:txBody>
      </p:sp>
      <p:sp>
        <p:nvSpPr>
          <p:cNvPr id="143364" name="Rectangle 2"/>
          <p:cNvSpPr>
            <a:spLocks noGrp="1" noChangeArrowheads="1"/>
          </p:cNvSpPr>
          <p:nvPr>
            <p:ph type="title"/>
          </p:nvPr>
        </p:nvSpPr>
        <p:spPr/>
        <p:txBody>
          <a:bodyPr/>
          <a:lstStyle/>
          <a:p>
            <a:pPr eaLnBrk="1" hangingPunct="1"/>
            <a:r>
              <a:rPr lang="zh-CN" altLang="en-US" dirty="0" smtClean="0"/>
              <a:t>语义网络表示</a:t>
            </a:r>
            <a:r>
              <a:rPr lang="en-US" altLang="zh-CN" dirty="0" smtClean="0"/>
              <a:t>—</a:t>
            </a:r>
            <a:r>
              <a:rPr lang="zh-CN" altLang="en-US" sz="3200" dirty="0">
                <a:ea typeface="华文新魏" panose="02010800040101010101" pitchFamily="2" charset="-122"/>
              </a:rPr>
              <a:t>语义网络的基本语义关系</a:t>
            </a:r>
          </a:p>
        </p:txBody>
      </p:sp>
      <p:sp>
        <p:nvSpPr>
          <p:cNvPr id="143365" name="Rectangle 3"/>
          <p:cNvSpPr>
            <a:spLocks noGrp="1" noChangeArrowheads="1"/>
          </p:cNvSpPr>
          <p:nvPr>
            <p:ph type="body" idx="1"/>
          </p:nvPr>
        </p:nvSpPr>
        <p:spPr>
          <a:xfrm>
            <a:off x="1113467" y="1945879"/>
            <a:ext cx="10287952" cy="2020887"/>
          </a:xfrm>
        </p:spPr>
        <p:txBody>
          <a:bodyPr/>
          <a:lstStyle/>
          <a:p>
            <a:pPr eaLnBrk="1" hangingPunct="1"/>
            <a:r>
              <a:rPr lang="zh-CN" altLang="en-US" dirty="0" smtClean="0"/>
              <a:t>相近关系：不同事物在形状、内容等方面相似或接近。</a:t>
            </a:r>
          </a:p>
          <a:p>
            <a:pPr lvl="1" eaLnBrk="1" hangingPunct="1"/>
            <a:r>
              <a:rPr lang="en-US" altLang="zh-CN" dirty="0" smtClean="0"/>
              <a:t>Similar-to</a:t>
            </a:r>
          </a:p>
          <a:p>
            <a:pPr eaLnBrk="1" hangingPunct="1">
              <a:buFont typeface="Wingdings" panose="05000000000000000000" pitchFamily="2" charset="2"/>
              <a:buNone/>
            </a:pPr>
            <a:r>
              <a:rPr lang="en-US" altLang="zh-CN" dirty="0" smtClean="0"/>
              <a:t>         Near-to</a:t>
            </a:r>
          </a:p>
        </p:txBody>
      </p:sp>
      <p:sp>
        <p:nvSpPr>
          <p:cNvPr id="143366" name="Rectangle 4"/>
          <p:cNvSpPr>
            <a:spLocks noChangeArrowheads="1"/>
          </p:cNvSpPr>
          <p:nvPr/>
        </p:nvSpPr>
        <p:spPr bwMode="auto">
          <a:xfrm>
            <a:off x="3816668" y="4036379"/>
            <a:ext cx="5334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cat</a:t>
            </a:r>
          </a:p>
        </p:txBody>
      </p:sp>
      <p:sp>
        <p:nvSpPr>
          <p:cNvPr id="143367" name="Rectangle 5"/>
          <p:cNvSpPr>
            <a:spLocks noChangeArrowheads="1"/>
          </p:cNvSpPr>
          <p:nvPr/>
        </p:nvSpPr>
        <p:spPr bwMode="auto">
          <a:xfrm>
            <a:off x="5526405" y="4088767"/>
            <a:ext cx="706438"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tiger</a:t>
            </a:r>
          </a:p>
        </p:txBody>
      </p:sp>
      <p:sp>
        <p:nvSpPr>
          <p:cNvPr id="143368" name="Text Box 6"/>
          <p:cNvSpPr txBox="1">
            <a:spLocks noChangeArrowheads="1"/>
          </p:cNvSpPr>
          <p:nvPr/>
        </p:nvSpPr>
        <p:spPr bwMode="auto">
          <a:xfrm>
            <a:off x="4450080" y="3807779"/>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a:t>Similar-to</a:t>
            </a:r>
          </a:p>
        </p:txBody>
      </p:sp>
      <p:sp>
        <p:nvSpPr>
          <p:cNvPr id="143369" name="Line 7"/>
          <p:cNvSpPr>
            <a:spLocks noChangeShapeType="1"/>
          </p:cNvSpPr>
          <p:nvPr/>
        </p:nvSpPr>
        <p:spPr bwMode="auto">
          <a:xfrm>
            <a:off x="4456430" y="4264978"/>
            <a:ext cx="1066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Tree>
    <p:extLst>
      <p:ext uri="{BB962C8B-B14F-4D97-AF65-F5344CB8AC3E}">
        <p14:creationId xmlns:p14="http://schemas.microsoft.com/office/powerpoint/2010/main" val="4243906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9FC7A64-1DFD-4649-94EE-64A9CE8A4719}"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44387"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2355030-5AAA-45D8-BD36-26C6CBEA5691}"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31</a:t>
            </a:fld>
            <a:endParaRPr kumimoji="0" lang="en-US" altLang="zh-CN" sz="1400">
              <a:latin typeface="Tahoma" panose="020B0604030504040204" pitchFamily="34" charset="0"/>
              <a:ea typeface="宋体" panose="02010600030101010101" pitchFamily="2" charset="-122"/>
            </a:endParaRPr>
          </a:p>
        </p:txBody>
      </p:sp>
      <p:sp>
        <p:nvSpPr>
          <p:cNvPr id="144388" name="Rectangle 2"/>
          <p:cNvSpPr>
            <a:spLocks noGrp="1" noChangeArrowheads="1"/>
          </p:cNvSpPr>
          <p:nvPr>
            <p:ph type="title"/>
          </p:nvPr>
        </p:nvSpPr>
        <p:spPr/>
        <p:txBody>
          <a:bodyPr/>
          <a:lstStyle/>
          <a:p>
            <a:pPr eaLnBrk="1" hangingPunct="1"/>
            <a:r>
              <a:rPr lang="zh-CN" altLang="en-US" dirty="0" smtClean="0"/>
              <a:t>语义网络表示</a:t>
            </a:r>
            <a:r>
              <a:rPr lang="en-US" altLang="zh-CN" dirty="0" smtClean="0"/>
              <a:t>——</a:t>
            </a:r>
            <a:r>
              <a:rPr lang="zh-CN" altLang="en-US" sz="3200" dirty="0">
                <a:ea typeface="华文新魏" panose="02010800040101010101" pitchFamily="2" charset="-122"/>
              </a:rPr>
              <a:t>语义网络的基本语义关系</a:t>
            </a:r>
          </a:p>
        </p:txBody>
      </p:sp>
      <p:sp>
        <p:nvSpPr>
          <p:cNvPr id="144389" name="Rectangle 3"/>
          <p:cNvSpPr>
            <a:spLocks noGrp="1" noChangeArrowheads="1"/>
          </p:cNvSpPr>
          <p:nvPr>
            <p:ph type="body" idx="1"/>
          </p:nvPr>
        </p:nvSpPr>
        <p:spPr/>
        <p:txBody>
          <a:bodyPr/>
          <a:lstStyle/>
          <a:p>
            <a:pPr eaLnBrk="1" hangingPunct="1"/>
            <a:r>
              <a:rPr lang="zh-CN" altLang="en-US" smtClean="0"/>
              <a:t>推论关系：指从一个概念推出另一个概念的语义关系。</a:t>
            </a:r>
          </a:p>
        </p:txBody>
      </p:sp>
      <p:grpSp>
        <p:nvGrpSpPr>
          <p:cNvPr id="144390" name="Group 8"/>
          <p:cNvGrpSpPr>
            <a:grpSpLocks/>
          </p:cNvGrpSpPr>
          <p:nvPr/>
        </p:nvGrpSpPr>
        <p:grpSpPr bwMode="auto">
          <a:xfrm>
            <a:off x="3150554" y="2633663"/>
            <a:ext cx="3779837" cy="638175"/>
            <a:chOff x="1200" y="3024"/>
            <a:chExt cx="2381" cy="402"/>
          </a:xfrm>
        </p:grpSpPr>
        <p:sp>
          <p:nvSpPr>
            <p:cNvPr id="144392" name="Rectangle 4"/>
            <p:cNvSpPr>
              <a:spLocks noChangeArrowheads="1"/>
            </p:cNvSpPr>
            <p:nvPr/>
          </p:nvSpPr>
          <p:spPr bwMode="auto">
            <a:xfrm>
              <a:off x="1200" y="3168"/>
              <a:ext cx="823"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Do well in</a:t>
              </a:r>
            </a:p>
          </p:txBody>
        </p:sp>
        <p:sp>
          <p:nvSpPr>
            <p:cNvPr id="144393" name="Rectangle 5"/>
            <p:cNvSpPr>
              <a:spLocks noChangeArrowheads="1"/>
            </p:cNvSpPr>
            <p:nvPr/>
          </p:nvSpPr>
          <p:spPr bwMode="auto">
            <a:xfrm>
              <a:off x="2688" y="3168"/>
              <a:ext cx="893"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Study hard</a:t>
              </a:r>
            </a:p>
          </p:txBody>
        </p:sp>
        <p:sp>
          <p:nvSpPr>
            <p:cNvPr id="144394" name="Text Box 6"/>
            <p:cNvSpPr txBox="1">
              <a:spLocks noChangeArrowheads="1"/>
            </p:cNvSpPr>
            <p:nvPr/>
          </p:nvSpPr>
          <p:spPr bwMode="auto">
            <a:xfrm>
              <a:off x="2048" y="3024"/>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a:t>infer</a:t>
              </a:r>
            </a:p>
          </p:txBody>
        </p:sp>
      </p:grpSp>
      <p:sp>
        <p:nvSpPr>
          <p:cNvPr id="144391" name="Line 7"/>
          <p:cNvSpPr>
            <a:spLocks noChangeShapeType="1"/>
          </p:cNvSpPr>
          <p:nvPr/>
        </p:nvSpPr>
        <p:spPr bwMode="auto">
          <a:xfrm>
            <a:off x="4447540" y="3067049"/>
            <a:ext cx="1066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Tree>
    <p:extLst>
      <p:ext uri="{BB962C8B-B14F-4D97-AF65-F5344CB8AC3E}">
        <p14:creationId xmlns:p14="http://schemas.microsoft.com/office/powerpoint/2010/main" val="2926183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6563C51-63BE-4ED9-B88E-D758C18D87B4}"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45411"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D37CAC5-E676-4758-9C39-D2A133ED9D89}"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32</a:t>
            </a:fld>
            <a:endParaRPr kumimoji="0" lang="en-US" altLang="zh-CN" sz="1400">
              <a:latin typeface="Tahoma" panose="020B0604030504040204" pitchFamily="34" charset="0"/>
              <a:ea typeface="宋体" panose="02010600030101010101" pitchFamily="2" charset="-122"/>
            </a:endParaRPr>
          </a:p>
        </p:txBody>
      </p:sp>
      <p:sp>
        <p:nvSpPr>
          <p:cNvPr id="145412" name="Rectangle 2"/>
          <p:cNvSpPr>
            <a:spLocks noGrp="1" noChangeArrowheads="1"/>
          </p:cNvSpPr>
          <p:nvPr>
            <p:ph type="title"/>
          </p:nvPr>
        </p:nvSpPr>
        <p:spPr/>
        <p:txBody>
          <a:bodyPr/>
          <a:lstStyle/>
          <a:p>
            <a:pPr eaLnBrk="1" hangingPunct="1"/>
            <a:r>
              <a:rPr lang="zh-CN" altLang="en-US" smtClean="0"/>
              <a:t>学生注册的语义网络</a:t>
            </a:r>
          </a:p>
        </p:txBody>
      </p:sp>
      <p:sp>
        <p:nvSpPr>
          <p:cNvPr id="145413" name="Rectangle 4"/>
          <p:cNvSpPr>
            <a:spLocks noChangeArrowheads="1"/>
          </p:cNvSpPr>
          <p:nvPr/>
        </p:nvSpPr>
        <p:spPr bwMode="auto">
          <a:xfrm>
            <a:off x="3927475" y="2684464"/>
            <a:ext cx="66675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Man</a:t>
            </a:r>
          </a:p>
        </p:txBody>
      </p:sp>
      <p:sp>
        <p:nvSpPr>
          <p:cNvPr id="145414" name="Rectangle 5"/>
          <p:cNvSpPr>
            <a:spLocks noChangeArrowheads="1"/>
          </p:cNvSpPr>
          <p:nvPr/>
        </p:nvSpPr>
        <p:spPr bwMode="auto">
          <a:xfrm>
            <a:off x="6791325" y="2708276"/>
            <a:ext cx="71755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Male</a:t>
            </a:r>
          </a:p>
        </p:txBody>
      </p:sp>
      <p:sp>
        <p:nvSpPr>
          <p:cNvPr id="145415" name="Rectangle 6"/>
          <p:cNvSpPr>
            <a:spLocks noChangeArrowheads="1"/>
          </p:cNvSpPr>
          <p:nvPr/>
        </p:nvSpPr>
        <p:spPr bwMode="auto">
          <a:xfrm>
            <a:off x="3438525" y="3860801"/>
            <a:ext cx="1665288"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Male Student</a:t>
            </a:r>
          </a:p>
        </p:txBody>
      </p:sp>
      <p:sp>
        <p:nvSpPr>
          <p:cNvPr id="145416" name="Rectangle 7"/>
          <p:cNvSpPr>
            <a:spLocks noChangeArrowheads="1"/>
          </p:cNvSpPr>
          <p:nvPr/>
        </p:nvSpPr>
        <p:spPr bwMode="auto">
          <a:xfrm>
            <a:off x="6669089" y="3860801"/>
            <a:ext cx="966787"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Course</a:t>
            </a:r>
          </a:p>
        </p:txBody>
      </p:sp>
      <p:sp>
        <p:nvSpPr>
          <p:cNvPr id="145417" name="Rectangle 8"/>
          <p:cNvSpPr>
            <a:spLocks noChangeArrowheads="1"/>
          </p:cNvSpPr>
          <p:nvPr/>
        </p:nvSpPr>
        <p:spPr bwMode="auto">
          <a:xfrm>
            <a:off x="3913188" y="5013326"/>
            <a:ext cx="8636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Lining</a:t>
            </a:r>
          </a:p>
        </p:txBody>
      </p:sp>
      <p:sp>
        <p:nvSpPr>
          <p:cNvPr id="145418" name="Rectangle 9"/>
          <p:cNvSpPr>
            <a:spLocks noChangeArrowheads="1"/>
          </p:cNvSpPr>
          <p:nvPr/>
        </p:nvSpPr>
        <p:spPr bwMode="auto">
          <a:xfrm>
            <a:off x="6654800" y="5084764"/>
            <a:ext cx="99695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CS-100</a:t>
            </a:r>
          </a:p>
        </p:txBody>
      </p:sp>
      <p:sp>
        <p:nvSpPr>
          <p:cNvPr id="145419" name="Line 10"/>
          <p:cNvSpPr>
            <a:spLocks noChangeShapeType="1"/>
          </p:cNvSpPr>
          <p:nvPr/>
        </p:nvSpPr>
        <p:spPr bwMode="auto">
          <a:xfrm>
            <a:off x="4800601" y="5229225"/>
            <a:ext cx="1871663"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5420" name="Line 11"/>
          <p:cNvSpPr>
            <a:spLocks noChangeShapeType="1"/>
          </p:cNvSpPr>
          <p:nvPr/>
        </p:nvSpPr>
        <p:spPr bwMode="auto">
          <a:xfrm flipV="1">
            <a:off x="4295775" y="4292601"/>
            <a:ext cx="0" cy="7207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5421" name="Line 12"/>
          <p:cNvSpPr>
            <a:spLocks noChangeShapeType="1"/>
          </p:cNvSpPr>
          <p:nvPr/>
        </p:nvSpPr>
        <p:spPr bwMode="auto">
          <a:xfrm flipV="1">
            <a:off x="4224338" y="3068638"/>
            <a:ext cx="0" cy="79216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5422" name="Line 13"/>
          <p:cNvSpPr>
            <a:spLocks noChangeShapeType="1"/>
          </p:cNvSpPr>
          <p:nvPr/>
        </p:nvSpPr>
        <p:spPr bwMode="auto">
          <a:xfrm>
            <a:off x="4583114" y="2852738"/>
            <a:ext cx="2160587"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5423" name="Line 14"/>
          <p:cNvSpPr>
            <a:spLocks noChangeShapeType="1"/>
          </p:cNvSpPr>
          <p:nvPr/>
        </p:nvSpPr>
        <p:spPr bwMode="auto">
          <a:xfrm flipV="1">
            <a:off x="7175500" y="4292601"/>
            <a:ext cx="0" cy="7921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5424" name="Text Box 15"/>
          <p:cNvSpPr txBox="1">
            <a:spLocks noChangeArrowheads="1"/>
          </p:cNvSpPr>
          <p:nvPr/>
        </p:nvSpPr>
        <p:spPr bwMode="auto">
          <a:xfrm>
            <a:off x="5087938" y="2492376"/>
            <a:ext cx="79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Sex</a:t>
            </a:r>
          </a:p>
        </p:txBody>
      </p:sp>
      <p:sp>
        <p:nvSpPr>
          <p:cNvPr id="145425" name="Text Box 16"/>
          <p:cNvSpPr txBox="1">
            <a:spLocks noChangeArrowheads="1"/>
          </p:cNvSpPr>
          <p:nvPr/>
        </p:nvSpPr>
        <p:spPr bwMode="auto">
          <a:xfrm>
            <a:off x="4295776" y="3357564"/>
            <a:ext cx="720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Ako</a:t>
            </a:r>
          </a:p>
        </p:txBody>
      </p:sp>
      <p:sp>
        <p:nvSpPr>
          <p:cNvPr id="145426" name="Text Box 17"/>
          <p:cNvSpPr txBox="1">
            <a:spLocks noChangeArrowheads="1"/>
          </p:cNvSpPr>
          <p:nvPr/>
        </p:nvSpPr>
        <p:spPr bwMode="auto">
          <a:xfrm>
            <a:off x="4367213" y="4437064"/>
            <a:ext cx="79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45427" name="Text Box 19"/>
          <p:cNvSpPr txBox="1">
            <a:spLocks noChangeArrowheads="1"/>
          </p:cNvSpPr>
          <p:nvPr/>
        </p:nvSpPr>
        <p:spPr bwMode="auto">
          <a:xfrm>
            <a:off x="7175501" y="4508501"/>
            <a:ext cx="79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45428" name="Text Box 20"/>
          <p:cNvSpPr txBox="1">
            <a:spLocks noChangeArrowheads="1"/>
          </p:cNvSpPr>
          <p:nvPr/>
        </p:nvSpPr>
        <p:spPr bwMode="auto">
          <a:xfrm>
            <a:off x="5087938" y="4797426"/>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Register</a:t>
            </a:r>
          </a:p>
        </p:txBody>
      </p:sp>
    </p:spTree>
    <p:extLst>
      <p:ext uri="{BB962C8B-B14F-4D97-AF65-F5344CB8AC3E}">
        <p14:creationId xmlns:p14="http://schemas.microsoft.com/office/powerpoint/2010/main" val="290631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D5AFDFA-E6A0-4FDB-B1C1-33844BC62101}"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46435" name="灯片编号占位符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312D781-DBE0-40ED-A76E-00A1844A7FB1}"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33</a:t>
            </a:fld>
            <a:endParaRPr kumimoji="0" lang="en-US" altLang="zh-CN" sz="1400">
              <a:latin typeface="Tahoma" panose="020B0604030504040204" pitchFamily="34" charset="0"/>
              <a:ea typeface="宋体" panose="02010600030101010101" pitchFamily="2" charset="-122"/>
            </a:endParaRPr>
          </a:p>
        </p:txBody>
      </p:sp>
      <p:graphicFrame>
        <p:nvGraphicFramePr>
          <p:cNvPr id="146436" name="Object 2"/>
          <p:cNvGraphicFramePr>
            <a:graphicFrameLocks noChangeAspect="1"/>
          </p:cNvGraphicFramePr>
          <p:nvPr/>
        </p:nvGraphicFramePr>
        <p:xfrm>
          <a:off x="1524000" y="2514600"/>
          <a:ext cx="8382000" cy="3200400"/>
        </p:xfrm>
        <a:graphic>
          <a:graphicData uri="http://schemas.openxmlformats.org/presentationml/2006/ole">
            <mc:AlternateContent xmlns:mc="http://schemas.openxmlformats.org/markup-compatibility/2006">
              <mc:Choice xmlns:v="urn:schemas-microsoft-com:vml" Requires="v">
                <p:oleObj spid="_x0000_s12325" name="VISIO" r:id="rId6" imgW="3307080" imgH="1036320" progId="">
                  <p:embed/>
                </p:oleObj>
              </mc:Choice>
              <mc:Fallback>
                <p:oleObj name="VISIO" r:id="rId6" imgW="3307080" imgH="1036320" progId="">
                  <p:embed/>
                  <p:pic>
                    <p:nvPicPr>
                      <p:cNvPr id="146436"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2514600"/>
                        <a:ext cx="83820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63341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17BC0CC-4E5F-4B0D-BB4A-79D3C5E46A38}"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47459"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A961AE4-789A-4B26-BCAB-B78EA1148ACB}"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34</a:t>
            </a:fld>
            <a:endParaRPr kumimoji="0" lang="en-US" altLang="zh-CN" sz="1400">
              <a:latin typeface="Tahoma" panose="020B0604030504040204" pitchFamily="34" charset="0"/>
              <a:ea typeface="宋体" panose="02010600030101010101" pitchFamily="2" charset="-122"/>
            </a:endParaRPr>
          </a:p>
        </p:txBody>
      </p:sp>
      <p:sp>
        <p:nvSpPr>
          <p:cNvPr id="147460" name="Rectangle 2"/>
          <p:cNvSpPr>
            <a:spLocks noGrp="1" noChangeArrowheads="1"/>
          </p:cNvSpPr>
          <p:nvPr>
            <p:ph type="title"/>
          </p:nvPr>
        </p:nvSpPr>
        <p:spPr/>
        <p:txBody>
          <a:bodyPr/>
          <a:lstStyle/>
          <a:p>
            <a:pPr eaLnBrk="1" hangingPunct="1"/>
            <a:r>
              <a:rPr lang="zh-CN" altLang="en-US" dirty="0" smtClean="0"/>
              <a:t>语义网络的存储表示</a:t>
            </a:r>
          </a:p>
        </p:txBody>
      </p:sp>
      <p:sp>
        <p:nvSpPr>
          <p:cNvPr id="147461" name="Rectangle 3"/>
          <p:cNvSpPr>
            <a:spLocks noGrp="1" noChangeArrowheads="1"/>
          </p:cNvSpPr>
          <p:nvPr>
            <p:ph type="body" idx="1"/>
          </p:nvPr>
        </p:nvSpPr>
        <p:spPr>
          <a:xfrm>
            <a:off x="479376" y="2074506"/>
            <a:ext cx="11460480" cy="4571365"/>
          </a:xfrm>
        </p:spPr>
        <p:txBody>
          <a:bodyPr/>
          <a:lstStyle/>
          <a:p>
            <a:pPr eaLnBrk="1" hangingPunct="1"/>
            <a:r>
              <a:rPr lang="zh-CN" altLang="en-US" dirty="0" smtClean="0"/>
              <a:t>语义网络表示的知识必须存储于知识库，才能加以使用。存储表示方式可分为二类：节点集和节点集加关系弧集。前者简单、适用面广。</a:t>
            </a:r>
          </a:p>
          <a:p>
            <a:pPr eaLnBrk="1" hangingPunct="1"/>
            <a:r>
              <a:rPr lang="zh-CN" altLang="en-US" dirty="0" smtClean="0"/>
              <a:t>语义网络中的节点可表示为具有若干槽的数据结构，以巴科斯范式</a:t>
            </a:r>
            <a:r>
              <a:rPr lang="en-US" altLang="zh-CN" dirty="0" smtClean="0"/>
              <a:t>BNF</a:t>
            </a:r>
            <a:r>
              <a:rPr lang="zh-CN" altLang="en-US" dirty="0" smtClean="0"/>
              <a:t>定义：</a:t>
            </a:r>
          </a:p>
          <a:p>
            <a:pPr eaLnBrk="1" hangingPunct="1">
              <a:buFont typeface="Wingdings" panose="05000000000000000000" pitchFamily="2" charset="2"/>
              <a:buNone/>
            </a:pPr>
            <a:r>
              <a:rPr lang="zh-CN" altLang="en-US" dirty="0" smtClean="0"/>
              <a:t>     </a:t>
            </a:r>
            <a:r>
              <a:rPr lang="en-US" altLang="zh-CN" dirty="0" smtClean="0"/>
              <a:t>&lt;</a:t>
            </a:r>
            <a:r>
              <a:rPr lang="zh-CN" altLang="en-US" dirty="0" smtClean="0"/>
              <a:t>节点</a:t>
            </a:r>
            <a:r>
              <a:rPr lang="en-US" altLang="zh-CN" dirty="0" smtClean="0"/>
              <a:t>&gt;:=(Node&lt;</a:t>
            </a:r>
            <a:r>
              <a:rPr lang="zh-CN" altLang="en-US" dirty="0" smtClean="0"/>
              <a:t>节点名</a:t>
            </a:r>
            <a:r>
              <a:rPr lang="en-US" altLang="zh-CN" dirty="0" smtClean="0"/>
              <a:t>&gt;{&lt;</a:t>
            </a:r>
            <a:r>
              <a:rPr lang="zh-CN" altLang="en-US" dirty="0" smtClean="0"/>
              <a:t>槽名</a:t>
            </a:r>
            <a:r>
              <a:rPr lang="en-US" altLang="zh-CN" dirty="0" smtClean="0"/>
              <a:t>&gt;:&lt;</a:t>
            </a:r>
            <a:r>
              <a:rPr lang="zh-CN" altLang="en-US" dirty="0" smtClean="0"/>
              <a:t>槽内容</a:t>
            </a:r>
            <a:r>
              <a:rPr lang="en-US" altLang="zh-CN" dirty="0" smtClean="0"/>
              <a:t>&gt;}</a:t>
            </a:r>
            <a:r>
              <a:rPr lang="en-US" altLang="zh-CN" baseline="30000" dirty="0" smtClean="0"/>
              <a:t>+</a:t>
            </a:r>
            <a:r>
              <a:rPr lang="en-US" altLang="zh-CN" dirty="0" smtClean="0"/>
              <a:t>)</a:t>
            </a:r>
          </a:p>
          <a:p>
            <a:pPr eaLnBrk="1" hangingPunct="1">
              <a:buFont typeface="Wingdings" panose="05000000000000000000" pitchFamily="2" charset="2"/>
              <a:buNone/>
            </a:pPr>
            <a:r>
              <a:rPr lang="en-US" altLang="zh-CN" dirty="0" smtClean="0"/>
              <a:t>     </a:t>
            </a:r>
            <a:r>
              <a:rPr lang="zh-CN" altLang="en-US" dirty="0" smtClean="0">
                <a:solidFill>
                  <a:schemeClr val="hlink"/>
                </a:solidFill>
              </a:rPr>
              <a:t>如：</a:t>
            </a:r>
            <a:r>
              <a:rPr lang="en-US" altLang="zh-CN" dirty="0" smtClean="0">
                <a:solidFill>
                  <a:schemeClr val="hlink"/>
                </a:solidFill>
              </a:rPr>
              <a:t>……</a:t>
            </a:r>
          </a:p>
        </p:txBody>
      </p:sp>
    </p:spTree>
    <p:extLst>
      <p:ext uri="{BB962C8B-B14F-4D97-AF65-F5344CB8AC3E}">
        <p14:creationId xmlns:p14="http://schemas.microsoft.com/office/powerpoint/2010/main" val="2648891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normAutofit/>
          </a:bodyPr>
          <a:lstStyle/>
          <a:p>
            <a:pPr eaLnBrk="1" hangingPunct="1"/>
            <a:r>
              <a:rPr lang="zh-CN" altLang="en-US" dirty="0"/>
              <a:t>语义网络的</a:t>
            </a:r>
            <a:r>
              <a:rPr lang="en-US" altLang="zh-CN" dirty="0"/>
              <a:t>BNF</a:t>
            </a:r>
            <a:r>
              <a:rPr lang="zh-CN" altLang="en-US" dirty="0"/>
              <a:t>描述</a:t>
            </a:r>
          </a:p>
        </p:txBody>
      </p:sp>
      <p:sp>
        <p:nvSpPr>
          <p:cNvPr id="148483" name="内容占位符 2"/>
          <p:cNvSpPr>
            <a:spLocks noGrp="1"/>
          </p:cNvSpPr>
          <p:nvPr>
            <p:ph idx="1"/>
          </p:nvPr>
        </p:nvSpPr>
        <p:spPr>
          <a:xfrm>
            <a:off x="911424" y="1884481"/>
            <a:ext cx="10899141" cy="4921567"/>
          </a:xfrm>
        </p:spPr>
        <p:txBody>
          <a:bodyPr/>
          <a:lstStyle/>
          <a:p>
            <a:pPr eaLnBrk="1" hangingPunct="1">
              <a:spcBef>
                <a:spcPct val="50000"/>
              </a:spcBef>
            </a:pPr>
            <a:r>
              <a:rPr lang="zh-CN" altLang="en-US" dirty="0" smtClean="0">
                <a:latin typeface="宋体" panose="02010600030101010101" pitchFamily="2" charset="-122"/>
              </a:rPr>
              <a:t>&lt;语义网络&gt; ::= &lt;基本网元&gt;|</a:t>
            </a:r>
            <a:r>
              <a:rPr lang="en-US" altLang="zh-CN" dirty="0" smtClean="0">
                <a:latin typeface="宋体" panose="02010600030101010101" pitchFamily="2" charset="-122"/>
              </a:rPr>
              <a:t>Merge(&lt;</a:t>
            </a:r>
            <a:r>
              <a:rPr lang="zh-CN" altLang="en-US" dirty="0" smtClean="0">
                <a:latin typeface="宋体" panose="02010600030101010101" pitchFamily="2" charset="-122"/>
              </a:rPr>
              <a:t>基本网元&gt;,...)</a:t>
            </a:r>
          </a:p>
          <a:p>
            <a:pPr eaLnBrk="1" hangingPunct="1">
              <a:spcBef>
                <a:spcPct val="50000"/>
              </a:spcBef>
            </a:pPr>
            <a:r>
              <a:rPr lang="zh-CN" altLang="en-US" dirty="0" smtClean="0">
                <a:latin typeface="宋体" panose="02010600030101010101" pitchFamily="2" charset="-122"/>
              </a:rPr>
              <a:t>&lt;基本网元&gt; ::= &lt;节点&gt;&lt;语义联系&gt;&lt;节点&gt;</a:t>
            </a:r>
          </a:p>
          <a:p>
            <a:pPr eaLnBrk="1" hangingPunct="1">
              <a:spcBef>
                <a:spcPct val="50000"/>
              </a:spcBef>
            </a:pPr>
            <a:r>
              <a:rPr lang="zh-CN" altLang="en-US" dirty="0" smtClean="0">
                <a:latin typeface="宋体" panose="02010600030101010101" pitchFamily="2" charset="-122"/>
              </a:rPr>
              <a:t>&lt;节点&gt; ::= （&lt;属性</a:t>
            </a:r>
            <a:r>
              <a:rPr lang="zh-CN" altLang="en-US" dirty="0" smtClean="0"/>
              <a:t>—</a:t>
            </a:r>
            <a:r>
              <a:rPr lang="zh-CN" altLang="en-US" dirty="0" smtClean="0">
                <a:latin typeface="宋体" panose="02010600030101010101" pitchFamily="2" charset="-122"/>
              </a:rPr>
              <a:t>值对</a:t>
            </a:r>
            <a:r>
              <a:rPr lang="en-US" altLang="zh-CN" dirty="0" smtClean="0">
                <a:latin typeface="宋体" panose="02010600030101010101" pitchFamily="2" charset="-122"/>
              </a:rPr>
              <a:t>&gt;,...)</a:t>
            </a:r>
          </a:p>
          <a:p>
            <a:pPr eaLnBrk="1" hangingPunct="1">
              <a:spcBef>
                <a:spcPct val="50000"/>
              </a:spcBef>
            </a:pPr>
            <a:r>
              <a:rPr lang="zh-CN" altLang="en-US" dirty="0" smtClean="0">
                <a:latin typeface="宋体" panose="02010600030101010101" pitchFamily="2" charset="-122"/>
              </a:rPr>
              <a:t>&lt;属性</a:t>
            </a:r>
            <a:r>
              <a:rPr lang="zh-CN" altLang="en-US" dirty="0" smtClean="0"/>
              <a:t>—</a:t>
            </a:r>
            <a:r>
              <a:rPr lang="zh-CN" altLang="en-US" dirty="0" smtClean="0">
                <a:latin typeface="宋体" panose="02010600030101010101" pitchFamily="2" charset="-122"/>
              </a:rPr>
              <a:t>值对&gt; ::= &lt;属性名&gt;:&lt;属性值&gt;</a:t>
            </a:r>
          </a:p>
          <a:p>
            <a:pPr eaLnBrk="1" hangingPunct="1">
              <a:spcBef>
                <a:spcPct val="50000"/>
              </a:spcBef>
            </a:pPr>
            <a:r>
              <a:rPr lang="zh-CN" altLang="en-US" dirty="0" smtClean="0">
                <a:latin typeface="宋体" panose="02010600030101010101" pitchFamily="2" charset="-122"/>
              </a:rPr>
              <a:t>&lt;语义联系&gt; ::= &lt;系统预定义的语义联系&gt; |</a:t>
            </a:r>
          </a:p>
          <a:p>
            <a:pPr eaLnBrk="1" hangingPunct="1">
              <a:spcBef>
                <a:spcPct val="50000"/>
              </a:spcBef>
            </a:pPr>
            <a:r>
              <a:rPr lang="zh-CN" altLang="en-US" dirty="0" smtClean="0">
                <a:latin typeface="宋体" panose="02010600030101010101" pitchFamily="2" charset="-122"/>
              </a:rPr>
              <a:t>		   &lt;用户自定义的语义联系</a:t>
            </a:r>
            <a:r>
              <a:rPr lang="en-US" altLang="zh-CN" dirty="0" smtClean="0">
                <a:latin typeface="宋体" panose="02010600030101010101" pitchFamily="2" charset="-122"/>
              </a:rPr>
              <a:t>&gt;</a:t>
            </a:r>
          </a:p>
          <a:p>
            <a:pPr eaLnBrk="1" hangingPunct="1"/>
            <a:endParaRPr lang="zh-CN" altLang="en-US" dirty="0" smtClean="0"/>
          </a:p>
        </p:txBody>
      </p:sp>
      <p:sp>
        <p:nvSpPr>
          <p:cNvPr id="14848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DC09301-A055-4063-93E8-E4045DC8ACB6}"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48485" name="灯片编号占位符 4"/>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7732929-BEEB-4D87-BD8F-9BA93AFF9E3F}"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35</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725122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A99C1C5-2C54-4549-BF49-75AEEC25D4B5}"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49507"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241DAF9-D579-48F1-B05B-C10ACF24DE2B}"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36</a:t>
            </a:fld>
            <a:endParaRPr kumimoji="0" lang="en-US" altLang="zh-CN" sz="1400">
              <a:latin typeface="Tahoma" panose="020B0604030504040204" pitchFamily="34" charset="0"/>
              <a:ea typeface="宋体" panose="02010600030101010101" pitchFamily="2" charset="-122"/>
            </a:endParaRPr>
          </a:p>
        </p:txBody>
      </p:sp>
      <p:sp>
        <p:nvSpPr>
          <p:cNvPr id="149508" name="Rectangle 2"/>
          <p:cNvSpPr>
            <a:spLocks noGrp="1" noChangeArrowheads="1"/>
          </p:cNvSpPr>
          <p:nvPr>
            <p:ph type="title"/>
          </p:nvPr>
        </p:nvSpPr>
        <p:spPr/>
        <p:txBody>
          <a:bodyPr/>
          <a:lstStyle/>
          <a:p>
            <a:pPr eaLnBrk="1" hangingPunct="1"/>
            <a:r>
              <a:rPr lang="zh-CN" altLang="en-US" smtClean="0"/>
              <a:t>语义网络的存储表示</a:t>
            </a:r>
          </a:p>
        </p:txBody>
      </p:sp>
      <p:sp>
        <p:nvSpPr>
          <p:cNvPr id="149509" name="Rectangle 3"/>
          <p:cNvSpPr>
            <a:spLocks noGrp="1" noChangeArrowheads="1"/>
          </p:cNvSpPr>
          <p:nvPr>
            <p:ph type="body" idx="1"/>
          </p:nvPr>
        </p:nvSpPr>
        <p:spPr>
          <a:xfrm>
            <a:off x="509429" y="1509554"/>
            <a:ext cx="11104880" cy="4943793"/>
          </a:xfrm>
        </p:spPr>
        <p:txBody>
          <a:bodyPr/>
          <a:lstStyle/>
          <a:p>
            <a:pPr eaLnBrk="1" hangingPunct="1">
              <a:lnSpc>
                <a:spcPct val="90000"/>
              </a:lnSpc>
            </a:pPr>
            <a:endParaRPr lang="en-US" altLang="zh-CN" dirty="0" smtClean="0"/>
          </a:p>
          <a:p>
            <a:pPr eaLnBrk="1" hangingPunct="1">
              <a:lnSpc>
                <a:spcPct val="90000"/>
              </a:lnSpc>
            </a:pPr>
            <a:endParaRPr lang="en-US" altLang="zh-CN" dirty="0" smtClean="0"/>
          </a:p>
          <a:p>
            <a:pPr eaLnBrk="1" hangingPunct="1">
              <a:lnSpc>
                <a:spcPct val="90000"/>
              </a:lnSpc>
            </a:pPr>
            <a:endParaRPr lang="en-US" altLang="zh-CN" dirty="0" smtClean="0"/>
          </a:p>
          <a:p>
            <a:pPr eaLnBrk="1" hangingPunct="1">
              <a:lnSpc>
                <a:spcPct val="90000"/>
              </a:lnSpc>
            </a:pPr>
            <a:endParaRPr lang="en-US" altLang="zh-CN" dirty="0" smtClean="0"/>
          </a:p>
          <a:p>
            <a:pPr eaLnBrk="1" hangingPunct="1">
              <a:lnSpc>
                <a:spcPct val="90000"/>
              </a:lnSpc>
            </a:pPr>
            <a:endParaRPr lang="en-US" altLang="zh-CN" dirty="0" smtClean="0"/>
          </a:p>
          <a:p>
            <a:pPr eaLnBrk="1" hangingPunct="1">
              <a:lnSpc>
                <a:spcPct val="125000"/>
              </a:lnSpc>
              <a:buFont typeface="Wingdings" panose="05000000000000000000" pitchFamily="2" charset="2"/>
              <a:buNone/>
            </a:pPr>
            <a:r>
              <a:rPr lang="en-US" altLang="zh-CN" dirty="0" smtClean="0"/>
              <a:t>G1</a:t>
            </a:r>
            <a:r>
              <a:rPr lang="zh-CN" altLang="en-US" dirty="0" smtClean="0"/>
              <a:t>节点的表示</a:t>
            </a:r>
            <a:r>
              <a:rPr lang="en-US" altLang="zh-CN" dirty="0" smtClean="0"/>
              <a:t>:</a:t>
            </a:r>
            <a:endParaRPr lang="en-US" altLang="zh-CN" dirty="0" smtClean="0">
              <a:sym typeface="Wingdings" panose="05000000000000000000" pitchFamily="2" charset="2"/>
            </a:endParaRPr>
          </a:p>
          <a:p>
            <a:pPr eaLnBrk="1" hangingPunct="1">
              <a:lnSpc>
                <a:spcPct val="125000"/>
              </a:lnSpc>
              <a:buFont typeface="Wingdings" panose="05000000000000000000" pitchFamily="2" charset="2"/>
              <a:buNone/>
            </a:pPr>
            <a:r>
              <a:rPr lang="en-US" altLang="zh-CN" dirty="0" smtClean="0">
                <a:sym typeface="Wingdings" panose="05000000000000000000" pitchFamily="2" charset="2"/>
              </a:rPr>
              <a:t> </a:t>
            </a:r>
            <a:r>
              <a:rPr lang="en-US" altLang="zh-CN" sz="2400" dirty="0">
                <a:sym typeface="Wingdings" panose="05000000000000000000" pitchFamily="2" charset="2"/>
              </a:rPr>
              <a:t>(Node G1 </a:t>
            </a:r>
            <a:r>
              <a:rPr lang="en-US" altLang="zh-CN" sz="2400" dirty="0" err="1">
                <a:sym typeface="Wingdings" panose="05000000000000000000" pitchFamily="2" charset="2"/>
              </a:rPr>
              <a:t>Isa:</a:t>
            </a:r>
            <a:r>
              <a:rPr lang="en-US" altLang="zh-CN" sz="2400" dirty="0" err="1">
                <a:solidFill>
                  <a:schemeClr val="folHlink"/>
                </a:solidFill>
                <a:sym typeface="Wingdings" panose="05000000000000000000" pitchFamily="2" charset="2"/>
              </a:rPr>
              <a:t>Giving-Event</a:t>
            </a:r>
            <a:r>
              <a:rPr lang="en-US" altLang="zh-CN" sz="2400" dirty="0">
                <a:sym typeface="Wingdings" panose="05000000000000000000" pitchFamily="2" charset="2"/>
              </a:rPr>
              <a:t> </a:t>
            </a:r>
            <a:r>
              <a:rPr lang="en-US" altLang="zh-CN" sz="2400" dirty="0" err="1">
                <a:sym typeface="Wingdings" panose="05000000000000000000" pitchFamily="2" charset="2"/>
              </a:rPr>
              <a:t>Giver:</a:t>
            </a:r>
            <a:r>
              <a:rPr lang="en-US" altLang="zh-CN" sz="2400" dirty="0" err="1">
                <a:solidFill>
                  <a:schemeClr val="folHlink"/>
                </a:solidFill>
                <a:sym typeface="Wingdings" panose="05000000000000000000" pitchFamily="2" charset="2"/>
              </a:rPr>
              <a:t>John</a:t>
            </a:r>
            <a:r>
              <a:rPr lang="en-US" altLang="zh-CN" sz="2400" dirty="0">
                <a:sym typeface="Wingdings" panose="05000000000000000000" pitchFamily="2" charset="2"/>
              </a:rPr>
              <a:t> </a:t>
            </a:r>
            <a:r>
              <a:rPr lang="en-US" altLang="zh-CN" sz="2400" dirty="0" err="1">
                <a:sym typeface="Wingdings" panose="05000000000000000000" pitchFamily="2" charset="2"/>
              </a:rPr>
              <a:t>Receiver:</a:t>
            </a:r>
            <a:r>
              <a:rPr lang="en-US" altLang="zh-CN" sz="2400" dirty="0" err="1">
                <a:solidFill>
                  <a:schemeClr val="folHlink"/>
                </a:solidFill>
                <a:sym typeface="Wingdings" panose="05000000000000000000" pitchFamily="2" charset="2"/>
              </a:rPr>
              <a:t>Mary</a:t>
            </a:r>
            <a:r>
              <a:rPr lang="en-US" altLang="zh-CN" sz="2400" dirty="0">
                <a:sym typeface="Wingdings" panose="05000000000000000000" pitchFamily="2" charset="2"/>
              </a:rPr>
              <a:t> </a:t>
            </a:r>
            <a:r>
              <a:rPr lang="en-US" altLang="zh-CN" sz="2400" dirty="0" err="1">
                <a:sym typeface="Wingdings" panose="05000000000000000000" pitchFamily="2" charset="2"/>
              </a:rPr>
              <a:t>Thing:</a:t>
            </a:r>
            <a:r>
              <a:rPr lang="en-US" altLang="zh-CN" sz="2400" dirty="0" err="1">
                <a:solidFill>
                  <a:schemeClr val="folHlink"/>
                </a:solidFill>
                <a:sym typeface="Wingdings" panose="05000000000000000000" pitchFamily="2" charset="2"/>
              </a:rPr>
              <a:t>Gift</a:t>
            </a:r>
            <a:r>
              <a:rPr lang="en-US" altLang="zh-CN" sz="2400" dirty="0">
                <a:sym typeface="Wingdings" panose="05000000000000000000" pitchFamily="2" charset="2"/>
              </a:rPr>
              <a:t>)</a:t>
            </a:r>
            <a:endParaRPr lang="en-US" altLang="zh-CN" sz="2400" dirty="0"/>
          </a:p>
          <a:p>
            <a:pPr eaLnBrk="1" hangingPunct="1">
              <a:lnSpc>
                <a:spcPct val="125000"/>
              </a:lnSpc>
              <a:buFont typeface="Wingdings" panose="05000000000000000000" pitchFamily="2" charset="2"/>
              <a:buNone/>
            </a:pPr>
            <a:r>
              <a:rPr lang="en-US" altLang="zh-CN" sz="2400" dirty="0"/>
              <a:t>     </a:t>
            </a:r>
            <a:r>
              <a:rPr lang="zh-CN" altLang="en-US" sz="2400" dirty="0"/>
              <a:t>槽内容通常并非节点名，而是用指针指向相应的节点。但这些处理都是由语义网络的表示机制自动解决的。</a:t>
            </a:r>
          </a:p>
        </p:txBody>
      </p:sp>
      <p:grpSp>
        <p:nvGrpSpPr>
          <p:cNvPr id="149510" name="Group 20"/>
          <p:cNvGrpSpPr>
            <a:grpSpLocks/>
          </p:cNvGrpSpPr>
          <p:nvPr/>
        </p:nvGrpSpPr>
        <p:grpSpPr bwMode="auto">
          <a:xfrm>
            <a:off x="3878580" y="1737360"/>
            <a:ext cx="4495800" cy="2543175"/>
            <a:chOff x="1104" y="2352"/>
            <a:chExt cx="2832" cy="1602"/>
          </a:xfrm>
        </p:grpSpPr>
        <p:sp>
          <p:nvSpPr>
            <p:cNvPr id="149511" name="Rectangle 4"/>
            <p:cNvSpPr>
              <a:spLocks noChangeArrowheads="1"/>
            </p:cNvSpPr>
            <p:nvPr/>
          </p:nvSpPr>
          <p:spPr bwMode="auto">
            <a:xfrm>
              <a:off x="1104" y="2976"/>
              <a:ext cx="48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John</a:t>
              </a:r>
            </a:p>
          </p:txBody>
        </p:sp>
        <p:sp>
          <p:nvSpPr>
            <p:cNvPr id="149512" name="Rectangle 5"/>
            <p:cNvSpPr>
              <a:spLocks noChangeArrowheads="1"/>
            </p:cNvSpPr>
            <p:nvPr/>
          </p:nvSpPr>
          <p:spPr bwMode="auto">
            <a:xfrm>
              <a:off x="3312" y="2976"/>
              <a:ext cx="624"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b23</a:t>
              </a:r>
            </a:p>
          </p:txBody>
        </p:sp>
        <p:sp>
          <p:nvSpPr>
            <p:cNvPr id="149513" name="Rectangle 6"/>
            <p:cNvSpPr>
              <a:spLocks noChangeArrowheads="1"/>
            </p:cNvSpPr>
            <p:nvPr/>
          </p:nvSpPr>
          <p:spPr bwMode="auto">
            <a:xfrm>
              <a:off x="2162" y="2352"/>
              <a:ext cx="413"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give</a:t>
              </a:r>
            </a:p>
          </p:txBody>
        </p:sp>
        <p:sp>
          <p:nvSpPr>
            <p:cNvPr id="149514" name="Rectangle 7"/>
            <p:cNvSpPr>
              <a:spLocks noChangeArrowheads="1"/>
            </p:cNvSpPr>
            <p:nvPr/>
          </p:nvSpPr>
          <p:spPr bwMode="auto">
            <a:xfrm>
              <a:off x="2208" y="3696"/>
              <a:ext cx="624"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MARY</a:t>
              </a:r>
            </a:p>
          </p:txBody>
        </p:sp>
        <p:sp>
          <p:nvSpPr>
            <p:cNvPr id="149515" name="Rectangle 8"/>
            <p:cNvSpPr>
              <a:spLocks noChangeArrowheads="1"/>
            </p:cNvSpPr>
            <p:nvPr/>
          </p:nvSpPr>
          <p:spPr bwMode="auto">
            <a:xfrm>
              <a:off x="2160" y="2976"/>
              <a:ext cx="48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dirty="0">
                  <a:latin typeface="Tahoma" panose="020B0604030504040204" pitchFamily="34" charset="0"/>
                  <a:ea typeface="宋体" panose="02010600030101010101" pitchFamily="2" charset="-122"/>
                </a:rPr>
                <a:t>G1</a:t>
              </a:r>
            </a:p>
          </p:txBody>
        </p:sp>
        <p:sp>
          <p:nvSpPr>
            <p:cNvPr id="149516" name="Text Box 9"/>
            <p:cNvSpPr txBox="1">
              <a:spLocks noChangeArrowheads="1"/>
            </p:cNvSpPr>
            <p:nvPr/>
          </p:nvSpPr>
          <p:spPr bwMode="auto">
            <a:xfrm>
              <a:off x="2688" y="2832"/>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object</a:t>
              </a:r>
            </a:p>
          </p:txBody>
        </p:sp>
        <p:sp>
          <p:nvSpPr>
            <p:cNvPr id="149517" name="Text Box 10"/>
            <p:cNvSpPr txBox="1">
              <a:spLocks noChangeArrowheads="1"/>
            </p:cNvSpPr>
            <p:nvPr/>
          </p:nvSpPr>
          <p:spPr bwMode="auto">
            <a:xfrm>
              <a:off x="2016" y="268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49518" name="Text Box 11"/>
            <p:cNvSpPr txBox="1">
              <a:spLocks noChangeArrowheads="1"/>
            </p:cNvSpPr>
            <p:nvPr/>
          </p:nvSpPr>
          <p:spPr bwMode="auto">
            <a:xfrm>
              <a:off x="1632" y="288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giver</a:t>
              </a:r>
              <a:endParaRPr lang="en-US" altLang="zh-CN" sz="3200">
                <a:latin typeface="Tahoma" panose="020B0604030504040204" pitchFamily="34" charset="0"/>
                <a:ea typeface="宋体" panose="02010600030101010101" pitchFamily="2" charset="-122"/>
              </a:endParaRPr>
            </a:p>
          </p:txBody>
        </p:sp>
        <p:sp>
          <p:nvSpPr>
            <p:cNvPr id="149519" name="Line 12"/>
            <p:cNvSpPr>
              <a:spLocks noChangeShapeType="1"/>
            </p:cNvSpPr>
            <p:nvPr/>
          </p:nvSpPr>
          <p:spPr bwMode="auto">
            <a:xfrm>
              <a:off x="2640" y="3120"/>
              <a:ext cx="672"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9520" name="Rectangle 13"/>
            <p:cNvSpPr>
              <a:spLocks noChangeArrowheads="1"/>
            </p:cNvSpPr>
            <p:nvPr/>
          </p:nvSpPr>
          <p:spPr bwMode="auto">
            <a:xfrm>
              <a:off x="2400" y="3312"/>
              <a:ext cx="7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recipient</a:t>
              </a:r>
            </a:p>
          </p:txBody>
        </p:sp>
        <p:sp>
          <p:nvSpPr>
            <p:cNvPr id="149521" name="Line 14"/>
            <p:cNvSpPr>
              <a:spLocks noChangeShapeType="1"/>
            </p:cNvSpPr>
            <p:nvPr/>
          </p:nvSpPr>
          <p:spPr bwMode="auto">
            <a:xfrm>
              <a:off x="2352" y="2640"/>
              <a:ext cx="0" cy="336"/>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9522" name="Line 15"/>
            <p:cNvSpPr>
              <a:spLocks noChangeShapeType="1"/>
            </p:cNvSpPr>
            <p:nvPr/>
          </p:nvSpPr>
          <p:spPr bwMode="auto">
            <a:xfrm flipV="1">
              <a:off x="2352" y="3216"/>
              <a:ext cx="0" cy="480"/>
            </a:xfrm>
            <a:prstGeom prst="line">
              <a:avLst/>
            </a:prstGeom>
            <a:noFill/>
            <a:ln w="12700">
              <a:solidFill>
                <a:schemeClr val="hlink"/>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9523" name="Line 16"/>
            <p:cNvSpPr>
              <a:spLocks noChangeShapeType="1"/>
            </p:cNvSpPr>
            <p:nvPr/>
          </p:nvSpPr>
          <p:spPr bwMode="auto">
            <a:xfrm flipH="1">
              <a:off x="1584" y="3120"/>
              <a:ext cx="576"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9524" name="Rectangle 17"/>
            <p:cNvSpPr>
              <a:spLocks noChangeArrowheads="1"/>
            </p:cNvSpPr>
            <p:nvPr/>
          </p:nvSpPr>
          <p:spPr bwMode="auto">
            <a:xfrm>
              <a:off x="3312" y="3696"/>
              <a:ext cx="624"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BOOK</a:t>
              </a:r>
            </a:p>
          </p:txBody>
        </p:sp>
        <p:sp>
          <p:nvSpPr>
            <p:cNvPr id="149525" name="Line 18"/>
            <p:cNvSpPr>
              <a:spLocks noChangeShapeType="1"/>
            </p:cNvSpPr>
            <p:nvPr/>
          </p:nvSpPr>
          <p:spPr bwMode="auto">
            <a:xfrm>
              <a:off x="3600" y="3216"/>
              <a:ext cx="0" cy="4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9526" name="Text Box 19"/>
            <p:cNvSpPr txBox="1">
              <a:spLocks noChangeArrowheads="1"/>
            </p:cNvSpPr>
            <p:nvPr/>
          </p:nvSpPr>
          <p:spPr bwMode="auto">
            <a:xfrm>
              <a:off x="3600" y="331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1425691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5497F72-D17F-4C41-ADE9-9E280E84C4AF}"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50531" name="灯片编号占位符 2"/>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6DACEFB-8A69-41C6-ABB2-1466DD9F034B}"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37</a:t>
            </a:fld>
            <a:endParaRPr kumimoji="0" lang="en-US" altLang="zh-CN" sz="1400">
              <a:latin typeface="Tahoma" panose="020B0604030504040204" pitchFamily="34" charset="0"/>
              <a:ea typeface="宋体" panose="02010600030101010101" pitchFamily="2" charset="-122"/>
            </a:endParaRPr>
          </a:p>
        </p:txBody>
      </p:sp>
      <p:pic>
        <p:nvPicPr>
          <p:cNvPr id="150532"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640" y="88901"/>
            <a:ext cx="992632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848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31AED86-FCBD-4AED-B87C-98E10804EE50}"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51555" name="灯片编号占位符 2"/>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59E2312-E7A0-47E3-8371-D10139ECAC75}"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38</a:t>
            </a:fld>
            <a:endParaRPr kumimoji="0" lang="en-US" altLang="zh-CN" sz="1400">
              <a:latin typeface="Tahoma" panose="020B0604030504040204" pitchFamily="34" charset="0"/>
              <a:ea typeface="宋体" panose="02010600030101010101" pitchFamily="2" charset="-122"/>
            </a:endParaRPr>
          </a:p>
        </p:txBody>
      </p:sp>
      <p:pic>
        <p:nvPicPr>
          <p:cNvPr id="151556"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30" y="174625"/>
            <a:ext cx="10109200"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6"/>
          <a:stretch>
            <a:fillRect/>
          </a:stretch>
        </p:blipFill>
        <p:spPr>
          <a:xfrm>
            <a:off x="960698" y="1228503"/>
            <a:ext cx="5394554" cy="1676742"/>
          </a:xfrm>
          <a:prstGeom prst="rect">
            <a:avLst/>
          </a:prstGeom>
        </p:spPr>
      </p:pic>
      <p:pic>
        <p:nvPicPr>
          <p:cNvPr id="7" name="图片 6"/>
          <p:cNvPicPr>
            <a:picLocks noChangeAspect="1"/>
          </p:cNvPicPr>
          <p:nvPr/>
        </p:nvPicPr>
        <p:blipFill>
          <a:blip r:embed="rId7"/>
          <a:stretch>
            <a:fillRect/>
          </a:stretch>
        </p:blipFill>
        <p:spPr>
          <a:xfrm>
            <a:off x="6215366" y="868101"/>
            <a:ext cx="5976634" cy="2766350"/>
          </a:xfrm>
          <a:prstGeom prst="rect">
            <a:avLst/>
          </a:prstGeom>
        </p:spPr>
      </p:pic>
    </p:spTree>
    <p:extLst>
      <p:ext uri="{BB962C8B-B14F-4D97-AF65-F5344CB8AC3E}">
        <p14:creationId xmlns:p14="http://schemas.microsoft.com/office/powerpoint/2010/main" val="2426564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知识图谱</a:t>
            </a:r>
            <a:endParaRPr lang="zh-CN" altLang="en-US" dirty="0"/>
          </a:p>
        </p:txBody>
      </p:sp>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39</a:t>
            </a:fld>
            <a:endParaRPr lang="en-US" altLang="zh-CN"/>
          </a:p>
        </p:txBody>
      </p:sp>
      <p:sp>
        <p:nvSpPr>
          <p:cNvPr id="7" name="内容占位符 2"/>
          <p:cNvSpPr>
            <a:spLocks noGrp="1"/>
          </p:cNvSpPr>
          <p:nvPr>
            <p:ph idx="1"/>
          </p:nvPr>
        </p:nvSpPr>
        <p:spPr>
          <a:xfrm>
            <a:off x="1127448" y="2060848"/>
            <a:ext cx="7272808" cy="4032448"/>
          </a:xfrm>
        </p:spPr>
        <p:txBody>
          <a:bodyPr>
            <a:noAutofit/>
          </a:bodyPr>
          <a:lstStyle/>
          <a:p>
            <a:pPr algn="just">
              <a:lnSpc>
                <a:spcPct val="150000"/>
              </a:lnSpc>
              <a:buFont typeface="Wingdings" panose="05000000000000000000" pitchFamily="2" charset="2"/>
              <a:buChar char="l"/>
              <a:defRPr/>
            </a:pPr>
            <a:r>
              <a:rPr lang="zh-CN" altLang="en-US" sz="2400" kern="1200" dirty="0" smtClean="0">
                <a:latin typeface="Times New Roman" panose="02020603050405020304" pitchFamily="18" charset="0"/>
                <a:ea typeface="黑体" panose="02010609060101010101" pitchFamily="49" charset="-122"/>
                <a:cs typeface="Times New Roman" panose="02020603050405020304" pitchFamily="18" charset="0"/>
              </a:rPr>
              <a:t>知识图谱可视为包含多种关系的图。在图中，每个节点是一个实体（如人名、地名、事件和活动等），任意两个节点之间的边表示这两个节点之间存在的关系。</a:t>
            </a:r>
            <a:endParaRPr lang="en-US" altLang="zh-CN" sz="2400" kern="1200" dirty="0" smtClean="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buFont typeface="Wingdings" panose="05000000000000000000" pitchFamily="2" charset="2"/>
              <a:buChar char="l"/>
              <a:defRPr/>
            </a:pPr>
            <a:r>
              <a:rPr lang="zh-CN" altLang="en-US" sz="2400" kern="1200" dirty="0" smtClean="0">
                <a:latin typeface="Times New Roman" panose="02020603050405020304" pitchFamily="18" charset="0"/>
                <a:ea typeface="黑体" panose="02010609060101010101" pitchFamily="49" charset="-122"/>
                <a:cs typeface="Times New Roman" panose="02020603050405020304" pitchFamily="18" charset="0"/>
              </a:rPr>
              <a:t>一般而言，可将知识图谱中任意两个相连节点及其连接边表示成一个三元组（</a:t>
            </a:r>
            <a:r>
              <a:rPr lang="en-US" altLang="zh-CN" sz="2400" i="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triplet</a:t>
            </a:r>
            <a:r>
              <a:rPr lang="zh-CN" altLang="en-US" sz="240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即</a:t>
            </a:r>
            <a:r>
              <a:rPr lang="en-US" altLang="zh-CN" sz="2400" kern="12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kern="1200" dirty="0" err="1" smtClean="0">
                <a:latin typeface="Times New Roman" panose="02020603050405020304" pitchFamily="18" charset="0"/>
                <a:ea typeface="黑体" panose="02010609060101010101" pitchFamily="49" charset="-122"/>
                <a:cs typeface="Times New Roman" panose="02020603050405020304" pitchFamily="18" charset="0"/>
              </a:rPr>
              <a:t>left</a:t>
            </a:r>
            <a:r>
              <a:rPr lang="en-US" altLang="zh-CN" sz="2400" i="1" kern="1200" dirty="0" err="1" smtClean="0">
                <a:latin typeface="Times New Roman" panose="02020603050405020304" pitchFamily="18" charset="0"/>
                <a:ea typeface="黑体" panose="02010609060101010101" pitchFamily="49" charset="-122"/>
                <a:cs typeface="Times New Roman" panose="02020603050405020304" pitchFamily="18" charset="0"/>
              </a:rPr>
              <a:t>_node</a:t>
            </a:r>
            <a:r>
              <a:rPr lang="en-US" altLang="zh-CN" sz="2400" kern="12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i="1" kern="1200" dirty="0">
                <a:latin typeface="Times New Roman" panose="02020603050405020304" pitchFamily="18" charset="0"/>
                <a:ea typeface="黑体" panose="02010609060101010101" pitchFamily="49" charset="-122"/>
                <a:cs typeface="Times New Roman" panose="02020603050405020304" pitchFamily="18" charset="0"/>
              </a:rPr>
              <a:t>relation</a:t>
            </a:r>
            <a:r>
              <a:rPr lang="en-US" altLang="zh-CN" sz="2400" kern="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i="1" kern="1200" dirty="0" err="1" smtClean="0">
                <a:latin typeface="Times New Roman" panose="02020603050405020304" pitchFamily="18" charset="0"/>
                <a:ea typeface="黑体" panose="02010609060101010101" pitchFamily="49" charset="-122"/>
                <a:cs typeface="Times New Roman" panose="02020603050405020304" pitchFamily="18" charset="0"/>
              </a:rPr>
              <a:t>right_node</a:t>
            </a:r>
            <a:r>
              <a:rPr lang="en-US" altLang="zh-CN" sz="2400" kern="12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kern="1200" dirty="0" smtClean="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400" kern="1200" dirty="0" smtClean="0">
                <a:latin typeface="Times New Roman" panose="02020603050405020304" pitchFamily="18" charset="0"/>
                <a:ea typeface="黑体" panose="02010609060101010101" pitchFamily="49" charset="-122"/>
                <a:cs typeface="Times New Roman" panose="02020603050405020304" pitchFamily="18" charset="0"/>
              </a:rPr>
              <a:t>(David, </a:t>
            </a:r>
            <a:r>
              <a:rPr lang="en-US" altLang="zh-CN" sz="2400" i="1" kern="1200" dirty="0" smtClean="0">
                <a:latin typeface="Times New Roman" panose="02020603050405020304" pitchFamily="18" charset="0"/>
                <a:ea typeface="黑体" panose="02010609060101010101" pitchFamily="49" charset="-122"/>
                <a:cs typeface="Times New Roman" panose="02020603050405020304" pitchFamily="18" charset="0"/>
              </a:rPr>
              <a:t>Father</a:t>
            </a:r>
            <a:r>
              <a:rPr lang="en-US" altLang="zh-CN" sz="2400" kern="12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i="1" kern="1200" dirty="0" smtClean="0">
                <a:latin typeface="Times New Roman" panose="02020603050405020304" pitchFamily="18" charset="0"/>
                <a:ea typeface="黑体" panose="02010609060101010101" pitchFamily="49" charset="-122"/>
                <a:cs typeface="Times New Roman" panose="02020603050405020304" pitchFamily="18" charset="0"/>
              </a:rPr>
              <a:t>Mike</a:t>
            </a:r>
            <a:r>
              <a:rPr lang="en-US" altLang="zh-CN" sz="240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kern="1200" dirty="0" smtClean="0">
              <a:solidFill>
                <a:srgbClr val="007DDA"/>
              </a:solidFill>
              <a:latin typeface="Times New Roman" panose="02020603050405020304" pitchFamily="18" charset="0"/>
              <a:cs typeface="Times New Roman" panose="02020603050405020304" pitchFamily="18" charset="0"/>
            </a:endParaRPr>
          </a:p>
          <a:p>
            <a:pPr marL="0" indent="0">
              <a:buNone/>
              <a:defRPr/>
            </a:pPr>
            <a:endParaRPr lang="zh-CN" altLang="en-US" sz="1800" dirty="0"/>
          </a:p>
        </p:txBody>
      </p:sp>
      <p:pic>
        <p:nvPicPr>
          <p:cNvPr id="8" name="图片 7" descr="C:\Users\lenovo\AppData\Local\Temp\WeChat Files\7d7bc87a952d34a8aba7b38dfbfa22f.png"/>
          <p:cNvPicPr/>
          <p:nvPr/>
        </p:nvPicPr>
        <p:blipFill>
          <a:blip r:embed="rId2">
            <a:extLst>
              <a:ext uri="{28A0092B-C50C-407E-A947-70E740481C1C}">
                <a14:useLocalDpi xmlns:a14="http://schemas.microsoft.com/office/drawing/2010/main" val="0"/>
              </a:ext>
            </a:extLst>
          </a:blip>
          <a:srcRect/>
          <a:stretch>
            <a:fillRect/>
          </a:stretch>
        </p:blipFill>
        <p:spPr bwMode="auto">
          <a:xfrm>
            <a:off x="8688288" y="2348880"/>
            <a:ext cx="3503712" cy="3024336"/>
          </a:xfrm>
          <a:prstGeom prst="rect">
            <a:avLst/>
          </a:prstGeom>
          <a:noFill/>
          <a:ln>
            <a:noFill/>
          </a:ln>
        </p:spPr>
      </p:pic>
      <p:sp>
        <p:nvSpPr>
          <p:cNvPr id="3" name="椭圆 2"/>
          <p:cNvSpPr/>
          <p:nvPr/>
        </p:nvSpPr>
        <p:spPr>
          <a:xfrm rot="9600000">
            <a:off x="11465342" y="3001246"/>
            <a:ext cx="472529" cy="1838019"/>
          </a:xfrm>
          <a:prstGeom prst="ellipse">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67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866FD9A-40E2-4D2E-BCC5-6E251A4AC94F}"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16739"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798396F-3F23-4F46-8E5E-BA8F245C75A8}"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4</a:t>
            </a:fld>
            <a:endParaRPr kumimoji="0" lang="en-US" altLang="zh-CN" sz="1400">
              <a:latin typeface="Tahoma" panose="020B0604030504040204" pitchFamily="34" charset="0"/>
              <a:ea typeface="宋体" panose="02010600030101010101" pitchFamily="2" charset="-122"/>
            </a:endParaRPr>
          </a:p>
        </p:txBody>
      </p:sp>
      <p:sp>
        <p:nvSpPr>
          <p:cNvPr id="116740"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endParaRPr lang="zh-CN" altLang="en-US" sz="3200" dirty="0">
              <a:ea typeface="华文新魏" panose="02010800040101010101" pitchFamily="2" charset="-122"/>
            </a:endParaRPr>
          </a:p>
        </p:txBody>
      </p:sp>
      <p:sp>
        <p:nvSpPr>
          <p:cNvPr id="116741" name="Rectangle 3"/>
          <p:cNvSpPr>
            <a:spLocks noGrp="1" noChangeArrowheads="1"/>
          </p:cNvSpPr>
          <p:nvPr>
            <p:ph type="body" idx="1"/>
          </p:nvPr>
        </p:nvSpPr>
        <p:spPr>
          <a:xfrm>
            <a:off x="654801" y="1742626"/>
            <a:ext cx="10572432" cy="4947443"/>
          </a:xfrm>
        </p:spPr>
        <p:txBody>
          <a:bodyPr>
            <a:normAutofit/>
          </a:bodyPr>
          <a:lstStyle/>
          <a:p>
            <a:pPr lvl="1" eaLnBrk="1" hangingPunct="1">
              <a:lnSpc>
                <a:spcPct val="100000"/>
              </a:lnSpc>
              <a:spcBef>
                <a:spcPct val="50000"/>
              </a:spcBef>
            </a:pPr>
            <a:r>
              <a:rPr lang="zh-CN" altLang="en-US" sz="2200" dirty="0" smtClean="0">
                <a:solidFill>
                  <a:srgbClr val="000000"/>
                </a:solidFill>
                <a:latin typeface="华文新魏" panose="02010800040101010101" pitchFamily="2" charset="-122"/>
              </a:rPr>
              <a:t>语义网络的优点</a:t>
            </a:r>
            <a:r>
              <a:rPr lang="en-US" altLang="zh-CN" sz="2200" dirty="0" smtClean="0">
                <a:solidFill>
                  <a:srgbClr val="000000"/>
                </a:solidFill>
                <a:latin typeface="华文新魏" panose="02010800040101010101" pitchFamily="2" charset="-122"/>
              </a:rPr>
              <a:t>:</a:t>
            </a:r>
            <a:endParaRPr lang="en-US" altLang="zh-CN" sz="2200" dirty="0" smtClean="0">
              <a:latin typeface="华文新魏" panose="02010800040101010101" pitchFamily="2" charset="-122"/>
            </a:endParaRPr>
          </a:p>
          <a:p>
            <a:pPr lvl="2" eaLnBrk="1" hangingPunct="1">
              <a:lnSpc>
                <a:spcPct val="100000"/>
              </a:lnSpc>
              <a:spcBef>
                <a:spcPct val="50000"/>
              </a:spcBef>
            </a:pPr>
            <a:r>
              <a:rPr lang="zh-CN" altLang="en-US" sz="2200" dirty="0" smtClean="0">
                <a:solidFill>
                  <a:srgbClr val="000000"/>
                </a:solidFill>
                <a:latin typeface="华文新魏" panose="02010800040101010101" pitchFamily="2" charset="-122"/>
              </a:rPr>
              <a:t>结构性</a:t>
            </a:r>
            <a:endParaRPr lang="zh-CN" altLang="en-US" sz="2200" dirty="0" smtClean="0">
              <a:latin typeface="华文新魏" panose="02010800040101010101" pitchFamily="2" charset="-122"/>
            </a:endParaRPr>
          </a:p>
          <a:p>
            <a:pPr lvl="2" eaLnBrk="1" hangingPunct="1">
              <a:lnSpc>
                <a:spcPct val="100000"/>
              </a:lnSpc>
              <a:spcBef>
                <a:spcPct val="50000"/>
              </a:spcBef>
            </a:pPr>
            <a:r>
              <a:rPr lang="zh-CN" altLang="en-US" sz="2200" dirty="0" smtClean="0">
                <a:solidFill>
                  <a:srgbClr val="000000"/>
                </a:solidFill>
                <a:latin typeface="华文新魏" panose="02010800040101010101" pitchFamily="2" charset="-122"/>
              </a:rPr>
              <a:t>联想性</a:t>
            </a:r>
            <a:endParaRPr lang="zh-CN" altLang="en-US" sz="2200" dirty="0" smtClean="0">
              <a:latin typeface="华文新魏" panose="02010800040101010101" pitchFamily="2" charset="-122"/>
            </a:endParaRPr>
          </a:p>
          <a:p>
            <a:pPr lvl="2" eaLnBrk="1" hangingPunct="1">
              <a:lnSpc>
                <a:spcPct val="100000"/>
              </a:lnSpc>
              <a:spcBef>
                <a:spcPct val="50000"/>
              </a:spcBef>
            </a:pPr>
            <a:r>
              <a:rPr lang="zh-CN" altLang="en-US" sz="2200" dirty="0" smtClean="0">
                <a:solidFill>
                  <a:srgbClr val="000000"/>
                </a:solidFill>
                <a:latin typeface="华文新魏" panose="02010800040101010101" pitchFamily="2" charset="-122"/>
              </a:rPr>
              <a:t>自索引性</a:t>
            </a:r>
            <a:endParaRPr lang="zh-CN" altLang="en-US" sz="2200" dirty="0" smtClean="0">
              <a:latin typeface="华文新魏" panose="02010800040101010101" pitchFamily="2" charset="-122"/>
            </a:endParaRPr>
          </a:p>
          <a:p>
            <a:pPr lvl="2" eaLnBrk="1" hangingPunct="1">
              <a:lnSpc>
                <a:spcPct val="100000"/>
              </a:lnSpc>
              <a:spcBef>
                <a:spcPct val="50000"/>
              </a:spcBef>
            </a:pPr>
            <a:r>
              <a:rPr lang="zh-CN" altLang="en-US" sz="2200" dirty="0" smtClean="0">
                <a:solidFill>
                  <a:srgbClr val="000000"/>
                </a:solidFill>
                <a:latin typeface="华文新魏" panose="02010800040101010101" pitchFamily="2" charset="-122"/>
              </a:rPr>
              <a:t>自然性</a:t>
            </a:r>
            <a:endParaRPr lang="zh-CN" altLang="en-US" sz="2200" dirty="0" smtClean="0">
              <a:latin typeface="华文新魏" panose="02010800040101010101" pitchFamily="2" charset="-122"/>
            </a:endParaRPr>
          </a:p>
          <a:p>
            <a:pPr lvl="1" eaLnBrk="1" hangingPunct="1">
              <a:lnSpc>
                <a:spcPct val="100000"/>
              </a:lnSpc>
              <a:spcBef>
                <a:spcPct val="50000"/>
              </a:spcBef>
            </a:pPr>
            <a:r>
              <a:rPr lang="zh-CN" altLang="en-US" sz="2200" dirty="0" smtClean="0">
                <a:solidFill>
                  <a:srgbClr val="000000"/>
                </a:solidFill>
                <a:latin typeface="华文新魏" panose="02010800040101010101" pitchFamily="2" charset="-122"/>
              </a:rPr>
              <a:t>语义网络的缺点</a:t>
            </a:r>
            <a:r>
              <a:rPr lang="en-US" altLang="zh-CN" sz="2200" dirty="0" smtClean="0">
                <a:solidFill>
                  <a:srgbClr val="000000"/>
                </a:solidFill>
                <a:latin typeface="华文新魏" panose="02010800040101010101" pitchFamily="2" charset="-122"/>
              </a:rPr>
              <a:t>:</a:t>
            </a:r>
            <a:endParaRPr lang="en-US" altLang="zh-CN" sz="2200" dirty="0" smtClean="0">
              <a:latin typeface="华文新魏" panose="02010800040101010101" pitchFamily="2" charset="-122"/>
            </a:endParaRPr>
          </a:p>
          <a:p>
            <a:pPr lvl="2" eaLnBrk="1" hangingPunct="1">
              <a:lnSpc>
                <a:spcPct val="100000"/>
              </a:lnSpc>
              <a:spcBef>
                <a:spcPct val="50000"/>
              </a:spcBef>
            </a:pPr>
            <a:r>
              <a:rPr lang="zh-CN" altLang="en-US" sz="2200" dirty="0" smtClean="0">
                <a:solidFill>
                  <a:srgbClr val="000000"/>
                </a:solidFill>
                <a:latin typeface="华文新魏" panose="02010800040101010101" pitchFamily="2" charset="-122"/>
              </a:rPr>
              <a:t>非严格性</a:t>
            </a:r>
            <a:endParaRPr lang="zh-CN" altLang="en-US" sz="2200" dirty="0" smtClean="0">
              <a:latin typeface="华文新魏" panose="02010800040101010101" pitchFamily="2" charset="-122"/>
            </a:endParaRPr>
          </a:p>
          <a:p>
            <a:pPr lvl="2" eaLnBrk="1" hangingPunct="1">
              <a:lnSpc>
                <a:spcPct val="100000"/>
              </a:lnSpc>
              <a:spcBef>
                <a:spcPct val="50000"/>
              </a:spcBef>
            </a:pPr>
            <a:r>
              <a:rPr lang="zh-CN" altLang="en-US" sz="2200" dirty="0" smtClean="0">
                <a:solidFill>
                  <a:srgbClr val="000000"/>
                </a:solidFill>
                <a:latin typeface="华文新魏" panose="02010800040101010101" pitchFamily="2" charset="-122"/>
              </a:rPr>
              <a:t>复杂性</a:t>
            </a:r>
            <a:endParaRPr lang="zh-CN" altLang="en-US" sz="2200" dirty="0" smtClean="0">
              <a:latin typeface="华文新魏" panose="02010800040101010101" pitchFamily="2" charset="-122"/>
            </a:endParaRPr>
          </a:p>
        </p:txBody>
      </p:sp>
    </p:spTree>
    <p:extLst>
      <p:ext uri="{BB962C8B-B14F-4D97-AF65-F5344CB8AC3E}">
        <p14:creationId xmlns:p14="http://schemas.microsoft.com/office/powerpoint/2010/main" val="279793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40</a:t>
            </a:fld>
            <a:endParaRPr lang="en-US" altLang="zh-CN"/>
          </a:p>
        </p:txBody>
      </p:sp>
      <p:sp>
        <p:nvSpPr>
          <p:cNvPr id="7" name="标题 1"/>
          <p:cNvSpPr>
            <a:spLocks noGrp="1"/>
          </p:cNvSpPr>
          <p:nvPr>
            <p:ph type="title"/>
          </p:nvPr>
        </p:nvSpPr>
        <p:spPr>
          <a:xfrm>
            <a:off x="1097280" y="286603"/>
            <a:ext cx="10058400" cy="1450757"/>
          </a:xfrm>
        </p:spPr>
        <p:txBody>
          <a:bodyPr/>
          <a:lstStyle/>
          <a:p>
            <a:r>
              <a:rPr lang="zh-CN" altLang="en-US" dirty="0" smtClean="0"/>
              <a:t>知识图谱：以水利工程为例</a:t>
            </a:r>
            <a:endParaRPr lang="zh-CN" altLang="en-US" dirty="0"/>
          </a:p>
        </p:txBody>
      </p:sp>
      <p:pic>
        <p:nvPicPr>
          <p:cNvPr id="6" name="内容占位符 5"/>
          <p:cNvPicPr>
            <a:picLocks noGrp="1" noChangeAspect="1"/>
          </p:cNvPicPr>
          <p:nvPr>
            <p:ph idx="1"/>
          </p:nvPr>
        </p:nvPicPr>
        <p:blipFill>
          <a:blip r:embed="rId3"/>
          <a:stretch>
            <a:fillRect/>
          </a:stretch>
        </p:blipFill>
        <p:spPr>
          <a:xfrm>
            <a:off x="1097280" y="1846263"/>
            <a:ext cx="9841975" cy="4319041"/>
          </a:xfrm>
          <a:prstGeom prst="rect">
            <a:avLst/>
          </a:prstGeom>
        </p:spPr>
      </p:pic>
    </p:spTree>
    <p:extLst>
      <p:ext uri="{BB962C8B-B14F-4D97-AF65-F5344CB8AC3E}">
        <p14:creationId xmlns:p14="http://schemas.microsoft.com/office/powerpoint/2010/main" val="30328107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41</a:t>
            </a:fld>
            <a:endParaRPr lang="en-US" altLang="zh-CN"/>
          </a:p>
        </p:txBody>
      </p:sp>
      <p:sp>
        <p:nvSpPr>
          <p:cNvPr id="7" name="标题 1"/>
          <p:cNvSpPr>
            <a:spLocks noGrp="1"/>
          </p:cNvSpPr>
          <p:nvPr>
            <p:ph type="title"/>
          </p:nvPr>
        </p:nvSpPr>
        <p:spPr>
          <a:xfrm>
            <a:off x="1097280" y="286603"/>
            <a:ext cx="10058400" cy="1450757"/>
          </a:xfrm>
        </p:spPr>
        <p:txBody>
          <a:bodyPr/>
          <a:lstStyle/>
          <a:p>
            <a:r>
              <a:rPr lang="zh-CN" altLang="en-US" dirty="0" smtClean="0"/>
              <a:t>知识图谱：以水利工程为例</a:t>
            </a:r>
            <a:endParaRPr lang="zh-CN" altLang="en-US" dirty="0"/>
          </a:p>
        </p:txBody>
      </p:sp>
      <p:sp>
        <p:nvSpPr>
          <p:cNvPr id="6" name="Rectangle 2"/>
          <p:cNvSpPr txBox="1">
            <a:spLocks noChangeArrowheads="1"/>
          </p:cNvSpPr>
          <p:nvPr/>
        </p:nvSpPr>
        <p:spPr bwMode="auto">
          <a:xfrm>
            <a:off x="767408" y="1700808"/>
            <a:ext cx="10945216"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sz="2000">
                <a:solidFill>
                  <a:schemeClr val="tx1"/>
                </a:solidFill>
                <a:latin typeface="黑体" pitchFamily="49" charset="-122"/>
                <a:ea typeface="黑体" pitchFamily="49" charset="-122"/>
              </a:defRPr>
            </a:lvl1pPr>
            <a:lvl2pPr marL="742950" indent="-285750" eaLnBrk="0" hangingPunct="0">
              <a:defRPr sz="2000">
                <a:solidFill>
                  <a:schemeClr val="tx1"/>
                </a:solidFill>
                <a:latin typeface="黑体" pitchFamily="49" charset="-122"/>
                <a:ea typeface="黑体" pitchFamily="49" charset="-122"/>
              </a:defRPr>
            </a:lvl2pPr>
            <a:lvl3pPr marL="1143000" indent="-228600" eaLnBrk="0" hangingPunct="0">
              <a:defRPr sz="2000">
                <a:solidFill>
                  <a:schemeClr val="tx1"/>
                </a:solidFill>
                <a:latin typeface="黑体" pitchFamily="49" charset="-122"/>
                <a:ea typeface="黑体" pitchFamily="49" charset="-122"/>
              </a:defRPr>
            </a:lvl3pPr>
            <a:lvl4pPr marL="1600200" indent="-228600" eaLnBrk="0" hangingPunct="0">
              <a:defRPr sz="2000">
                <a:solidFill>
                  <a:schemeClr val="tx1"/>
                </a:solidFill>
                <a:latin typeface="黑体" pitchFamily="49" charset="-122"/>
                <a:ea typeface="黑体" pitchFamily="49" charset="-122"/>
              </a:defRPr>
            </a:lvl4pPr>
            <a:lvl5pPr marL="2057400" indent="-228600" eaLnBrk="0" hangingPunct="0">
              <a:defRPr sz="2000">
                <a:solidFill>
                  <a:schemeClr val="tx1"/>
                </a:solidFill>
                <a:latin typeface="黑体" pitchFamily="49" charset="-122"/>
                <a:ea typeface="黑体" pitchFamily="49" charset="-122"/>
              </a:defRPr>
            </a:lvl5pPr>
            <a:lvl6pPr marL="25146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6pPr>
            <a:lvl7pPr marL="29718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7pPr>
            <a:lvl8pPr marL="34290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8pPr>
            <a:lvl9pPr marL="38862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9pPr>
          </a:lstStyle>
          <a:p>
            <a:pPr algn="l">
              <a:lnSpc>
                <a:spcPct val="150000"/>
              </a:lnSpc>
              <a:buClr>
                <a:schemeClr val="accent2"/>
              </a:buClr>
              <a:buSzTx/>
              <a:buFont typeface="Wingdings" pitchFamily="2" charset="2"/>
              <a:buChar char="o"/>
            </a:pPr>
            <a:r>
              <a:rPr lang="zh-CN" altLang="en-US" sz="2400" b="0" dirty="0" smtClean="0">
                <a:solidFill>
                  <a:srgbClr val="C00000"/>
                </a:solidFill>
                <a:latin typeface="Times New Roman" pitchFamily="18" charset="0"/>
                <a:cs typeface="Times New Roman" pitchFamily="18" charset="0"/>
              </a:rPr>
              <a:t>概念之间</a:t>
            </a:r>
            <a:r>
              <a:rPr lang="zh-CN" altLang="en-US" sz="2400" b="0" dirty="0" smtClean="0">
                <a:solidFill>
                  <a:srgbClr val="3333FF"/>
                </a:solidFill>
                <a:latin typeface="Times New Roman" pitchFamily="18" charset="0"/>
                <a:cs typeface="Times New Roman" pitchFamily="18" charset="0"/>
              </a:rPr>
              <a:t>层次化关系</a:t>
            </a:r>
            <a:r>
              <a:rPr lang="en-US" altLang="zh-CN" sz="2400" b="0" dirty="0" smtClean="0">
                <a:solidFill>
                  <a:srgbClr val="C00000"/>
                </a:solidFill>
                <a:latin typeface="Times New Roman" pitchFamily="18" charset="0"/>
                <a:cs typeface="Times New Roman" pitchFamily="18" charset="0"/>
              </a:rPr>
              <a:t>(ontology)</a:t>
            </a:r>
            <a:r>
              <a:rPr lang="zh-CN" altLang="en-US" sz="2400" b="0" dirty="0" smtClean="0">
                <a:solidFill>
                  <a:srgbClr val="C00000"/>
                </a:solidFill>
                <a:latin typeface="Times New Roman" pitchFamily="18" charset="0"/>
                <a:cs typeface="Times New Roman" pitchFamily="18" charset="0"/>
              </a:rPr>
              <a:t>：</a:t>
            </a:r>
            <a:endParaRPr lang="en-US" altLang="zh-CN" sz="2400" b="0" dirty="0">
              <a:solidFill>
                <a:srgbClr val="C00000"/>
              </a:solidFill>
              <a:latin typeface="Times New Roman" pitchFamily="18" charset="0"/>
              <a:cs typeface="Times New Roman" pitchFamily="18" charset="0"/>
            </a:endParaRPr>
          </a:p>
          <a:p>
            <a:pPr lvl="1">
              <a:lnSpc>
                <a:spcPct val="150000"/>
              </a:lnSpc>
              <a:buFont typeface="Wingdings" pitchFamily="2" charset="2"/>
              <a:buChar char="o"/>
            </a:pPr>
            <a:r>
              <a:rPr lang="zh-CN" altLang="en-US" sz="2400" b="0" dirty="0" smtClean="0">
                <a:latin typeface="Times New Roman" pitchFamily="18" charset="0"/>
                <a:cs typeface="Times New Roman" pitchFamily="18" charset="0"/>
              </a:rPr>
              <a:t>如：</a:t>
            </a:r>
            <a:r>
              <a:rPr lang="zh-CN" altLang="en-US" sz="2400" b="0" dirty="0">
                <a:latin typeface="Times New Roman" pitchFamily="18" charset="0"/>
                <a:cs typeface="Times New Roman" pitchFamily="18" charset="0"/>
              </a:rPr>
              <a:t>工程 </a:t>
            </a:r>
            <a:r>
              <a:rPr lang="en-US" altLang="zh-CN" sz="2400" b="0" dirty="0">
                <a:latin typeface="Times New Roman" pitchFamily="18" charset="0"/>
                <a:cs typeface="Times New Roman" pitchFamily="18" charset="0"/>
                <a:sym typeface="Wingdings" panose="05000000000000000000" pitchFamily="2" charset="2"/>
              </a:rPr>
              <a:t> </a:t>
            </a:r>
            <a:r>
              <a:rPr lang="zh-CN" altLang="en-US" sz="2400" b="0" dirty="0" smtClean="0">
                <a:latin typeface="Times New Roman" pitchFamily="18" charset="0"/>
                <a:cs typeface="Times New Roman" pitchFamily="18" charset="0"/>
                <a:sym typeface="Wingdings" panose="05000000000000000000" pitchFamily="2" charset="2"/>
              </a:rPr>
              <a:t>水利工程</a:t>
            </a:r>
            <a:endParaRPr lang="en-US" altLang="zh-CN" sz="2400" b="0" dirty="0">
              <a:latin typeface="Times New Roman" pitchFamily="18" charset="0"/>
              <a:cs typeface="Times New Roman" pitchFamily="18" charset="0"/>
              <a:sym typeface="Wingdings" panose="05000000000000000000" pitchFamily="2" charset="2"/>
            </a:endParaRPr>
          </a:p>
          <a:p>
            <a:pPr lvl="2" algn="just">
              <a:lnSpc>
                <a:spcPct val="150000"/>
              </a:lnSpc>
              <a:buFont typeface="Wingdings" pitchFamily="2" charset="2"/>
              <a:buChar char="o"/>
            </a:pPr>
            <a:r>
              <a:rPr lang="zh-CN" altLang="en-US" sz="2400" b="0" dirty="0" smtClean="0">
                <a:latin typeface="Times New Roman" pitchFamily="18" charset="0"/>
                <a:cs typeface="Times New Roman" pitchFamily="18" charset="0"/>
                <a:sym typeface="Wingdings" panose="05000000000000000000" pitchFamily="2" charset="2"/>
              </a:rPr>
              <a:t>与</a:t>
            </a:r>
            <a:r>
              <a:rPr lang="en-US" altLang="zh-CN" sz="2400" b="0" dirty="0" err="1" smtClean="0">
                <a:latin typeface="Times New Roman" pitchFamily="18" charset="0"/>
                <a:cs typeface="Times New Roman" pitchFamily="18" charset="0"/>
                <a:sym typeface="Wingdings" panose="05000000000000000000" pitchFamily="2" charset="2"/>
              </a:rPr>
              <a:t>Wordnet</a:t>
            </a:r>
            <a:r>
              <a:rPr lang="zh-CN" altLang="en-US" sz="2400" b="0" dirty="0" smtClean="0">
                <a:latin typeface="Times New Roman" pitchFamily="18" charset="0"/>
                <a:cs typeface="Times New Roman" pitchFamily="18" charset="0"/>
                <a:sym typeface="Wingdings" panose="05000000000000000000" pitchFamily="2" charset="2"/>
              </a:rPr>
              <a:t>等早期本体知识构建不同，现有方法多在传统分类法</a:t>
            </a:r>
            <a:r>
              <a:rPr lang="en-US" altLang="zh-CN" sz="2400" b="0" dirty="0" smtClean="0">
                <a:latin typeface="Times New Roman" pitchFamily="18" charset="0"/>
                <a:cs typeface="Times New Roman" pitchFamily="18" charset="0"/>
                <a:sym typeface="Wingdings" panose="05000000000000000000" pitchFamily="2" charset="2"/>
              </a:rPr>
              <a:t>(</a:t>
            </a:r>
            <a:r>
              <a:rPr lang="en-US" altLang="zh-CN" sz="2400" b="0" dirty="0" smtClean="0">
                <a:latin typeface="Times New Roman" panose="02020603050405020304" pitchFamily="18" charset="0"/>
                <a:cs typeface="Times New Roman" panose="02020603050405020304" pitchFamily="18" charset="0"/>
              </a:rPr>
              <a:t>Taxonomy</a:t>
            </a:r>
            <a:r>
              <a:rPr lang="en-US" altLang="zh-CN" sz="2400" b="0" dirty="0" smtClean="0">
                <a:latin typeface="Times New Roman" pitchFamily="18" charset="0"/>
                <a:cs typeface="Times New Roman" pitchFamily="18" charset="0"/>
                <a:sym typeface="Wingdings" panose="05000000000000000000" pitchFamily="2" charset="2"/>
              </a:rPr>
              <a:t>)</a:t>
            </a:r>
            <a:r>
              <a:rPr lang="zh-CN" altLang="en-US" sz="2400" b="0" dirty="0" smtClean="0">
                <a:latin typeface="Times New Roman" pitchFamily="18" charset="0"/>
                <a:cs typeface="Times New Roman" pitchFamily="18" charset="0"/>
                <a:sym typeface="Wingdings" panose="05000000000000000000" pitchFamily="2" charset="2"/>
              </a:rPr>
              <a:t>中结合大众分类</a:t>
            </a:r>
            <a:r>
              <a:rPr lang="en-US" altLang="zh-CN" sz="2400" b="0" dirty="0" smtClean="0">
                <a:latin typeface="Times New Roman" pitchFamily="18" charset="0"/>
                <a:cs typeface="Times New Roman" pitchFamily="18" charset="0"/>
                <a:sym typeface="Wingdings" panose="05000000000000000000" pitchFamily="2" charset="2"/>
              </a:rPr>
              <a:t>(</a:t>
            </a:r>
            <a:r>
              <a:rPr lang="en-US" altLang="zh-CN" sz="2400" b="0" dirty="0" smtClean="0">
                <a:latin typeface="Times New Roman" panose="02020603050405020304" pitchFamily="18" charset="0"/>
                <a:cs typeface="Times New Roman" panose="02020603050405020304" pitchFamily="18" charset="0"/>
              </a:rPr>
              <a:t>Folksonomy</a:t>
            </a:r>
            <a:r>
              <a:rPr lang="en-US" altLang="zh-CN" sz="2400" b="0" dirty="0" smtClean="0">
                <a:latin typeface="Times New Roman" pitchFamily="18" charset="0"/>
                <a:cs typeface="Times New Roman" pitchFamily="18" charset="0"/>
                <a:sym typeface="Wingdings" panose="05000000000000000000" pitchFamily="2" charset="2"/>
              </a:rPr>
              <a:t>)</a:t>
            </a:r>
            <a:r>
              <a:rPr lang="zh-CN" altLang="en-US" sz="2400" b="0" dirty="0" smtClean="0">
                <a:latin typeface="Times New Roman" pitchFamily="18" charset="0"/>
                <a:cs typeface="Times New Roman" pitchFamily="18" charset="0"/>
                <a:sym typeface="Wingdings" panose="05000000000000000000" pitchFamily="2" charset="2"/>
              </a:rPr>
              <a:t>和机器学习来构建语义网络分类体系。</a:t>
            </a:r>
            <a:endParaRPr lang="en-US" altLang="zh-CN" sz="2400" b="0" dirty="0" smtClean="0">
              <a:latin typeface="Times New Roman" pitchFamily="18" charset="0"/>
              <a:cs typeface="Times New Roman" pitchFamily="18" charset="0"/>
              <a:sym typeface="Wingdings" panose="05000000000000000000" pitchFamily="2" charset="2"/>
            </a:endParaRPr>
          </a:p>
          <a:p>
            <a:pPr>
              <a:lnSpc>
                <a:spcPct val="150000"/>
              </a:lnSpc>
              <a:buFont typeface="Wingdings" pitchFamily="2" charset="2"/>
              <a:buChar char="o"/>
            </a:pPr>
            <a:r>
              <a:rPr lang="zh-CN" altLang="en-US" sz="2400" b="0" dirty="0" smtClean="0">
                <a:solidFill>
                  <a:srgbClr val="3333FF"/>
                </a:solidFill>
                <a:latin typeface="Times New Roman" pitchFamily="18" charset="0"/>
                <a:cs typeface="Times New Roman" pitchFamily="18" charset="0"/>
                <a:sym typeface="Wingdings" panose="05000000000000000000" pitchFamily="2" charset="2"/>
              </a:rPr>
              <a:t>概念</a:t>
            </a:r>
            <a:r>
              <a:rPr lang="zh-CN" altLang="en-US" sz="2400" b="0" dirty="0" smtClean="0">
                <a:solidFill>
                  <a:srgbClr val="C00000"/>
                </a:solidFill>
                <a:latin typeface="Times New Roman" pitchFamily="18" charset="0"/>
                <a:cs typeface="Times New Roman" pitchFamily="18" charset="0"/>
                <a:sym typeface="Wingdings" panose="05000000000000000000" pitchFamily="2" charset="2"/>
              </a:rPr>
              <a:t>对应的</a:t>
            </a:r>
            <a:r>
              <a:rPr lang="zh-CN" altLang="en-US" sz="2400" b="0" dirty="0" smtClean="0">
                <a:solidFill>
                  <a:srgbClr val="3333FF"/>
                </a:solidFill>
                <a:latin typeface="Times New Roman" pitchFamily="18" charset="0"/>
                <a:cs typeface="Times New Roman" pitchFamily="18" charset="0"/>
                <a:sym typeface="Wingdings" panose="05000000000000000000" pitchFamily="2" charset="2"/>
              </a:rPr>
              <a:t>例子</a:t>
            </a:r>
            <a:r>
              <a:rPr lang="zh-CN" altLang="en-US" sz="2400" b="0" dirty="0" smtClean="0">
                <a:solidFill>
                  <a:srgbClr val="C00000"/>
                </a:solidFill>
                <a:latin typeface="Times New Roman" pitchFamily="18" charset="0"/>
                <a:cs typeface="Times New Roman" pitchFamily="18" charset="0"/>
                <a:sym typeface="Wingdings" panose="05000000000000000000" pitchFamily="2" charset="2"/>
              </a:rPr>
              <a:t>或实体</a:t>
            </a:r>
            <a:r>
              <a:rPr lang="en-US" altLang="zh-CN" sz="2400" b="0" dirty="0" smtClean="0">
                <a:solidFill>
                  <a:srgbClr val="C00000"/>
                </a:solidFill>
                <a:latin typeface="Times New Roman" pitchFamily="18" charset="0"/>
                <a:cs typeface="Times New Roman" pitchFamily="18" charset="0"/>
                <a:sym typeface="Wingdings" panose="05000000000000000000" pitchFamily="2" charset="2"/>
              </a:rPr>
              <a:t>(</a:t>
            </a:r>
            <a:r>
              <a:rPr lang="en-US" altLang="zh-CN" sz="2400" b="0" i="1" dirty="0">
                <a:solidFill>
                  <a:srgbClr val="C00000"/>
                </a:solidFill>
                <a:latin typeface="Times New Roman" pitchFamily="18" charset="0"/>
                <a:cs typeface="Times New Roman" pitchFamily="18" charset="0"/>
                <a:sym typeface="Wingdings" panose="05000000000000000000" pitchFamily="2" charset="2"/>
              </a:rPr>
              <a:t>instance/entity</a:t>
            </a:r>
            <a:r>
              <a:rPr lang="en-US" altLang="zh-CN" sz="2400" b="0" dirty="0">
                <a:solidFill>
                  <a:srgbClr val="C00000"/>
                </a:solidFill>
                <a:latin typeface="Times New Roman" pitchFamily="18" charset="0"/>
                <a:cs typeface="Times New Roman" pitchFamily="18" charset="0"/>
                <a:sym typeface="Wingdings" panose="05000000000000000000" pitchFamily="2" charset="2"/>
              </a:rPr>
              <a:t>)</a:t>
            </a:r>
          </a:p>
          <a:p>
            <a:pPr lvl="1">
              <a:lnSpc>
                <a:spcPct val="150000"/>
              </a:lnSpc>
              <a:buFont typeface="Wingdings" pitchFamily="2" charset="2"/>
              <a:buChar char="o"/>
            </a:pPr>
            <a:r>
              <a:rPr lang="zh-CN" altLang="en-US" sz="2400" b="0" dirty="0" smtClean="0">
                <a:latin typeface="Times New Roman" pitchFamily="18" charset="0"/>
                <a:cs typeface="Times New Roman" pitchFamily="18" charset="0"/>
                <a:sym typeface="Wingdings" panose="05000000000000000000" pitchFamily="2" charset="2"/>
              </a:rPr>
              <a:t>如三峡大坝和葛洲坝等属于水利工程这一概念。</a:t>
            </a:r>
            <a:endParaRPr lang="en-US" altLang="zh-CN" sz="2400" b="0" dirty="0">
              <a:latin typeface="Times New Roman" pitchFamily="18" charset="0"/>
              <a:cs typeface="Times New Roman" pitchFamily="18" charset="0"/>
              <a:sym typeface="Wingdings" panose="05000000000000000000" pitchFamily="2" charset="2"/>
            </a:endParaRPr>
          </a:p>
          <a:p>
            <a:pPr lvl="2">
              <a:lnSpc>
                <a:spcPct val="150000"/>
              </a:lnSpc>
              <a:buFont typeface="Wingdings" pitchFamily="2" charset="2"/>
              <a:buChar char="o"/>
            </a:pPr>
            <a:r>
              <a:rPr lang="zh-CN" altLang="en-US" sz="2400" b="0" dirty="0" smtClean="0">
                <a:latin typeface="Times New Roman" pitchFamily="18" charset="0"/>
                <a:cs typeface="Times New Roman" pitchFamily="18" charset="0"/>
                <a:sym typeface="Wingdings" panose="05000000000000000000" pitchFamily="2" charset="2"/>
              </a:rPr>
              <a:t>一般通过分类识别等手段实现。</a:t>
            </a:r>
            <a:endParaRPr lang="en-US" altLang="zh-CN" sz="2400" b="0" dirty="0">
              <a:latin typeface="Times New Roman" pitchFamily="18" charset="0"/>
              <a:cs typeface="Times New Roman" pitchFamily="18" charset="0"/>
            </a:endParaRPr>
          </a:p>
          <a:p>
            <a:pPr algn="l">
              <a:lnSpc>
                <a:spcPct val="150000"/>
              </a:lnSpc>
              <a:buClr>
                <a:schemeClr val="accent2"/>
              </a:buClr>
              <a:buSzTx/>
              <a:buFont typeface="Wingdings" pitchFamily="2" charset="2"/>
              <a:buChar char="o"/>
            </a:pPr>
            <a:endParaRPr lang="en-US" altLang="zh-CN" sz="2400" b="0" dirty="0" smtClean="0">
              <a:latin typeface="Times New Roman" pitchFamily="18" charset="0"/>
              <a:cs typeface="Times New Roman" pitchFamily="18" charset="0"/>
            </a:endParaRPr>
          </a:p>
          <a:p>
            <a:pPr algn="l">
              <a:lnSpc>
                <a:spcPct val="150000"/>
              </a:lnSpc>
              <a:buClr>
                <a:schemeClr val="accent2"/>
              </a:buClr>
              <a:buSzTx/>
              <a:buFont typeface="Wingdings" pitchFamily="2" charset="2"/>
              <a:buChar char="o"/>
            </a:pPr>
            <a:endParaRPr lang="en-US" altLang="zh-CN" sz="2400" b="0" i="1" dirty="0">
              <a:solidFill>
                <a:srgbClr val="5E34F8"/>
              </a:solidFill>
              <a:latin typeface="Times New Roman" pitchFamily="18" charset="0"/>
              <a:cs typeface="Times New Roman" pitchFamily="18" charset="0"/>
            </a:endParaRPr>
          </a:p>
          <a:p>
            <a:pPr algn="l">
              <a:lnSpc>
                <a:spcPct val="150000"/>
              </a:lnSpc>
              <a:buClr>
                <a:schemeClr val="accent2"/>
              </a:buClr>
              <a:buSzTx/>
              <a:buFont typeface="Wingdings" pitchFamily="2" charset="2"/>
              <a:buChar char="o"/>
            </a:pPr>
            <a:endParaRPr lang="en-US" altLang="zh-CN" sz="2400" b="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4054636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42</a:t>
            </a:fld>
            <a:endParaRPr lang="en-US" altLang="zh-CN"/>
          </a:p>
        </p:txBody>
      </p:sp>
      <p:sp>
        <p:nvSpPr>
          <p:cNvPr id="7" name="标题 1"/>
          <p:cNvSpPr>
            <a:spLocks noGrp="1"/>
          </p:cNvSpPr>
          <p:nvPr>
            <p:ph type="title"/>
          </p:nvPr>
        </p:nvSpPr>
        <p:spPr>
          <a:xfrm>
            <a:off x="1097280" y="286603"/>
            <a:ext cx="10058400" cy="1450757"/>
          </a:xfrm>
        </p:spPr>
        <p:txBody>
          <a:bodyPr/>
          <a:lstStyle/>
          <a:p>
            <a:r>
              <a:rPr lang="zh-CN" altLang="en-US" dirty="0" smtClean="0"/>
              <a:t>知识图谱：以水利工程为例</a:t>
            </a:r>
            <a:endParaRPr lang="zh-CN" altLang="en-US" dirty="0"/>
          </a:p>
        </p:txBody>
      </p:sp>
      <p:sp>
        <p:nvSpPr>
          <p:cNvPr id="6" name="Rectangle 2"/>
          <p:cNvSpPr txBox="1">
            <a:spLocks noChangeArrowheads="1"/>
          </p:cNvSpPr>
          <p:nvPr/>
        </p:nvSpPr>
        <p:spPr bwMode="auto">
          <a:xfrm>
            <a:off x="983432" y="1916832"/>
            <a:ext cx="10297144"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sz="2000">
                <a:solidFill>
                  <a:schemeClr val="tx1"/>
                </a:solidFill>
                <a:latin typeface="黑体" pitchFamily="49" charset="-122"/>
                <a:ea typeface="黑体" pitchFamily="49" charset="-122"/>
              </a:defRPr>
            </a:lvl1pPr>
            <a:lvl2pPr marL="742950" indent="-285750" eaLnBrk="0" hangingPunct="0">
              <a:defRPr sz="2000">
                <a:solidFill>
                  <a:schemeClr val="tx1"/>
                </a:solidFill>
                <a:latin typeface="黑体" pitchFamily="49" charset="-122"/>
                <a:ea typeface="黑体" pitchFamily="49" charset="-122"/>
              </a:defRPr>
            </a:lvl2pPr>
            <a:lvl3pPr marL="1143000" indent="-228600" eaLnBrk="0" hangingPunct="0">
              <a:defRPr sz="2000">
                <a:solidFill>
                  <a:schemeClr val="tx1"/>
                </a:solidFill>
                <a:latin typeface="黑体" pitchFamily="49" charset="-122"/>
                <a:ea typeface="黑体" pitchFamily="49" charset="-122"/>
              </a:defRPr>
            </a:lvl3pPr>
            <a:lvl4pPr marL="1600200" indent="-228600" eaLnBrk="0" hangingPunct="0">
              <a:defRPr sz="2000">
                <a:solidFill>
                  <a:schemeClr val="tx1"/>
                </a:solidFill>
                <a:latin typeface="黑体" pitchFamily="49" charset="-122"/>
                <a:ea typeface="黑体" pitchFamily="49" charset="-122"/>
              </a:defRPr>
            </a:lvl4pPr>
            <a:lvl5pPr marL="2057400" indent="-228600" eaLnBrk="0" hangingPunct="0">
              <a:defRPr sz="2000">
                <a:solidFill>
                  <a:schemeClr val="tx1"/>
                </a:solidFill>
                <a:latin typeface="黑体" pitchFamily="49" charset="-122"/>
                <a:ea typeface="黑体" pitchFamily="49" charset="-122"/>
              </a:defRPr>
            </a:lvl5pPr>
            <a:lvl6pPr marL="25146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6pPr>
            <a:lvl7pPr marL="29718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7pPr>
            <a:lvl8pPr marL="34290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8pPr>
            <a:lvl9pPr marL="38862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9pPr>
          </a:lstStyle>
          <a:p>
            <a:pPr algn="l">
              <a:lnSpc>
                <a:spcPct val="100000"/>
              </a:lnSpc>
              <a:buClr>
                <a:schemeClr val="accent2"/>
              </a:buClr>
              <a:buSzTx/>
              <a:buFont typeface="Wingdings" pitchFamily="2" charset="2"/>
              <a:buChar char="o"/>
            </a:pPr>
            <a:r>
              <a:rPr lang="zh-CN" altLang="en-US" sz="2400" b="0" dirty="0" smtClean="0">
                <a:solidFill>
                  <a:srgbClr val="C00000"/>
                </a:solidFill>
                <a:latin typeface="Times New Roman" pitchFamily="18" charset="0"/>
                <a:cs typeface="Times New Roman" pitchFamily="18" charset="0"/>
              </a:rPr>
              <a:t>概念或实体的</a:t>
            </a:r>
            <a:r>
              <a:rPr lang="zh-CN" altLang="en-US" sz="2400" b="0" dirty="0" smtClean="0">
                <a:solidFill>
                  <a:srgbClr val="3333FF"/>
                </a:solidFill>
                <a:latin typeface="Times New Roman" pitchFamily="18" charset="0"/>
                <a:cs typeface="Times New Roman" pitchFamily="18" charset="0"/>
              </a:rPr>
              <a:t>属性</a:t>
            </a:r>
            <a:r>
              <a:rPr lang="zh-CN" altLang="en-US" sz="2400" b="0" dirty="0" smtClean="0">
                <a:solidFill>
                  <a:srgbClr val="C00000"/>
                </a:solidFill>
                <a:latin typeface="Times New Roman" pitchFamily="18" charset="0"/>
                <a:cs typeface="Times New Roman" pitchFamily="18" charset="0"/>
              </a:rPr>
              <a:t>：</a:t>
            </a:r>
            <a:endParaRPr lang="en-US" altLang="zh-CN" sz="2400" b="0" dirty="0">
              <a:solidFill>
                <a:srgbClr val="C00000"/>
              </a:solidFill>
              <a:latin typeface="Times New Roman" pitchFamily="18" charset="0"/>
              <a:cs typeface="Times New Roman" pitchFamily="18" charset="0"/>
            </a:endParaRPr>
          </a:p>
          <a:p>
            <a:pPr lvl="1">
              <a:buFont typeface="Wingdings" pitchFamily="2" charset="2"/>
              <a:buChar char="o"/>
            </a:pPr>
            <a:r>
              <a:rPr lang="zh-CN" altLang="en-US" sz="2400" dirty="0">
                <a:latin typeface="Times New Roman" pitchFamily="18" charset="0"/>
                <a:cs typeface="Times New Roman" pitchFamily="18" charset="0"/>
              </a:rPr>
              <a:t>属性是对概念或</a:t>
            </a:r>
            <a:r>
              <a:rPr lang="zh-CN" altLang="en-US" sz="2400" dirty="0" smtClean="0">
                <a:latin typeface="Times New Roman" pitchFamily="18" charset="0"/>
                <a:cs typeface="Times New Roman" pitchFamily="18" charset="0"/>
              </a:rPr>
              <a:t>实体内涵</a:t>
            </a:r>
            <a:r>
              <a:rPr lang="zh-CN" altLang="en-US" sz="2400" dirty="0">
                <a:latin typeface="Times New Roman" pitchFamily="18" charset="0"/>
                <a:cs typeface="Times New Roman" pitchFamily="18" charset="0"/>
              </a:rPr>
              <a:t>的描述，如</a:t>
            </a:r>
            <a:r>
              <a:rPr lang="zh-CN" altLang="en-US" sz="2400" dirty="0">
                <a:latin typeface="Times New Roman" pitchFamily="18" charset="0"/>
                <a:cs typeface="Times New Roman" pitchFamily="18" charset="0"/>
                <a:sym typeface="Wingdings" panose="05000000000000000000" pitchFamily="2" charset="2"/>
              </a:rPr>
              <a:t>水利工程具有建设时间和规模等属性、三峡大坝</a:t>
            </a:r>
            <a:r>
              <a:rPr lang="zh-CN" altLang="en-US" sz="2400" dirty="0" smtClean="0">
                <a:latin typeface="Times New Roman" pitchFamily="18" charset="0"/>
                <a:cs typeface="Times New Roman" pitchFamily="18" charset="0"/>
                <a:sym typeface="Wingdings" panose="05000000000000000000" pitchFamily="2" charset="2"/>
              </a:rPr>
              <a:t>具有发电功能</a:t>
            </a:r>
            <a:r>
              <a:rPr lang="zh-CN" altLang="en-US" sz="2400" dirty="0">
                <a:latin typeface="Times New Roman" pitchFamily="18" charset="0"/>
                <a:cs typeface="Times New Roman" pitchFamily="18" charset="0"/>
                <a:sym typeface="Wingdings" panose="05000000000000000000" pitchFamily="2" charset="2"/>
              </a:rPr>
              <a:t>等属性。</a:t>
            </a:r>
            <a:endParaRPr lang="en-US" altLang="zh-CN" sz="2400" dirty="0">
              <a:latin typeface="Times New Roman" pitchFamily="18" charset="0"/>
              <a:cs typeface="Times New Roman" pitchFamily="18" charset="0"/>
              <a:sym typeface="Wingdings" panose="05000000000000000000" pitchFamily="2" charset="2"/>
            </a:endParaRPr>
          </a:p>
          <a:p>
            <a:pPr marL="457200" lvl="1" indent="0"/>
            <a:endParaRPr lang="en-US" altLang="zh-CN" sz="2400" dirty="0">
              <a:latin typeface="Times New Roman" pitchFamily="18" charset="0"/>
              <a:cs typeface="Times New Roman" pitchFamily="18" charset="0"/>
              <a:sym typeface="Wingdings" panose="05000000000000000000" pitchFamily="2" charset="2"/>
            </a:endParaRPr>
          </a:p>
          <a:p>
            <a:pPr>
              <a:buFont typeface="Wingdings" pitchFamily="2" charset="2"/>
              <a:buChar char="o"/>
            </a:pPr>
            <a:r>
              <a:rPr lang="zh-CN" altLang="en-US" sz="2400" b="0" dirty="0" smtClean="0">
                <a:solidFill>
                  <a:srgbClr val="3333FF"/>
                </a:solidFill>
                <a:latin typeface="Times New Roman" pitchFamily="18" charset="0"/>
                <a:cs typeface="Times New Roman" pitchFamily="18" charset="0"/>
                <a:sym typeface="Wingdings" panose="05000000000000000000" pitchFamily="2" charset="2"/>
              </a:rPr>
              <a:t>概念</a:t>
            </a:r>
            <a:r>
              <a:rPr lang="zh-CN" altLang="en-US" sz="2400" b="0" dirty="0">
                <a:solidFill>
                  <a:srgbClr val="3333FF"/>
                </a:solidFill>
                <a:latin typeface="Times New Roman" pitchFamily="18" charset="0"/>
                <a:cs typeface="Times New Roman" pitchFamily="18" charset="0"/>
                <a:sym typeface="Wingdings" panose="05000000000000000000" pitchFamily="2" charset="2"/>
              </a:rPr>
              <a:t>或</a:t>
            </a:r>
            <a:r>
              <a:rPr lang="zh-CN" altLang="en-US" sz="2400" b="0" dirty="0" smtClean="0">
                <a:solidFill>
                  <a:srgbClr val="3333FF"/>
                </a:solidFill>
                <a:latin typeface="Times New Roman" pitchFamily="18" charset="0"/>
                <a:cs typeface="Times New Roman" pitchFamily="18" charset="0"/>
                <a:sym typeface="Wingdings" panose="05000000000000000000" pitchFamily="2" charset="2"/>
              </a:rPr>
              <a:t>实体</a:t>
            </a:r>
            <a:r>
              <a:rPr lang="zh-CN" altLang="en-US" sz="2400" b="0" dirty="0">
                <a:solidFill>
                  <a:srgbClr val="3333FF"/>
                </a:solidFill>
                <a:latin typeface="Times New Roman" pitchFamily="18" charset="0"/>
                <a:cs typeface="Times New Roman" pitchFamily="18" charset="0"/>
                <a:sym typeface="Wingdings" panose="05000000000000000000" pitchFamily="2" charset="2"/>
              </a:rPr>
              <a:t>之间</a:t>
            </a:r>
            <a:r>
              <a:rPr lang="zh-CN" altLang="en-US" sz="2400" b="0" dirty="0">
                <a:solidFill>
                  <a:srgbClr val="C00000"/>
                </a:solidFill>
                <a:latin typeface="Times New Roman" pitchFamily="18" charset="0"/>
                <a:cs typeface="Times New Roman" pitchFamily="18" charset="0"/>
                <a:sym typeface="Wingdings" panose="05000000000000000000" pitchFamily="2" charset="2"/>
              </a:rPr>
              <a:t>的关系：</a:t>
            </a:r>
            <a:endParaRPr lang="en-US" altLang="zh-CN" sz="2400" b="0" dirty="0">
              <a:solidFill>
                <a:srgbClr val="C00000"/>
              </a:solidFill>
              <a:latin typeface="Times New Roman" pitchFamily="18" charset="0"/>
              <a:cs typeface="Times New Roman" pitchFamily="18" charset="0"/>
              <a:sym typeface="Wingdings" panose="05000000000000000000" pitchFamily="2" charset="2"/>
            </a:endParaRPr>
          </a:p>
          <a:p>
            <a:pPr lvl="1">
              <a:buFont typeface="Wingdings" pitchFamily="2" charset="2"/>
              <a:buChar char="o"/>
            </a:pPr>
            <a:r>
              <a:rPr lang="zh-CN" altLang="en-US" sz="2400" dirty="0">
                <a:latin typeface="Times New Roman" pitchFamily="18" charset="0"/>
                <a:cs typeface="Times New Roman" pitchFamily="18" charset="0"/>
                <a:sym typeface="Wingdings" panose="05000000000000000000" pitchFamily="2" charset="2"/>
              </a:rPr>
              <a:t>如三峡大坝和</a:t>
            </a:r>
            <a:r>
              <a:rPr lang="zh-CN" altLang="en-US" sz="2400" dirty="0" smtClean="0">
                <a:latin typeface="Times New Roman" pitchFamily="18" charset="0"/>
                <a:cs typeface="Times New Roman" pitchFamily="18" charset="0"/>
                <a:sym typeface="Wingdings" panose="05000000000000000000" pitchFamily="2" charset="2"/>
              </a:rPr>
              <a:t>葛洲坝之间具有</a:t>
            </a:r>
            <a:r>
              <a:rPr lang="zh-CN" altLang="en-US" sz="2400" dirty="0">
                <a:latin typeface="Times New Roman" pitchFamily="18" charset="0"/>
                <a:cs typeface="Times New Roman" pitchFamily="18" charset="0"/>
                <a:sym typeface="Wingdings" panose="05000000000000000000" pitchFamily="2" charset="2"/>
              </a:rPr>
              <a:t>“梯级调节”关系。</a:t>
            </a:r>
            <a:endParaRPr lang="en-US" altLang="zh-CN" sz="2400" dirty="0">
              <a:latin typeface="Times New Roman" pitchFamily="18" charset="0"/>
              <a:cs typeface="Times New Roman" pitchFamily="18" charset="0"/>
              <a:sym typeface="Wingdings" panose="05000000000000000000" pitchFamily="2" charset="2"/>
            </a:endParaRPr>
          </a:p>
          <a:p>
            <a:pPr lvl="1">
              <a:buFont typeface="Wingdings" pitchFamily="2" charset="2"/>
              <a:buChar char="o"/>
            </a:pPr>
            <a:endParaRPr lang="en-US" altLang="zh-CN" sz="2400" b="0" dirty="0">
              <a:latin typeface="Times New Roman" pitchFamily="18" charset="0"/>
              <a:cs typeface="Times New Roman" pitchFamily="18" charset="0"/>
              <a:sym typeface="Wingdings" panose="05000000000000000000" pitchFamily="2" charset="2"/>
            </a:endParaRPr>
          </a:p>
          <a:p>
            <a:pPr>
              <a:buFont typeface="Wingdings" pitchFamily="2" charset="2"/>
              <a:buChar char="o"/>
            </a:pPr>
            <a:r>
              <a:rPr lang="zh-CN" altLang="en-US" sz="2400" dirty="0">
                <a:solidFill>
                  <a:srgbClr val="C00000"/>
                </a:solidFill>
                <a:latin typeface="Times New Roman" pitchFamily="18" charset="0"/>
                <a:cs typeface="Times New Roman" pitchFamily="18" charset="0"/>
                <a:sym typeface="Wingdings" panose="05000000000000000000" pitchFamily="2" charset="2"/>
              </a:rPr>
              <a:t>概念或实体的属性描述和关系表达一般通过三元组来表示：</a:t>
            </a:r>
            <a:endParaRPr lang="en-US" altLang="zh-CN" sz="2400" dirty="0">
              <a:solidFill>
                <a:srgbClr val="C00000"/>
              </a:solidFill>
              <a:latin typeface="Times New Roman" pitchFamily="18" charset="0"/>
              <a:cs typeface="Times New Roman" pitchFamily="18" charset="0"/>
              <a:sym typeface="Wingdings" panose="05000000000000000000" pitchFamily="2" charset="2"/>
            </a:endParaRPr>
          </a:p>
          <a:p>
            <a:pPr lvl="1">
              <a:buFont typeface="Wingdings" pitchFamily="2" charset="2"/>
              <a:buChar char="o"/>
            </a:pPr>
            <a:r>
              <a:rPr lang="en-US" altLang="zh-CN" sz="2400" i="1" dirty="0">
                <a:latin typeface="Times New Roman" pitchFamily="18" charset="0"/>
                <a:cs typeface="Times New Roman" pitchFamily="18" charset="0"/>
                <a:sym typeface="Wingdings" panose="05000000000000000000" pitchFamily="2" charset="2"/>
              </a:rPr>
              <a:t>(entity, relation, entity)</a:t>
            </a:r>
            <a:r>
              <a:rPr lang="zh-CN" altLang="en-US" sz="2400" i="1" dirty="0">
                <a:latin typeface="Times New Roman" pitchFamily="18" charset="0"/>
                <a:cs typeface="Times New Roman" pitchFamily="18" charset="0"/>
                <a:sym typeface="Wingdings" panose="05000000000000000000" pitchFamily="2" charset="2"/>
              </a:rPr>
              <a:t>或 </a:t>
            </a:r>
            <a:r>
              <a:rPr lang="en-US" altLang="zh-CN" sz="2400" i="1" dirty="0">
                <a:latin typeface="Times New Roman" pitchFamily="18" charset="0"/>
                <a:cs typeface="Times New Roman" pitchFamily="18" charset="0"/>
                <a:sym typeface="Wingdings" panose="05000000000000000000" pitchFamily="2" charset="2"/>
              </a:rPr>
              <a:t>(subject, predicate, object )</a:t>
            </a:r>
          </a:p>
          <a:p>
            <a:pPr lvl="1">
              <a:buFont typeface="Wingdings" pitchFamily="2" charset="2"/>
              <a:buChar char="o"/>
            </a:pPr>
            <a:endParaRPr lang="en-US" altLang="zh-CN" sz="2400" b="0" dirty="0">
              <a:latin typeface="Times New Roman" pitchFamily="18" charset="0"/>
              <a:cs typeface="Times New Roman" pitchFamily="18" charset="0"/>
              <a:sym typeface="Wingdings" panose="05000000000000000000" pitchFamily="2" charset="2"/>
            </a:endParaRPr>
          </a:p>
          <a:p>
            <a:pPr>
              <a:buFont typeface="Wingdings" pitchFamily="2" charset="2"/>
              <a:buChar char="o"/>
            </a:pPr>
            <a:r>
              <a:rPr lang="zh-CN" altLang="en-US" sz="2400" dirty="0" smtClean="0">
                <a:solidFill>
                  <a:srgbClr val="C00000"/>
                </a:solidFill>
                <a:latin typeface="Times New Roman" pitchFamily="18" charset="0"/>
                <a:cs typeface="Times New Roman" pitchFamily="18" charset="0"/>
                <a:sym typeface="Wingdings" panose="05000000000000000000" pitchFamily="2" charset="2"/>
              </a:rPr>
              <a:t>学习概念或实体属性描述及其关联关系是丰富知识图谱的关键！</a:t>
            </a:r>
            <a:endParaRPr lang="en-US" altLang="zh-CN" sz="2400" dirty="0">
              <a:solidFill>
                <a:srgbClr val="C00000"/>
              </a:solidFill>
              <a:latin typeface="Times New Roman" pitchFamily="18" charset="0"/>
              <a:cs typeface="Times New Roman" pitchFamily="18" charset="0"/>
              <a:sym typeface="Wingdings" panose="05000000000000000000" pitchFamily="2" charset="2"/>
            </a:endParaRPr>
          </a:p>
          <a:p>
            <a:pPr marL="0" indent="0" algn="l">
              <a:lnSpc>
                <a:spcPct val="100000"/>
              </a:lnSpc>
              <a:buClr>
                <a:schemeClr val="accent2"/>
              </a:buClr>
              <a:buSzTx/>
            </a:pPr>
            <a:endParaRPr lang="en-US" altLang="zh-CN" sz="2400" b="0" dirty="0" smtClean="0">
              <a:latin typeface="Times New Roman" pitchFamily="18" charset="0"/>
              <a:cs typeface="Times New Roman" pitchFamily="18" charset="0"/>
            </a:endParaRPr>
          </a:p>
          <a:p>
            <a:pPr algn="l">
              <a:lnSpc>
                <a:spcPct val="100000"/>
              </a:lnSpc>
              <a:buClr>
                <a:schemeClr val="accent2"/>
              </a:buClr>
              <a:buSzTx/>
              <a:buFont typeface="Wingdings" pitchFamily="2" charset="2"/>
              <a:buChar char="o"/>
            </a:pPr>
            <a:endParaRPr lang="en-US" altLang="zh-CN" sz="2400" b="0" i="1" dirty="0">
              <a:solidFill>
                <a:srgbClr val="5E34F8"/>
              </a:solidFill>
              <a:latin typeface="Times New Roman" pitchFamily="18" charset="0"/>
              <a:cs typeface="Times New Roman" pitchFamily="18" charset="0"/>
            </a:endParaRPr>
          </a:p>
          <a:p>
            <a:pPr algn="l">
              <a:lnSpc>
                <a:spcPct val="100000"/>
              </a:lnSpc>
              <a:buClr>
                <a:schemeClr val="accent2"/>
              </a:buClr>
              <a:buSzTx/>
              <a:buFont typeface="Wingdings" pitchFamily="2" charset="2"/>
              <a:buChar char="o"/>
            </a:pPr>
            <a:endParaRPr lang="en-US" altLang="zh-CN" sz="2400" b="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2627461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43</a:t>
            </a:fld>
            <a:endParaRPr lang="en-US" altLang="zh-CN"/>
          </a:p>
        </p:txBody>
      </p:sp>
      <p:sp>
        <p:nvSpPr>
          <p:cNvPr id="7" name="标题 1"/>
          <p:cNvSpPr>
            <a:spLocks noGrp="1"/>
          </p:cNvSpPr>
          <p:nvPr>
            <p:ph type="title"/>
          </p:nvPr>
        </p:nvSpPr>
        <p:spPr>
          <a:xfrm>
            <a:off x="1097280" y="286603"/>
            <a:ext cx="10058400" cy="1450757"/>
          </a:xfrm>
        </p:spPr>
        <p:txBody>
          <a:bodyPr/>
          <a:lstStyle/>
          <a:p>
            <a:r>
              <a:rPr lang="zh-CN" altLang="en-US" dirty="0" smtClean="0"/>
              <a:t>知识图谱：以水利工程为例</a:t>
            </a:r>
            <a:endParaRPr lang="zh-CN" altLang="en-US" dirty="0"/>
          </a:p>
        </p:txBody>
      </p:sp>
      <p:sp>
        <p:nvSpPr>
          <p:cNvPr id="6" name="Rectangle 2"/>
          <p:cNvSpPr txBox="1">
            <a:spLocks noChangeArrowheads="1"/>
          </p:cNvSpPr>
          <p:nvPr/>
        </p:nvSpPr>
        <p:spPr bwMode="auto">
          <a:xfrm>
            <a:off x="963464" y="1767746"/>
            <a:ext cx="8832818" cy="94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sz="2000">
                <a:solidFill>
                  <a:schemeClr val="tx1"/>
                </a:solidFill>
                <a:latin typeface="黑体" pitchFamily="49" charset="-122"/>
                <a:ea typeface="黑体" pitchFamily="49" charset="-122"/>
              </a:defRPr>
            </a:lvl1pPr>
            <a:lvl2pPr marL="742950" indent="-285750" eaLnBrk="0" hangingPunct="0">
              <a:defRPr sz="2000">
                <a:solidFill>
                  <a:schemeClr val="tx1"/>
                </a:solidFill>
                <a:latin typeface="黑体" pitchFamily="49" charset="-122"/>
                <a:ea typeface="黑体" pitchFamily="49" charset="-122"/>
              </a:defRPr>
            </a:lvl2pPr>
            <a:lvl3pPr marL="1143000" indent="-228600" eaLnBrk="0" hangingPunct="0">
              <a:defRPr sz="2000">
                <a:solidFill>
                  <a:schemeClr val="tx1"/>
                </a:solidFill>
                <a:latin typeface="黑体" pitchFamily="49" charset="-122"/>
                <a:ea typeface="黑体" pitchFamily="49" charset="-122"/>
              </a:defRPr>
            </a:lvl3pPr>
            <a:lvl4pPr marL="1600200" indent="-228600" eaLnBrk="0" hangingPunct="0">
              <a:defRPr sz="2000">
                <a:solidFill>
                  <a:schemeClr val="tx1"/>
                </a:solidFill>
                <a:latin typeface="黑体" pitchFamily="49" charset="-122"/>
                <a:ea typeface="黑体" pitchFamily="49" charset="-122"/>
              </a:defRPr>
            </a:lvl4pPr>
            <a:lvl5pPr marL="2057400" indent="-228600" eaLnBrk="0" hangingPunct="0">
              <a:defRPr sz="2000">
                <a:solidFill>
                  <a:schemeClr val="tx1"/>
                </a:solidFill>
                <a:latin typeface="黑体" pitchFamily="49" charset="-122"/>
                <a:ea typeface="黑体" pitchFamily="49" charset="-122"/>
              </a:defRPr>
            </a:lvl5pPr>
            <a:lvl6pPr marL="25146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6pPr>
            <a:lvl7pPr marL="29718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7pPr>
            <a:lvl8pPr marL="34290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8pPr>
            <a:lvl9pPr marL="38862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9pPr>
          </a:lstStyle>
          <a:p>
            <a:pPr algn="l">
              <a:lnSpc>
                <a:spcPct val="150000"/>
              </a:lnSpc>
              <a:buClr>
                <a:schemeClr val="accent2"/>
              </a:buClr>
              <a:buSzTx/>
              <a:buFont typeface="Wingdings" pitchFamily="2" charset="2"/>
              <a:buChar char="o"/>
            </a:pPr>
            <a:r>
              <a:rPr lang="zh-CN" altLang="en-US" b="0" dirty="0" smtClean="0">
                <a:solidFill>
                  <a:srgbClr val="C00000"/>
                </a:solidFill>
                <a:latin typeface="Times New Roman" pitchFamily="18" charset="0"/>
                <a:cs typeface="Times New Roman" pitchFamily="18" charset="0"/>
              </a:rPr>
              <a:t>知识图谱推理 </a:t>
            </a:r>
            <a:r>
              <a:rPr lang="en-US" altLang="zh-CN" b="0" dirty="0" smtClean="0">
                <a:solidFill>
                  <a:srgbClr val="C00000"/>
                </a:solidFill>
                <a:latin typeface="Times New Roman" pitchFamily="18" charset="0"/>
                <a:cs typeface="Times New Roman" pitchFamily="18" charset="0"/>
              </a:rPr>
              <a:t>(inference)</a:t>
            </a:r>
            <a:r>
              <a:rPr lang="zh-CN" altLang="en-US" b="0" dirty="0" smtClean="0">
                <a:solidFill>
                  <a:srgbClr val="C00000"/>
                </a:solidFill>
                <a:latin typeface="Times New Roman" pitchFamily="18" charset="0"/>
                <a:cs typeface="Times New Roman" pitchFamily="18" charset="0"/>
              </a:rPr>
              <a:t> ：</a:t>
            </a:r>
            <a:endParaRPr lang="en-US" altLang="zh-CN" b="0" dirty="0" smtClean="0">
              <a:solidFill>
                <a:srgbClr val="C00000"/>
              </a:solidFill>
              <a:latin typeface="Times New Roman" pitchFamily="18" charset="0"/>
              <a:cs typeface="Times New Roman" pitchFamily="18" charset="0"/>
            </a:endParaRPr>
          </a:p>
          <a:p>
            <a:pPr lvl="1">
              <a:lnSpc>
                <a:spcPct val="150000"/>
              </a:lnSpc>
              <a:buFont typeface="Wingdings" pitchFamily="2" charset="2"/>
              <a:buChar char="o"/>
            </a:pPr>
            <a:r>
              <a:rPr lang="zh-CN" altLang="en-US" b="0" dirty="0" smtClean="0">
                <a:latin typeface="Times New Roman" pitchFamily="18" charset="0"/>
                <a:cs typeface="Times New Roman" pitchFamily="18" charset="0"/>
                <a:sym typeface="Wingdings" panose="05000000000000000000" pitchFamily="2" charset="2"/>
              </a:rPr>
              <a:t>通过机器学习等方法对</a:t>
            </a:r>
            <a:r>
              <a:rPr lang="zh-CN" altLang="en-US" dirty="0">
                <a:latin typeface="Times New Roman" pitchFamily="18" charset="0"/>
                <a:cs typeface="Times New Roman" pitchFamily="18" charset="0"/>
                <a:sym typeface="Wingdings" panose="05000000000000000000" pitchFamily="2" charset="2"/>
              </a:rPr>
              <a:t>知识</a:t>
            </a:r>
            <a:r>
              <a:rPr lang="zh-CN" altLang="en-US" dirty="0" smtClean="0">
                <a:latin typeface="Times New Roman" pitchFamily="18" charset="0"/>
                <a:cs typeface="Times New Roman" pitchFamily="18" charset="0"/>
                <a:sym typeface="Wingdings" panose="05000000000000000000" pitchFamily="2" charset="2"/>
              </a:rPr>
              <a:t>图谱</a:t>
            </a:r>
            <a:r>
              <a:rPr lang="zh-CN" altLang="en-US" b="0" dirty="0" smtClean="0">
                <a:latin typeface="Times New Roman" pitchFamily="18" charset="0"/>
                <a:cs typeface="Times New Roman" pitchFamily="18" charset="0"/>
                <a:sym typeface="Wingdings" panose="05000000000000000000" pitchFamily="2" charset="2"/>
              </a:rPr>
              <a:t>所蕴含关系进行挖掘。</a:t>
            </a:r>
            <a:endParaRPr lang="en-US" altLang="zh-CN" b="0" dirty="0">
              <a:latin typeface="Times New Roman" pitchFamily="18" charset="0"/>
              <a:cs typeface="Times New Roman" pitchFamily="18" charset="0"/>
              <a:sym typeface="Wingdings" panose="05000000000000000000" pitchFamily="2" charset="2"/>
            </a:endParaRPr>
          </a:p>
          <a:p>
            <a:pPr marL="0" indent="0" algn="l">
              <a:lnSpc>
                <a:spcPct val="150000"/>
              </a:lnSpc>
              <a:buClr>
                <a:schemeClr val="accent2"/>
              </a:buClr>
              <a:buSzTx/>
            </a:pPr>
            <a:endParaRPr lang="en-US" altLang="zh-CN" sz="3200" b="0" dirty="0" smtClean="0">
              <a:latin typeface="Times New Roman" pitchFamily="18" charset="0"/>
              <a:cs typeface="Times New Roman" pitchFamily="18" charset="0"/>
            </a:endParaRPr>
          </a:p>
          <a:p>
            <a:pPr algn="l">
              <a:lnSpc>
                <a:spcPct val="100000"/>
              </a:lnSpc>
              <a:buClr>
                <a:schemeClr val="accent2"/>
              </a:buClr>
              <a:buSzTx/>
              <a:buFont typeface="Wingdings" pitchFamily="2" charset="2"/>
              <a:buChar char="o"/>
            </a:pPr>
            <a:endParaRPr lang="en-US" altLang="zh-CN" sz="2400" b="0" i="1" dirty="0">
              <a:solidFill>
                <a:srgbClr val="5E34F8"/>
              </a:solidFill>
              <a:latin typeface="Times New Roman" pitchFamily="18" charset="0"/>
              <a:cs typeface="Times New Roman" pitchFamily="18" charset="0"/>
            </a:endParaRPr>
          </a:p>
          <a:p>
            <a:pPr algn="l">
              <a:lnSpc>
                <a:spcPct val="100000"/>
              </a:lnSpc>
              <a:buClr>
                <a:schemeClr val="accent2"/>
              </a:buClr>
              <a:buSzTx/>
              <a:buFont typeface="Wingdings" pitchFamily="2" charset="2"/>
              <a:buChar char="o"/>
            </a:pPr>
            <a:endParaRPr lang="en-US" altLang="zh-CN" sz="2400" b="0" dirty="0" smtClean="0">
              <a:latin typeface="Times New Roman" pitchFamily="18" charset="0"/>
              <a:cs typeface="Times New Roman" pitchFamily="18" charset="0"/>
            </a:endParaRPr>
          </a:p>
        </p:txBody>
      </p:sp>
      <p:grpSp>
        <p:nvGrpSpPr>
          <p:cNvPr id="8" name="组合 7"/>
          <p:cNvGrpSpPr/>
          <p:nvPr/>
        </p:nvGrpSpPr>
        <p:grpSpPr>
          <a:xfrm>
            <a:off x="1325521" y="2813926"/>
            <a:ext cx="8928484" cy="3188201"/>
            <a:chOff x="215516" y="2536694"/>
            <a:chExt cx="8928484" cy="4250935"/>
          </a:xfrm>
        </p:grpSpPr>
        <p:grpSp>
          <p:nvGrpSpPr>
            <p:cNvPr id="9" name="组合 8"/>
            <p:cNvGrpSpPr/>
            <p:nvPr/>
          </p:nvGrpSpPr>
          <p:grpSpPr>
            <a:xfrm>
              <a:off x="215516" y="2536694"/>
              <a:ext cx="8928484" cy="4250935"/>
              <a:chOff x="294963" y="1486924"/>
              <a:chExt cx="8928484" cy="4654016"/>
            </a:xfrm>
          </p:grpSpPr>
          <p:grpSp>
            <p:nvGrpSpPr>
              <p:cNvPr id="14" name="组合 13"/>
              <p:cNvGrpSpPr/>
              <p:nvPr/>
            </p:nvGrpSpPr>
            <p:grpSpPr>
              <a:xfrm>
                <a:off x="294963" y="1486924"/>
                <a:ext cx="8928484" cy="4654016"/>
                <a:chOff x="294963" y="1486924"/>
                <a:chExt cx="8928484" cy="4654016"/>
              </a:xfrm>
            </p:grpSpPr>
            <p:grpSp>
              <p:nvGrpSpPr>
                <p:cNvPr id="26" name="组合 25"/>
                <p:cNvGrpSpPr/>
                <p:nvPr/>
              </p:nvGrpSpPr>
              <p:grpSpPr>
                <a:xfrm>
                  <a:off x="294963" y="1486924"/>
                  <a:ext cx="8777537" cy="4547360"/>
                  <a:chOff x="899592" y="1412776"/>
                  <a:chExt cx="8118427" cy="4174825"/>
                </a:xfrm>
              </p:grpSpPr>
              <p:sp>
                <p:nvSpPr>
                  <p:cNvPr id="36" name="文本框 75"/>
                  <p:cNvSpPr txBox="1"/>
                  <p:nvPr/>
                </p:nvSpPr>
                <p:spPr>
                  <a:xfrm>
                    <a:off x="1894936" y="2349214"/>
                    <a:ext cx="1352308" cy="453721"/>
                  </a:xfrm>
                  <a:prstGeom prst="rect">
                    <a:avLst/>
                  </a:prstGeom>
                  <a:noFill/>
                </p:spPr>
                <p:txBody>
                  <a:bodyPr wrap="square" rtlCol="0">
                    <a:spAutoFit/>
                  </a:bodyPr>
                  <a:lstStyle/>
                  <a:p>
                    <a:pPr algn="ct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i</a:t>
                    </a: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s an</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37" name="直接箭头连接符 36"/>
                  <p:cNvCxnSpPr/>
                  <p:nvPr/>
                </p:nvCxnSpPr>
                <p:spPr bwMode="auto">
                  <a:xfrm flipH="1">
                    <a:off x="1943708" y="2721064"/>
                    <a:ext cx="1006165" cy="8221"/>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8" name="文本框 11"/>
                  <p:cNvSpPr txBox="1"/>
                  <p:nvPr/>
                </p:nvSpPr>
                <p:spPr>
                  <a:xfrm>
                    <a:off x="5290771" y="2498081"/>
                    <a:ext cx="1352714" cy="412475"/>
                  </a:xfrm>
                  <a:prstGeom prst="rect">
                    <a:avLst/>
                  </a:prstGeom>
                  <a:noFill/>
                </p:spPr>
                <p:txBody>
                  <a:bodyPr wrap="square" rtlCol="0">
                    <a:spAutoFit/>
                  </a:bodyPr>
                  <a:lstStyle/>
                  <a:p>
                    <a:pPr algn="ctr"/>
                    <a:r>
                      <a:rPr lang="zh-CN" altLang="en-US" sz="1400" b="0" dirty="0" smtClean="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三峡大坝</a:t>
                    </a:r>
                    <a:endParaRPr lang="zh-CN" altLang="en-US" sz="1400" b="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39" name="直接箭头连接符 38"/>
                  <p:cNvCxnSpPr/>
                  <p:nvPr/>
                </p:nvCxnSpPr>
                <p:spPr bwMode="auto">
                  <a:xfrm flipH="1">
                    <a:off x="4003432" y="2682829"/>
                    <a:ext cx="1515189" cy="0"/>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0" name="文本框 13"/>
                  <p:cNvSpPr txBox="1"/>
                  <p:nvPr/>
                </p:nvSpPr>
                <p:spPr>
                  <a:xfrm>
                    <a:off x="6914368" y="1710320"/>
                    <a:ext cx="2103651" cy="453721"/>
                  </a:xfrm>
                  <a:prstGeom prst="rect">
                    <a:avLst/>
                  </a:prstGeom>
                  <a:noFill/>
                </p:spPr>
                <p:txBody>
                  <a:bodyPr wrap="square" rtlCol="0">
                    <a:spAutoFit/>
                  </a:bodyPr>
                  <a:lstStyle/>
                  <a:p>
                    <a:pPr algn="ctr"/>
                    <a:r>
                      <a:rPr lang="zh-CN" altLang="en-US" sz="1600" b="0" dirty="0" smtClean="0">
                        <a:solidFill>
                          <a:srgbClr val="006600"/>
                        </a:solidFill>
                        <a:latin typeface="Times New Roman" panose="02020603050405020304" pitchFamily="18" charset="0"/>
                        <a:ea typeface="黑体" panose="02010609060101010101" pitchFamily="49" charset="-122"/>
                        <a:cs typeface="Times New Roman" panose="02020603050405020304" pitchFamily="18" charset="0"/>
                      </a:rPr>
                      <a:t>发电、改善航道、种植</a:t>
                    </a:r>
                    <a:endParaRPr lang="zh-CN" altLang="en-US" sz="1600" b="0" dirty="0">
                      <a:solidFill>
                        <a:srgbClr val="0066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41" name="直接箭头连接符 40"/>
                  <p:cNvCxnSpPr/>
                  <p:nvPr/>
                </p:nvCxnSpPr>
                <p:spPr bwMode="auto">
                  <a:xfrm>
                    <a:off x="6427465" y="2713261"/>
                    <a:ext cx="1376447" cy="16024"/>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2" name="直接箭头连接符 41"/>
                  <p:cNvCxnSpPr/>
                  <p:nvPr/>
                </p:nvCxnSpPr>
                <p:spPr bwMode="auto">
                  <a:xfrm flipH="1" flipV="1">
                    <a:off x="3490146" y="1906628"/>
                    <a:ext cx="10500" cy="657556"/>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 name="直接箭头连接符 42"/>
                  <p:cNvCxnSpPr/>
                  <p:nvPr/>
                </p:nvCxnSpPr>
                <p:spPr bwMode="auto">
                  <a:xfrm flipV="1">
                    <a:off x="2162557" y="2951331"/>
                    <a:ext cx="1150834" cy="1520215"/>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 name="直接箭头连接符 43"/>
                  <p:cNvCxnSpPr/>
                  <p:nvPr/>
                </p:nvCxnSpPr>
                <p:spPr bwMode="auto">
                  <a:xfrm flipH="1" flipV="1">
                    <a:off x="3606479" y="2951030"/>
                    <a:ext cx="2215447" cy="1610586"/>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 name="直接箭头连接符 44"/>
                  <p:cNvCxnSpPr/>
                  <p:nvPr/>
                </p:nvCxnSpPr>
                <p:spPr bwMode="auto">
                  <a:xfrm flipH="1" flipV="1">
                    <a:off x="5262576" y="3789188"/>
                    <a:ext cx="630768" cy="682358"/>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6" name="直接箭头连接符 45"/>
                  <p:cNvCxnSpPr/>
                  <p:nvPr/>
                </p:nvCxnSpPr>
                <p:spPr bwMode="auto">
                  <a:xfrm flipH="1">
                    <a:off x="5262575" y="2812424"/>
                    <a:ext cx="865188" cy="623669"/>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7" name="文本框 43"/>
                  <p:cNvSpPr txBox="1"/>
                  <p:nvPr/>
                </p:nvSpPr>
                <p:spPr>
                  <a:xfrm>
                    <a:off x="4963559" y="3478368"/>
                    <a:ext cx="929785" cy="412475"/>
                  </a:xfrm>
                  <a:prstGeom prst="rect">
                    <a:avLst/>
                  </a:prstGeom>
                  <a:noFill/>
                  <a:ln w="12700">
                    <a:solidFill>
                      <a:schemeClr val="tx1"/>
                    </a:solidFill>
                    <a:prstDash val="lgDash"/>
                  </a:ln>
                </p:spPr>
                <p:txBody>
                  <a:bodyPr wrap="square" rtlCol="0">
                    <a:spAutoFit/>
                  </a:bodyPr>
                  <a:lstStyle/>
                  <a:p>
                    <a:pPr algn="ctr"/>
                    <a:r>
                      <a:rPr lang="zh-CN" altLang="en-US" sz="1400" b="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长江流域</a:t>
                    </a:r>
                    <a:endParaRPr lang="en-US" altLang="zh-CN" sz="1400" b="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文本框 61"/>
                  <p:cNvSpPr txBox="1"/>
                  <p:nvPr/>
                </p:nvSpPr>
                <p:spPr>
                  <a:xfrm>
                    <a:off x="5319719" y="4474690"/>
                    <a:ext cx="1352714" cy="412475"/>
                  </a:xfrm>
                  <a:prstGeom prst="rect">
                    <a:avLst/>
                  </a:prstGeom>
                  <a:noFill/>
                </p:spPr>
                <p:txBody>
                  <a:bodyPr wrap="square" rtlCol="0">
                    <a:spAutoFit/>
                  </a:bodyPr>
                  <a:lstStyle/>
                  <a:p>
                    <a:pPr algn="ctr"/>
                    <a:r>
                      <a:rPr lang="zh-CN" altLang="en-US" sz="1400" b="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葛洲坝</a:t>
                    </a:r>
                  </a:p>
                </p:txBody>
              </p:sp>
              <p:sp>
                <p:nvSpPr>
                  <p:cNvPr id="49" name="文本框 62"/>
                  <p:cNvSpPr txBox="1"/>
                  <p:nvPr/>
                </p:nvSpPr>
                <p:spPr>
                  <a:xfrm>
                    <a:off x="1291918" y="4406661"/>
                    <a:ext cx="1352714" cy="412475"/>
                  </a:xfrm>
                  <a:prstGeom prst="rect">
                    <a:avLst/>
                  </a:prstGeom>
                  <a:noFill/>
                </p:spPr>
                <p:txBody>
                  <a:bodyPr wrap="square" rtlCol="0">
                    <a:spAutoFit/>
                  </a:bodyPr>
                  <a:lstStyle/>
                  <a:p>
                    <a:pPr algn="ctr"/>
                    <a:r>
                      <a:rPr lang="zh-CN" altLang="en-US" sz="1400" b="0" dirty="0" smtClean="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大古力水坝</a:t>
                    </a:r>
                    <a:endParaRPr lang="zh-CN" altLang="en-US" sz="1400" b="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50" name="直接箭头连接符 49"/>
                  <p:cNvCxnSpPr/>
                  <p:nvPr/>
                </p:nvCxnSpPr>
                <p:spPr bwMode="auto">
                  <a:xfrm flipH="1">
                    <a:off x="5918902" y="4782363"/>
                    <a:ext cx="12638" cy="388558"/>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1" name="文本框 72"/>
                  <p:cNvSpPr txBox="1"/>
                  <p:nvPr/>
                </p:nvSpPr>
                <p:spPr>
                  <a:xfrm>
                    <a:off x="2562633" y="1412776"/>
                    <a:ext cx="1936034" cy="453721"/>
                  </a:xfrm>
                  <a:prstGeom prst="rect">
                    <a:avLst/>
                  </a:prstGeom>
                  <a:noFill/>
                  <a:ln w="12700">
                    <a:solidFill>
                      <a:schemeClr val="tx1"/>
                    </a:solidFill>
                    <a:prstDash val="lgDash"/>
                  </a:ln>
                </p:spPr>
                <p:txBody>
                  <a:bodyPr wrap="square" rtlCol="0">
                    <a:spAutoFit/>
                  </a:bodyPr>
                  <a:lstStyle/>
                  <a:p>
                    <a:pPr algn="ctr"/>
                    <a:r>
                      <a:rPr lang="zh-CN" altLang="en-US" sz="1600" b="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建设时间</a:t>
                    </a:r>
                    <a:r>
                      <a:rPr lang="en-US" altLang="zh-CN" sz="1600" b="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b="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规模</a:t>
                    </a:r>
                    <a:endParaRPr lang="en-US" altLang="zh-CN" sz="1600" b="0" dirty="0">
                      <a:solidFill>
                        <a:srgbClr val="0156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文本框 74"/>
                  <p:cNvSpPr txBox="1"/>
                  <p:nvPr/>
                </p:nvSpPr>
                <p:spPr>
                  <a:xfrm>
                    <a:off x="5355456" y="5133880"/>
                    <a:ext cx="1721519" cy="453721"/>
                  </a:xfrm>
                  <a:prstGeom prst="rect">
                    <a:avLst/>
                  </a:prstGeom>
                  <a:noFill/>
                </p:spPr>
                <p:txBody>
                  <a:bodyPr wrap="square" rtlCol="0">
                    <a:spAutoFit/>
                  </a:bodyPr>
                  <a:lstStyle/>
                  <a:p>
                    <a:pPr algn="ctr"/>
                    <a:r>
                      <a:rPr lang="zh-CN" altLang="en-US" sz="1600" b="0" dirty="0" smtClean="0">
                        <a:solidFill>
                          <a:srgbClr val="006600"/>
                        </a:solidFill>
                        <a:latin typeface="Times New Roman" panose="02020603050405020304" pitchFamily="18" charset="0"/>
                        <a:ea typeface="黑体" panose="02010609060101010101" pitchFamily="49" charset="-122"/>
                        <a:cs typeface="Times New Roman" panose="02020603050405020304" pitchFamily="18" charset="0"/>
                      </a:rPr>
                      <a:t>发电、改善航道</a:t>
                    </a:r>
                    <a:endParaRPr lang="zh-CN" altLang="en-US" sz="1600" b="0" dirty="0">
                      <a:solidFill>
                        <a:srgbClr val="00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文本框 77"/>
                  <p:cNvSpPr txBox="1"/>
                  <p:nvPr/>
                </p:nvSpPr>
                <p:spPr>
                  <a:xfrm rot="18502879">
                    <a:off x="2137354" y="3279527"/>
                    <a:ext cx="1274733" cy="313132"/>
                  </a:xfrm>
                  <a:prstGeom prst="rect">
                    <a:avLst/>
                  </a:prstGeom>
                  <a:noFill/>
                </p:spPr>
                <p:txBody>
                  <a:bodyPr wrap="square" rtlCol="0">
                    <a:spAutoFit/>
                  </a:bodyPr>
                  <a:lstStyle/>
                  <a:p>
                    <a:pPr algn="ct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i</a:t>
                    </a: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s a</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文本框 79"/>
                  <p:cNvSpPr txBox="1"/>
                  <p:nvPr/>
                </p:nvSpPr>
                <p:spPr>
                  <a:xfrm rot="18850539">
                    <a:off x="6081728" y="1907864"/>
                    <a:ext cx="1214683" cy="313132"/>
                  </a:xfrm>
                  <a:prstGeom prst="rect">
                    <a:avLst/>
                  </a:prstGeom>
                  <a:noFill/>
                </p:spPr>
                <p:txBody>
                  <a:bodyPr wrap="square" rtlCol="0">
                    <a:spAutoFit/>
                  </a:bodyPr>
                  <a:lstStyle/>
                  <a:p>
                    <a:pPr algn="ct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function</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5" name="文本框 82"/>
                  <p:cNvSpPr txBox="1"/>
                  <p:nvPr/>
                </p:nvSpPr>
                <p:spPr>
                  <a:xfrm>
                    <a:off x="4396495" y="2266035"/>
                    <a:ext cx="1352714" cy="453721"/>
                  </a:xfrm>
                  <a:prstGeom prst="rect">
                    <a:avLst/>
                  </a:prstGeom>
                  <a:noFill/>
                </p:spPr>
                <p:txBody>
                  <a:bodyPr wrap="square" rtlCol="0">
                    <a:spAutoFit/>
                  </a:bodyPr>
                  <a:lstStyle/>
                  <a:p>
                    <a:pPr algn="ct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i</a:t>
                    </a: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s a</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文本框 84"/>
                  <p:cNvSpPr txBox="1"/>
                  <p:nvPr/>
                </p:nvSpPr>
                <p:spPr>
                  <a:xfrm rot="3187592">
                    <a:off x="5301108" y="4077217"/>
                    <a:ext cx="1293194" cy="313132"/>
                  </a:xfrm>
                  <a:prstGeom prst="rect">
                    <a:avLst/>
                  </a:prstGeom>
                  <a:noFill/>
                </p:spPr>
                <p:txBody>
                  <a:bodyPr wrap="square" rtlCol="0">
                    <a:spAutoFit/>
                  </a:bodyPr>
                  <a:lstStyle/>
                  <a:p>
                    <a:pPr algn="ct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locate</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 name="文本框 86"/>
                  <p:cNvSpPr txBox="1"/>
                  <p:nvPr/>
                </p:nvSpPr>
                <p:spPr>
                  <a:xfrm rot="19972824">
                    <a:off x="5184304" y="2845504"/>
                    <a:ext cx="740772" cy="453721"/>
                  </a:xfrm>
                  <a:prstGeom prst="rect">
                    <a:avLst/>
                  </a:prstGeom>
                  <a:noFill/>
                </p:spPr>
                <p:txBody>
                  <a:bodyPr wrap="square" rtlCol="0">
                    <a:spAutoFit/>
                  </a:bodyPr>
                  <a:lstStyle/>
                  <a:p>
                    <a:pPr algn="ct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locate</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文本框 89"/>
                  <p:cNvSpPr txBox="1"/>
                  <p:nvPr/>
                </p:nvSpPr>
                <p:spPr>
                  <a:xfrm>
                    <a:off x="5958629" y="4851318"/>
                    <a:ext cx="821678" cy="453721"/>
                  </a:xfrm>
                  <a:prstGeom prst="rect">
                    <a:avLst/>
                  </a:prstGeom>
                  <a:noFill/>
                </p:spPr>
                <p:txBody>
                  <a:bodyPr wrap="square" rtlCol="0">
                    <a:spAutoFit/>
                  </a:bodyPr>
                  <a:lstStyle/>
                  <a:p>
                    <a:pPr algn="ct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function</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9" name="圆角矩形 58"/>
                  <p:cNvSpPr/>
                  <p:nvPr/>
                </p:nvSpPr>
                <p:spPr bwMode="auto">
                  <a:xfrm>
                    <a:off x="899592" y="2492896"/>
                    <a:ext cx="1008112" cy="446845"/>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r>
                      <a:rPr lang="zh-CN" altLang="en-US" sz="1600" b="0" dirty="0" smtClean="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工程</a:t>
                    </a:r>
                    <a:endParaRPr lang="zh-CN" altLang="en-US" sz="1600" b="0"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 name="圆角矩形 59"/>
                  <p:cNvSpPr/>
                  <p:nvPr/>
                </p:nvSpPr>
                <p:spPr bwMode="auto">
                  <a:xfrm>
                    <a:off x="2949873" y="2528900"/>
                    <a:ext cx="1010059" cy="38247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r>
                      <a:rPr lang="zh-CN" altLang="en-US" sz="1600" b="0" dirty="0" smtClean="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水利工程</a:t>
                    </a:r>
                    <a:endParaRPr lang="zh-CN" altLang="en-US" sz="1600" b="0"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endParaRPr>
                  </a:p>
                </p:txBody>
              </p:sp>
            </p:grpSp>
            <p:cxnSp>
              <p:nvCxnSpPr>
                <p:cNvPr id="27" name="直接箭头连接符 26"/>
                <p:cNvCxnSpPr/>
                <p:nvPr/>
              </p:nvCxnSpPr>
              <p:spPr bwMode="auto">
                <a:xfrm>
                  <a:off x="6050878" y="5002086"/>
                  <a:ext cx="1274423" cy="10744"/>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直接箭头连接符 27"/>
                <p:cNvCxnSpPr/>
                <p:nvPr/>
              </p:nvCxnSpPr>
              <p:spPr bwMode="auto">
                <a:xfrm>
                  <a:off x="6131360" y="3064758"/>
                  <a:ext cx="1500980" cy="168271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9" name="文本框 43"/>
                <p:cNvSpPr txBox="1"/>
                <p:nvPr/>
              </p:nvSpPr>
              <p:spPr>
                <a:xfrm>
                  <a:off x="7432644" y="4822065"/>
                  <a:ext cx="1449419" cy="853633"/>
                </a:xfrm>
                <a:prstGeom prst="rect">
                  <a:avLst/>
                </a:prstGeom>
                <a:noFill/>
                <a:ln w="12700">
                  <a:solidFill>
                    <a:schemeClr val="tx1"/>
                  </a:solidFill>
                  <a:prstDash val="lgDash"/>
                </a:ln>
              </p:spPr>
              <p:txBody>
                <a:bodyPr wrap="square" rtlCol="0">
                  <a:spAutoFit/>
                </a:bodyPr>
                <a:lstStyle/>
                <a:p>
                  <a:pPr algn="ctr"/>
                  <a:r>
                    <a:rPr lang="zh-CN" altLang="en-US" sz="1600" b="0" dirty="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反调</a:t>
                  </a:r>
                  <a:r>
                    <a:rPr lang="zh-CN" altLang="en-US" sz="1600" b="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节</a:t>
                  </a:r>
                  <a:r>
                    <a:rPr lang="en-US" altLang="zh-CN" sz="1600" b="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梯级水电站</a:t>
                  </a:r>
                  <a:r>
                    <a:rPr lang="en-US" altLang="zh-CN" sz="1600" b="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a:t>
                  </a:r>
                </a:p>
              </p:txBody>
            </p:sp>
            <p:cxnSp>
              <p:nvCxnSpPr>
                <p:cNvPr id="30" name="直接箭头连接符 29"/>
                <p:cNvCxnSpPr/>
                <p:nvPr/>
              </p:nvCxnSpPr>
              <p:spPr bwMode="auto">
                <a:xfrm flipV="1">
                  <a:off x="6336196" y="2201839"/>
                  <a:ext cx="891903" cy="645096"/>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文本框 89"/>
                <p:cNvSpPr txBox="1"/>
                <p:nvPr/>
              </p:nvSpPr>
              <p:spPr>
                <a:xfrm>
                  <a:off x="6379639" y="3015692"/>
                  <a:ext cx="1443355" cy="853633"/>
                </a:xfrm>
                <a:prstGeom prst="rect">
                  <a:avLst/>
                </a:prstGeom>
                <a:noFill/>
              </p:spPr>
              <p:txBody>
                <a:bodyPr wrap="square" rtlCol="0">
                  <a:spAutoFit/>
                </a:bodyPr>
                <a:lstStyle/>
                <a:p>
                  <a:pPr algn="ct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installed capacity</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文本框 13"/>
                <p:cNvSpPr txBox="1"/>
                <p:nvPr/>
              </p:nvSpPr>
              <p:spPr>
                <a:xfrm>
                  <a:off x="7759824" y="2650521"/>
                  <a:ext cx="1463623" cy="494208"/>
                </a:xfrm>
                <a:prstGeom prst="rect">
                  <a:avLst/>
                </a:prstGeom>
                <a:noFill/>
              </p:spPr>
              <p:txBody>
                <a:bodyPr wrap="square" rtlCol="0">
                  <a:spAutoFit/>
                </a:bodyPr>
                <a:lstStyle/>
                <a:p>
                  <a:pPr algn="ctr"/>
                  <a:r>
                    <a:rPr lang="zh-CN" altLang="en-US" sz="1600" b="0" dirty="0" smtClean="0">
                      <a:solidFill>
                        <a:srgbClr val="006600"/>
                      </a:solidFill>
                      <a:latin typeface="Times New Roman" panose="02020603050405020304" pitchFamily="18" charset="0"/>
                      <a:ea typeface="黑体" panose="02010609060101010101" pitchFamily="49" charset="-122"/>
                      <a:cs typeface="Times New Roman" panose="02020603050405020304" pitchFamily="18" charset="0"/>
                    </a:rPr>
                    <a:t>世界最大</a:t>
                  </a:r>
                  <a:endParaRPr lang="zh-CN" altLang="en-US" sz="1600" b="0" dirty="0">
                    <a:solidFill>
                      <a:srgbClr val="0066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33" name="直接箭头连接符 32"/>
                <p:cNvCxnSpPr/>
                <p:nvPr/>
              </p:nvCxnSpPr>
              <p:spPr bwMode="auto">
                <a:xfrm flipH="1">
                  <a:off x="1157961" y="5135704"/>
                  <a:ext cx="438388" cy="482099"/>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文本框 89"/>
                <p:cNvSpPr txBox="1"/>
                <p:nvPr/>
              </p:nvSpPr>
              <p:spPr>
                <a:xfrm>
                  <a:off x="499836" y="5126972"/>
                  <a:ext cx="888387" cy="494208"/>
                </a:xfrm>
                <a:prstGeom prst="rect">
                  <a:avLst/>
                </a:prstGeom>
                <a:noFill/>
              </p:spPr>
              <p:txBody>
                <a:bodyPr wrap="square" rtlCol="0">
                  <a:spAutoFit/>
                </a:bodyPr>
                <a:lstStyle/>
                <a:p>
                  <a:pPr algn="ct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function</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74"/>
                <p:cNvSpPr txBox="1"/>
                <p:nvPr/>
              </p:nvSpPr>
              <p:spPr>
                <a:xfrm>
                  <a:off x="871027" y="5646732"/>
                  <a:ext cx="940917" cy="494208"/>
                </a:xfrm>
                <a:prstGeom prst="rect">
                  <a:avLst/>
                </a:prstGeom>
                <a:noFill/>
              </p:spPr>
              <p:txBody>
                <a:bodyPr wrap="square" rtlCol="0">
                  <a:spAutoFit/>
                </a:bodyPr>
                <a:lstStyle/>
                <a:p>
                  <a:pPr algn="ctr"/>
                  <a:r>
                    <a:rPr lang="zh-CN" altLang="en-US" sz="1600" b="0" dirty="0" smtClean="0">
                      <a:solidFill>
                        <a:srgbClr val="006600"/>
                      </a:solidFill>
                      <a:latin typeface="Times New Roman" panose="02020603050405020304" pitchFamily="18" charset="0"/>
                      <a:ea typeface="黑体" panose="02010609060101010101" pitchFamily="49" charset="-122"/>
                      <a:cs typeface="Times New Roman" panose="02020603050405020304" pitchFamily="18" charset="0"/>
                    </a:rPr>
                    <a:t>蓄水式</a:t>
                  </a:r>
                  <a:endParaRPr lang="zh-CN" altLang="en-US" sz="1600" b="0" dirty="0">
                    <a:solidFill>
                      <a:srgbClr val="0066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5" name="文本框 62"/>
              <p:cNvSpPr txBox="1"/>
              <p:nvPr/>
            </p:nvSpPr>
            <p:spPr>
              <a:xfrm>
                <a:off x="3471736" y="4461815"/>
                <a:ext cx="1781051" cy="449281"/>
              </a:xfrm>
              <a:prstGeom prst="rect">
                <a:avLst/>
              </a:prstGeom>
              <a:noFill/>
            </p:spPr>
            <p:txBody>
              <a:bodyPr wrap="square" rtlCol="0">
                <a:spAutoFit/>
              </a:bodyPr>
              <a:lstStyle/>
              <a:p>
                <a:pPr algn="ctr"/>
                <a:r>
                  <a:rPr lang="zh-CN" altLang="en-US" sz="1400" b="0" dirty="0" smtClean="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达拉斯水坝</a:t>
                </a:r>
                <a:endParaRPr lang="zh-CN" altLang="en-US" sz="1400" b="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6" name="直接箭头连接符 15"/>
              <p:cNvCxnSpPr/>
              <p:nvPr/>
            </p:nvCxnSpPr>
            <p:spPr bwMode="auto">
              <a:xfrm flipH="1" flipV="1">
                <a:off x="3221614" y="3232724"/>
                <a:ext cx="707346" cy="1155703"/>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文本框 43"/>
              <p:cNvSpPr txBox="1"/>
              <p:nvPr/>
            </p:nvSpPr>
            <p:spPr>
              <a:xfrm>
                <a:off x="2330777" y="4209987"/>
                <a:ext cx="1272986" cy="494208"/>
              </a:xfrm>
              <a:prstGeom prst="rect">
                <a:avLst/>
              </a:prstGeom>
              <a:noFill/>
              <a:ln w="12700">
                <a:solidFill>
                  <a:schemeClr val="tx1"/>
                </a:solidFill>
                <a:prstDash val="lgDash"/>
              </a:ln>
            </p:spPr>
            <p:txBody>
              <a:bodyPr wrap="square" rtlCol="0">
                <a:spAutoFit/>
              </a:bodyPr>
              <a:lstStyle/>
              <a:p>
                <a:pPr algn="ctr"/>
                <a:r>
                  <a:rPr lang="zh-CN" altLang="en-US" sz="1600" b="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哥伦比亚河</a:t>
                </a:r>
                <a:endParaRPr lang="en-US" altLang="zh-CN" sz="1600" b="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箭头连接符 17"/>
              <p:cNvCxnSpPr/>
              <p:nvPr/>
            </p:nvCxnSpPr>
            <p:spPr bwMode="auto">
              <a:xfrm flipV="1">
                <a:off x="1993694" y="4548541"/>
                <a:ext cx="315434" cy="265159"/>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直接箭头连接符 18"/>
              <p:cNvCxnSpPr/>
              <p:nvPr/>
            </p:nvCxnSpPr>
            <p:spPr bwMode="auto">
              <a:xfrm flipH="1" flipV="1">
                <a:off x="3536760" y="4880508"/>
                <a:ext cx="157054" cy="215804"/>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文本框 83"/>
              <p:cNvSpPr txBox="1"/>
              <p:nvPr/>
            </p:nvSpPr>
            <p:spPr>
              <a:xfrm>
                <a:off x="3506898" y="3612778"/>
                <a:ext cx="587172" cy="494208"/>
              </a:xfrm>
              <a:prstGeom prst="rect">
                <a:avLst/>
              </a:prstGeom>
              <a:noFill/>
            </p:spPr>
            <p:txBody>
              <a:bodyPr wrap="square" rtlCol="0">
                <a:spAutoFit/>
              </a:bodyPr>
              <a:lstStyle/>
              <a:p>
                <a:pPr algn="ct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 is a</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文本框 88"/>
              <p:cNvSpPr txBox="1"/>
              <p:nvPr/>
            </p:nvSpPr>
            <p:spPr>
              <a:xfrm>
                <a:off x="2086704" y="4633391"/>
                <a:ext cx="865116" cy="494208"/>
              </a:xfrm>
              <a:prstGeom prst="rect">
                <a:avLst/>
              </a:prstGeom>
              <a:noFill/>
            </p:spPr>
            <p:txBody>
              <a:bodyPr wrap="square" rtlCol="0">
                <a:spAutoFit/>
              </a:bodyPr>
              <a:lstStyle/>
              <a:p>
                <a:pPr algn="ct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locate</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文本框 88"/>
              <p:cNvSpPr txBox="1"/>
              <p:nvPr/>
            </p:nvSpPr>
            <p:spPr>
              <a:xfrm>
                <a:off x="3544077" y="4704195"/>
                <a:ext cx="865116" cy="494208"/>
              </a:xfrm>
              <a:prstGeom prst="rect">
                <a:avLst/>
              </a:prstGeom>
              <a:noFill/>
            </p:spPr>
            <p:txBody>
              <a:bodyPr wrap="square" rtlCol="0">
                <a:spAutoFit/>
              </a:bodyPr>
              <a:lstStyle/>
              <a:p>
                <a:pPr algn="ct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locate</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3" name="直接箭头连接符 22"/>
              <p:cNvCxnSpPr/>
              <p:nvPr/>
            </p:nvCxnSpPr>
            <p:spPr bwMode="auto">
              <a:xfrm flipH="1">
                <a:off x="3662781" y="5012830"/>
                <a:ext cx="141689" cy="604973"/>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 name="文本框 89"/>
              <p:cNvSpPr txBox="1"/>
              <p:nvPr/>
            </p:nvSpPr>
            <p:spPr>
              <a:xfrm>
                <a:off x="3800484" y="5214916"/>
                <a:ext cx="888387" cy="494208"/>
              </a:xfrm>
              <a:prstGeom prst="rect">
                <a:avLst/>
              </a:prstGeom>
              <a:noFill/>
            </p:spPr>
            <p:txBody>
              <a:bodyPr wrap="square" rtlCol="0">
                <a:spAutoFit/>
              </a:bodyPr>
              <a:lstStyle/>
              <a:p>
                <a:pPr algn="ctr"/>
                <a:r>
                  <a:rPr lang="en-US" altLang="zh-CN" sz="1600" b="0" dirty="0" smtClean="0">
                    <a:latin typeface="Times New Roman" panose="02020603050405020304" pitchFamily="18" charset="0"/>
                    <a:ea typeface="黑体" panose="02010609060101010101" pitchFamily="49" charset="-122"/>
                    <a:cs typeface="Times New Roman" panose="02020603050405020304" pitchFamily="18" charset="0"/>
                  </a:rPr>
                  <a:t>function</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文本框 74"/>
              <p:cNvSpPr txBox="1"/>
              <p:nvPr/>
            </p:nvSpPr>
            <p:spPr>
              <a:xfrm>
                <a:off x="3458502" y="5646732"/>
                <a:ext cx="940917" cy="494208"/>
              </a:xfrm>
              <a:prstGeom prst="rect">
                <a:avLst/>
              </a:prstGeom>
              <a:noFill/>
            </p:spPr>
            <p:txBody>
              <a:bodyPr wrap="square" rtlCol="0">
                <a:spAutoFit/>
              </a:bodyPr>
              <a:lstStyle/>
              <a:p>
                <a:pPr algn="ctr"/>
                <a:r>
                  <a:rPr lang="zh-CN" altLang="en-US" sz="1600" b="0" dirty="0" smtClean="0">
                    <a:solidFill>
                      <a:srgbClr val="006600"/>
                    </a:solidFill>
                    <a:latin typeface="Times New Roman" panose="02020603050405020304" pitchFamily="18" charset="0"/>
                    <a:ea typeface="黑体" panose="02010609060101010101" pitchFamily="49" charset="-122"/>
                    <a:cs typeface="Times New Roman" panose="02020603050405020304" pitchFamily="18" charset="0"/>
                  </a:rPr>
                  <a:t>径流式</a:t>
                </a:r>
                <a:endParaRPr lang="zh-CN" altLang="en-US" sz="1600" b="0" dirty="0">
                  <a:solidFill>
                    <a:srgbClr val="0066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 name="组合 9"/>
            <p:cNvGrpSpPr/>
            <p:nvPr/>
          </p:nvGrpSpPr>
          <p:grpSpPr>
            <a:xfrm>
              <a:off x="1581017" y="5828041"/>
              <a:ext cx="1990330" cy="874003"/>
              <a:chOff x="1581017" y="5828041"/>
              <a:chExt cx="1990330" cy="874003"/>
            </a:xfrm>
          </p:grpSpPr>
          <p:sp>
            <p:nvSpPr>
              <p:cNvPr id="11" name="文本框 43"/>
              <p:cNvSpPr txBox="1"/>
              <p:nvPr/>
            </p:nvSpPr>
            <p:spPr>
              <a:xfrm>
                <a:off x="1914247" y="5922344"/>
                <a:ext cx="1449419" cy="779700"/>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tx1"/>
                </a:solidFill>
                <a:prstDash val="lgDash"/>
              </a:ln>
            </p:spPr>
            <p:txBody>
              <a:bodyPr wrap="square" rtlCol="0">
                <a:spAutoFit/>
              </a:bodyPr>
              <a:lstStyle/>
              <a:p>
                <a:pPr algn="ctr"/>
                <a:r>
                  <a:rPr lang="zh-CN" altLang="en-US" sz="1600" b="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反调</a:t>
                </a:r>
                <a:r>
                  <a:rPr lang="zh-CN" altLang="en-US" sz="1600" b="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节</a:t>
                </a:r>
                <a:r>
                  <a:rPr lang="en-US" altLang="zh-CN" sz="1600" b="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梯级水电站</a:t>
                </a:r>
                <a:r>
                  <a:rPr lang="en-US" altLang="zh-CN" sz="1600" b="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p>
            </p:txBody>
          </p:sp>
          <p:cxnSp>
            <p:nvCxnSpPr>
              <p:cNvPr id="12" name="直接箭头连接符 11"/>
              <p:cNvCxnSpPr/>
              <p:nvPr/>
            </p:nvCxnSpPr>
            <p:spPr bwMode="auto">
              <a:xfrm>
                <a:off x="1581017" y="5828041"/>
                <a:ext cx="307310" cy="18854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直接箭头连接符 12"/>
              <p:cNvCxnSpPr/>
              <p:nvPr/>
            </p:nvCxnSpPr>
            <p:spPr bwMode="auto">
              <a:xfrm flipH="1">
                <a:off x="3363666" y="5828041"/>
                <a:ext cx="207681" cy="18854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sp>
        <p:nvSpPr>
          <p:cNvPr id="2" name="椭圆 1"/>
          <p:cNvSpPr/>
          <p:nvPr/>
        </p:nvSpPr>
        <p:spPr>
          <a:xfrm>
            <a:off x="2626907" y="4918882"/>
            <a:ext cx="2648328" cy="1246422"/>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177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44</a:t>
            </a:fld>
            <a:endParaRPr lang="en-US" altLang="zh-CN"/>
          </a:p>
        </p:txBody>
      </p:sp>
      <p:sp>
        <p:nvSpPr>
          <p:cNvPr id="7" name="标题 1"/>
          <p:cNvSpPr>
            <a:spLocks noGrp="1"/>
          </p:cNvSpPr>
          <p:nvPr>
            <p:ph type="title"/>
          </p:nvPr>
        </p:nvSpPr>
        <p:spPr>
          <a:xfrm>
            <a:off x="1097280" y="286603"/>
            <a:ext cx="10058400" cy="1450757"/>
          </a:xfrm>
        </p:spPr>
        <p:txBody>
          <a:bodyPr/>
          <a:lstStyle/>
          <a:p>
            <a:r>
              <a:rPr lang="zh-CN" altLang="en-US" dirty="0" smtClean="0"/>
              <a:t>知识图谱</a:t>
            </a:r>
            <a:r>
              <a:rPr lang="en-US" altLang="zh-CN" dirty="0" smtClean="0"/>
              <a:t>:</a:t>
            </a:r>
            <a:r>
              <a:rPr lang="zh-CN" altLang="en-US" dirty="0" smtClean="0"/>
              <a:t>基本元素</a:t>
            </a:r>
            <a:endParaRPr lang="zh-CN" altLang="en-US" dirty="0"/>
          </a:p>
        </p:txBody>
      </p:sp>
      <p:sp>
        <p:nvSpPr>
          <p:cNvPr id="6" name="Rectangle 2"/>
          <p:cNvSpPr txBox="1">
            <a:spLocks noChangeArrowheads="1"/>
          </p:cNvSpPr>
          <p:nvPr/>
        </p:nvSpPr>
        <p:spPr>
          <a:xfrm>
            <a:off x="191344" y="1844824"/>
            <a:ext cx="11881320" cy="432048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2" algn="just" fontAlgn="auto">
              <a:lnSpc>
                <a:spcPct val="160000"/>
              </a:lnSpc>
            </a:pPr>
            <a:r>
              <a:rPr kumimoji="0" lang="zh-CN" altLang="en-US" sz="240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概念</a:t>
            </a:r>
            <a:r>
              <a:rPr kumimoji="0"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：层次化组织</a:t>
            </a:r>
            <a:r>
              <a:rPr kumimoji="0"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a:t>
            </a:r>
          </a:p>
          <a:p>
            <a:pPr lvl="2" algn="just" fontAlgn="auto">
              <a:lnSpc>
                <a:spcPct val="160000"/>
              </a:lnSpc>
            </a:pPr>
            <a:r>
              <a:rPr kumimoji="0" lang="zh-CN" altLang="en-US" sz="240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实体</a:t>
            </a:r>
            <a:r>
              <a:rPr kumimoji="0"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：概念的示例化描述</a:t>
            </a:r>
            <a:endParaRPr kumimoji="0"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lvl="2" algn="just" fontAlgn="auto">
              <a:lnSpc>
                <a:spcPct val="160000"/>
              </a:lnSpc>
            </a:pPr>
            <a:r>
              <a:rPr kumimoji="0" lang="zh-CN" altLang="en-US" sz="240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属性</a:t>
            </a:r>
            <a:r>
              <a:rPr kumimoji="0"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：对概念或实体的描述信息</a:t>
            </a:r>
            <a:endParaRPr kumimoji="0"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lvl="2" algn="just" fontAlgn="auto">
              <a:lnSpc>
                <a:spcPct val="160000"/>
              </a:lnSpc>
            </a:pPr>
            <a:r>
              <a:rPr kumimoji="0" lang="zh-CN" altLang="en-US" sz="240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关系</a:t>
            </a:r>
            <a:r>
              <a:rPr kumimoji="0"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：概念或实体之间的关联</a:t>
            </a:r>
            <a:endParaRPr kumimoji="0"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lvl="2" algn="just" fontAlgn="auto">
              <a:lnSpc>
                <a:spcPct val="160000"/>
              </a:lnSpc>
            </a:pPr>
            <a:r>
              <a:rPr kumimoji="0" lang="zh-CN" altLang="en-US" sz="2400" dirty="0" smtClean="0">
                <a:solidFill>
                  <a:srgbClr val="0156FF"/>
                </a:solidFill>
                <a:latin typeface="Times New Roman" panose="02020603050405020304" pitchFamily="18" charset="0"/>
                <a:ea typeface="黑体" panose="02010609060101010101" pitchFamily="49" charset="-122"/>
                <a:cs typeface="Times New Roman" panose="02020603050405020304" pitchFamily="18" charset="0"/>
              </a:rPr>
              <a:t>推理规则</a:t>
            </a:r>
            <a:r>
              <a:rPr kumimoji="0"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：可产生语义网络中上述新的元素</a:t>
            </a:r>
            <a:endParaRPr kumimoji="0"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1339850" lvl="2" indent="0" algn="just" fontAlgn="auto">
              <a:buFont typeface="Calibri" pitchFamily="34" charset="0"/>
              <a:buNone/>
            </a:pPr>
            <a:endParaRPr kumimoji="0"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lvl="1" indent="0" algn="just" fontAlgn="auto">
              <a:buFont typeface="Calibri" pitchFamily="34" charset="0"/>
              <a:buNone/>
            </a:pPr>
            <a:r>
              <a:rPr kumimoji="0"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在实际中，知识图谱一般可通过标注多关系图（</a:t>
            </a:r>
            <a:r>
              <a:rPr kumimoji="0" lang="en-US" altLang="zh-CN" sz="2400" i="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labeled multi-relational graph</a:t>
            </a:r>
            <a:r>
              <a:rPr kumimoji="0" lang="zh-CN" altLang="en-US" sz="2400" i="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来表示。</a:t>
            </a:r>
            <a:endParaRPr kumimoji="0"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gn="just" fontAlgn="auto"/>
            <a:endParaRPr kumimoji="0"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marL="542925" lvl="1" indent="0" algn="just" fontAlgn="auto">
              <a:buFont typeface="Calibri" pitchFamily="34" charset="0"/>
              <a:buNone/>
            </a:pPr>
            <a:endParaRPr kumimoji="0"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gn="just" fontAlgn="auto"/>
            <a:endParaRPr kumimoji="0"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gn="just" fontAlgn="auto"/>
            <a:endParaRPr kumimoji="0"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gn="just" fontAlgn="auto"/>
            <a:endParaRPr kumimoji="0" lang="en-US" altLang="zh-CN" sz="2800" dirty="0" smtClean="0">
              <a:latin typeface="Times New Roman" panose="02020603050405020304" pitchFamily="18" charset="0"/>
              <a:cs typeface="Times New Roman" panose="02020603050405020304" pitchFamily="18" charset="0"/>
            </a:endParaRPr>
          </a:p>
          <a:p>
            <a:pPr marL="542925" lvl="1" indent="0" fontAlgn="auto">
              <a:buFont typeface="Calibri" pitchFamily="34" charset="0"/>
              <a:buNone/>
            </a:pPr>
            <a:endParaRPr kumimoji="0" lang="en-US" altLang="zh-CN"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4660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949255" y="69009"/>
            <a:ext cx="11375909"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endParaRPr lang="en-US" altLang="zh-CN" sz="29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5648328" y="620688"/>
            <a:ext cx="6338032" cy="5596721"/>
          </a:xfrm>
          <a:prstGeom prst="rect">
            <a:avLst/>
          </a:prstGeom>
        </p:spPr>
        <p:txBody>
          <a:bodyPr wrap="square" lIns="121917" tIns="60958" rIns="121917" bIns="60958">
            <a:spAutoFit/>
          </a:bodyPr>
          <a:lstStyle/>
          <a:p>
            <a:pPr algn="just">
              <a:lnSpc>
                <a:spcPct val="150000"/>
              </a:lnSpc>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知识图谱中存在连线的两个实体可表达为形如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left_node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relation,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right_node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&gt;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的三元组形式，这种三元组也可以表示为一阶逻辑</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(first order logic, FOL)</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的形式，从而为基于知识图谱的推理创造了条件</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例如从</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奥巴马，出生地，夏威夷</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夏威夷，属于，美国</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两个三元组，可推理得到</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奥巴马，国籍，美国</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150000"/>
              </a:lnSpc>
            </a:pP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8" name="矩形 77"/>
          <p:cNvSpPr/>
          <p:nvPr/>
        </p:nvSpPr>
        <p:spPr>
          <a:xfrm>
            <a:off x="438694" y="5256663"/>
            <a:ext cx="4247311" cy="492438"/>
          </a:xfrm>
          <a:prstGeom prst="rect">
            <a:avLst/>
          </a:prstGeom>
        </p:spPr>
        <p:txBody>
          <a:bodyPr wrap="none" lIns="121917" tIns="60958" rIns="121917" bIns="60958">
            <a:spAutoFit/>
          </a:bodyPr>
          <a:lstStyle/>
          <a:p>
            <a:r>
              <a:rPr lang="zh-CN" altLang="zh-CN" sz="2400" dirty="0">
                <a:latin typeface="黑体" panose="02010609060101010101" pitchFamily="49" charset="-122"/>
                <a:ea typeface="黑体" panose="02010609060101010101" pitchFamily="49" charset="-122"/>
              </a:rPr>
              <a:t>一个简单的家庭关系知识图谱</a:t>
            </a:r>
          </a:p>
        </p:txBody>
      </p:sp>
      <p:pic>
        <p:nvPicPr>
          <p:cNvPr id="79" name="图片 78" descr="C:\Users\lenovo\AppData\Local\Temp\WeChat Files\7d7bc87a952d34a8aba7b38dfbfa22f.png"/>
          <p:cNvPicPr/>
          <p:nvPr/>
        </p:nvPicPr>
        <p:blipFill>
          <a:blip r:embed="rId3">
            <a:extLst>
              <a:ext uri="{28A0092B-C50C-407E-A947-70E740481C1C}">
                <a14:useLocalDpi xmlns:a14="http://schemas.microsoft.com/office/drawing/2010/main" val="0"/>
              </a:ext>
            </a:extLst>
          </a:blip>
          <a:srcRect/>
          <a:stretch>
            <a:fillRect/>
          </a:stretch>
        </p:blipFill>
        <p:spPr bwMode="auto">
          <a:xfrm>
            <a:off x="203199" y="1801503"/>
            <a:ext cx="5073935" cy="3069887"/>
          </a:xfrm>
          <a:prstGeom prst="rect">
            <a:avLst/>
          </a:prstGeom>
          <a:noFill/>
          <a:ln>
            <a:noFill/>
          </a:ln>
        </p:spPr>
      </p:pic>
    </p:spTree>
    <p:extLst>
      <p:ext uri="{BB962C8B-B14F-4D97-AF65-F5344CB8AC3E}">
        <p14:creationId xmlns:p14="http://schemas.microsoft.com/office/powerpoint/2010/main" val="1510106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695400" y="332656"/>
            <a:ext cx="11375909"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endParaRPr lang="en-US" altLang="zh-CN" sz="29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277134" y="1034391"/>
                <a:ext cx="6579506" cy="5109087"/>
              </a:xfrm>
              <a:prstGeom prst="rect">
                <a:avLst/>
              </a:prstGeom>
            </p:spPr>
            <p:txBody>
              <a:bodyPr wrap="square" lIns="121917" tIns="60958" rIns="121917" bIns="60958">
                <a:spAutoFit/>
              </a:bodyPr>
              <a:lstStyle/>
              <a:p>
                <a:pPr marL="380990" indent="-380990" algn="just">
                  <a:lnSpc>
                    <a:spcPct val="150000"/>
                  </a:lnSpc>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可利用一阶谓词来表达刻画知识图谱中节点之间存在的关系，如</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图中</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形如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&lt;James,</a:t>
                </a:r>
                <a14:m>
                  <m:oMath xmlns:m="http://schemas.openxmlformats.org/officeDocument/2006/math">
                    <m:r>
                      <a:rPr lang="en-US" altLang="zh-CN" sz="2400" i="1">
                        <a:latin typeface="Cambria Math"/>
                      </a:rPr>
                      <m:t>𝐶𝑜𝑢𝑝𝑙𝑒</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,David&gt;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的关系可用一阶逻辑的形式来描述，即</a:t>
                </a:r>
                <a14:m>
                  <m:oMath xmlns:m="http://schemas.openxmlformats.org/officeDocument/2006/math">
                    <m:r>
                      <a:rPr lang="en-US" altLang="zh-CN" sz="2400" i="1">
                        <a:latin typeface="Cambria Math"/>
                      </a:rPr>
                      <m:t>𝐶𝑜𝑢𝑝𝑙𝑒</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(James</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David</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lnSpc>
                    <a:spcPct val="150000"/>
                  </a:lnSpc>
                  <a:buFont typeface="Wingdings" panose="05000000000000000000" pitchFamily="2" charset="2"/>
                  <a:buChar char="l"/>
                </a:pPr>
                <a14:m>
                  <m:oMath xmlns:m="http://schemas.openxmlformats.org/officeDocument/2006/math">
                    <m:r>
                      <a:rPr lang="en-US" altLang="zh-CN" sz="2400" i="1">
                        <a:latin typeface="Cambria Math"/>
                      </a:rPr>
                      <m:t>𝐶𝑜𝑢𝑝𝑙𝑒</m:t>
                    </m:r>
                    <m:d>
                      <m:dPr>
                        <m:ctrlPr>
                          <a:rPr lang="zh-CN" altLang="zh-CN" sz="2400" i="1">
                            <a:latin typeface="Cambria Math"/>
                          </a:rPr>
                        </m:ctrlPr>
                      </m:dPr>
                      <m:e>
                        <m:r>
                          <a:rPr lang="en-US" altLang="zh-CN" sz="2400" i="1">
                            <a:latin typeface="Cambria Math"/>
                          </a:rPr>
                          <m:t>𝑥</m:t>
                        </m:r>
                        <m:r>
                          <a:rPr lang="en-US" altLang="zh-CN" sz="2400">
                            <a:latin typeface="Cambria Math"/>
                          </a:rPr>
                          <m:t>, </m:t>
                        </m:r>
                        <m:r>
                          <a:rPr lang="en-US" altLang="zh-CN" sz="2400" i="1">
                            <a:latin typeface="Cambria Math"/>
                          </a:rPr>
                          <m:t>𝑦</m:t>
                        </m:r>
                      </m:e>
                    </m:d>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是一阶谓词，</a:t>
                </a:r>
                <a14:m>
                  <m:oMath xmlns:m="http://schemas.openxmlformats.org/officeDocument/2006/math">
                    <m:r>
                      <a:rPr lang="en-US" altLang="zh-CN" sz="2400" i="1">
                        <a:latin typeface="Cambria Math"/>
                      </a:rPr>
                      <m:t>𝐶𝑜𝑢𝑝𝑙𝑒</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图中</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实体之间具有的关系，</a:t>
                </a:r>
                <a14:m>
                  <m:oMath xmlns:m="http://schemas.openxmlformats.org/officeDocument/2006/math">
                    <m:r>
                      <a:rPr lang="en-US" altLang="zh-CN" sz="2400" i="1">
                        <a:latin typeface="Cambria Math"/>
                      </a:rPr>
                      <m:t>𝑥</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400" i="1">
                        <a:latin typeface="Cambria Math"/>
                      </a:rPr>
                      <m:t>𝑦</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是谓词</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变量</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lnSpc>
                    <a:spcPct val="150000"/>
                  </a:lnSpc>
                  <a:buFont typeface="Wingdings" panose="05000000000000000000" pitchFamily="2" charset="2"/>
                  <a:buChar char="l"/>
                </a:pP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从图</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中</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已</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有关系可推知</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Ann</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具有父女关系，但这一关系在</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图</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中</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初始</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无红线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中并不存在，是需要推理的目标。</a:t>
                </a:r>
              </a:p>
            </p:txBody>
          </p:sp>
        </mc:Choice>
        <mc:Fallback xmlns="">
          <p:sp>
            <p:nvSpPr>
              <p:cNvPr id="3" name="矩形 2"/>
              <p:cNvSpPr>
                <a:spLocks noRot="1" noChangeAspect="1" noMove="1" noResize="1" noEditPoints="1" noAdjustHandles="1" noChangeArrowheads="1" noChangeShapeType="1" noTextEdit="1"/>
              </p:cNvSpPr>
              <p:nvPr/>
            </p:nvSpPr>
            <p:spPr>
              <a:xfrm>
                <a:off x="5277134" y="1034391"/>
                <a:ext cx="6579506" cy="5109087"/>
              </a:xfrm>
              <a:prstGeom prst="rect">
                <a:avLst/>
              </a:prstGeom>
              <a:blipFill rotWithShape="1">
                <a:blip r:embed="rId3"/>
                <a:stretch>
                  <a:fillRect l="-834" r="-927"/>
                </a:stretch>
              </a:blipFill>
            </p:spPr>
            <p:txBody>
              <a:bodyPr/>
              <a:lstStyle/>
              <a:p>
                <a:r>
                  <a:rPr lang="zh-CN" altLang="en-US">
                    <a:noFill/>
                  </a:rPr>
                  <a:t> </a:t>
                </a:r>
              </a:p>
            </p:txBody>
          </p:sp>
        </mc:Fallback>
      </mc:AlternateContent>
      <p:sp>
        <p:nvSpPr>
          <p:cNvPr id="4" name="矩形 3"/>
          <p:cNvSpPr/>
          <p:nvPr/>
        </p:nvSpPr>
        <p:spPr>
          <a:xfrm>
            <a:off x="438694" y="5256663"/>
            <a:ext cx="4247311" cy="492438"/>
          </a:xfrm>
          <a:prstGeom prst="rect">
            <a:avLst/>
          </a:prstGeom>
        </p:spPr>
        <p:txBody>
          <a:bodyPr wrap="none" lIns="121917" tIns="60958" rIns="121917" bIns="60958">
            <a:spAutoFit/>
          </a:bodyPr>
          <a:lstStyle/>
          <a:p>
            <a:r>
              <a:rPr lang="zh-CN" altLang="zh-CN" sz="2400" dirty="0">
                <a:latin typeface="黑体" panose="02010609060101010101" pitchFamily="49" charset="-122"/>
                <a:ea typeface="黑体" panose="02010609060101010101" pitchFamily="49" charset="-122"/>
              </a:rPr>
              <a:t>一个简单的家庭关系知识图谱</a:t>
            </a:r>
          </a:p>
        </p:txBody>
      </p:sp>
      <p:pic>
        <p:nvPicPr>
          <p:cNvPr id="7" name="图片 6"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203199" y="1801503"/>
            <a:ext cx="5073935" cy="3069887"/>
          </a:xfrm>
          <a:prstGeom prst="rect">
            <a:avLst/>
          </a:prstGeom>
          <a:noFill/>
          <a:ln>
            <a:noFill/>
          </a:ln>
        </p:spPr>
      </p:pic>
      <p:sp>
        <p:nvSpPr>
          <p:cNvPr id="2" name="椭圆 1"/>
          <p:cNvSpPr/>
          <p:nvPr/>
        </p:nvSpPr>
        <p:spPr>
          <a:xfrm>
            <a:off x="1559496" y="1988840"/>
            <a:ext cx="2376264" cy="720080"/>
          </a:xfrm>
          <a:prstGeom prst="ellipse">
            <a:avLst/>
          </a:prstGeom>
          <a:noFill/>
          <a:ln w="1905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8700000">
            <a:off x="1002580" y="2904399"/>
            <a:ext cx="2952328" cy="864096"/>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1141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934447" y="548680"/>
            <a:ext cx="106092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endParaRPr lang="en-US" altLang="zh-CN" sz="29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277134" y="1644063"/>
                <a:ext cx="6546374" cy="1785100"/>
              </a:xfrm>
              <a:prstGeom prst="rect">
                <a:avLst/>
              </a:prstGeom>
            </p:spPr>
            <p:txBody>
              <a:bodyPr wrap="square" lIns="121917" tIns="60958" rIns="121917" bIns="60958">
                <a:spAutoFit/>
              </a:bodyPr>
              <a:lstStyle/>
              <a:p>
                <a:pPr marL="380990" indent="-380990" algn="just">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问题：如何从知识图谱中推理得到</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400" i="1" u="sng">
                          <a:solidFill>
                            <a:srgbClr val="C00000"/>
                          </a:solidFill>
                          <a:latin typeface="Cambria Math"/>
                        </a:rPr>
                        <m:t>𝑓𝑎𝑡h𝑒𝑟</m:t>
                      </m:r>
                      <m:r>
                        <a:rPr lang="en-US" altLang="zh-CN" sz="2400" i="1" u="sng">
                          <a:solidFill>
                            <a:srgbClr val="C00000"/>
                          </a:solidFill>
                          <a:latin typeface="Cambria Math"/>
                        </a:rPr>
                        <m:t>(</m:t>
                      </m:r>
                      <m:r>
                        <a:rPr lang="en-US" altLang="zh-CN" sz="2400" i="1" u="sng">
                          <a:solidFill>
                            <a:srgbClr val="C00000"/>
                          </a:solidFill>
                          <a:latin typeface="Cambria Math"/>
                        </a:rPr>
                        <m:t>𝐷𝑎𝑣𝑖𝑑</m:t>
                      </m:r>
                      <m:r>
                        <a:rPr lang="en-US" altLang="zh-CN" sz="2400" i="1" u="sng">
                          <a:solidFill>
                            <a:srgbClr val="C00000"/>
                          </a:solidFill>
                          <a:latin typeface="Cambria Math"/>
                        </a:rPr>
                        <m:t>,</m:t>
                      </m:r>
                      <m:r>
                        <a:rPr lang="en-US" altLang="zh-CN" sz="2400" i="1" u="sng">
                          <a:solidFill>
                            <a:srgbClr val="C00000"/>
                          </a:solidFill>
                          <a:latin typeface="Cambria Math"/>
                        </a:rPr>
                        <m:t>𝐴𝑛𝑛</m:t>
                      </m:r>
                      <m:r>
                        <a:rPr lang="en-US" altLang="zh-CN" sz="2400" i="1" u="sng">
                          <a:solidFill>
                            <a:srgbClr val="C00000"/>
                          </a:solidFill>
                          <a:latin typeface="Cambria Math"/>
                        </a:rPr>
                        <m:t>)</m:t>
                      </m:r>
                    </m:oMath>
                  </m:oMathPara>
                </a14:m>
                <a:endParaRPr lang="en-US" altLang="zh-CN" sz="2400" u="sng"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5277134" y="1644063"/>
                <a:ext cx="6546374" cy="1785100"/>
              </a:xfrm>
              <a:prstGeom prst="rect">
                <a:avLst/>
              </a:prstGeom>
              <a:blipFill rotWithShape="1">
                <a:blip r:embed="rId3"/>
                <a:stretch>
                  <a:fillRect l="-838"/>
                </a:stretch>
              </a:blipFill>
            </p:spPr>
            <p:txBody>
              <a:bodyPr/>
              <a:lstStyle/>
              <a:p>
                <a:r>
                  <a:rPr lang="zh-CN" altLang="en-US">
                    <a:noFill/>
                  </a:rPr>
                  <a:t> </a:t>
                </a:r>
              </a:p>
            </p:txBody>
          </p:sp>
        </mc:Fallback>
      </mc:AlternateContent>
      <p:sp>
        <p:nvSpPr>
          <p:cNvPr id="4" name="上箭头 3"/>
          <p:cNvSpPr/>
          <p:nvPr/>
        </p:nvSpPr>
        <p:spPr>
          <a:xfrm>
            <a:off x="7970293" y="2737676"/>
            <a:ext cx="486769" cy="691487"/>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sp>
        <p:nvSpPr>
          <p:cNvPr id="7" name="矩形 6"/>
          <p:cNvSpPr/>
          <p:nvPr/>
        </p:nvSpPr>
        <p:spPr>
          <a:xfrm>
            <a:off x="438694" y="5256663"/>
            <a:ext cx="4247311" cy="492438"/>
          </a:xfrm>
          <a:prstGeom prst="rect">
            <a:avLst/>
          </a:prstGeom>
        </p:spPr>
        <p:txBody>
          <a:bodyPr wrap="none" lIns="121917" tIns="60958" rIns="121917" bIns="60958">
            <a:spAutoFit/>
          </a:bodyPr>
          <a:lstStyle/>
          <a:p>
            <a:r>
              <a:rPr lang="zh-CN" altLang="zh-CN" sz="2400" dirty="0">
                <a:latin typeface="黑体" panose="02010609060101010101" pitchFamily="49" charset="-122"/>
                <a:ea typeface="黑体" panose="02010609060101010101" pitchFamily="49" charset="-122"/>
              </a:rPr>
              <a:t>一个简单的家庭关系知识图谱</a:t>
            </a:r>
          </a:p>
        </p:txBody>
      </p:sp>
      <p:sp>
        <p:nvSpPr>
          <p:cNvPr id="5" name="矩形 4"/>
          <p:cNvSpPr/>
          <p:nvPr/>
        </p:nvSpPr>
        <p:spPr>
          <a:xfrm>
            <a:off x="5492221" y="4641112"/>
            <a:ext cx="6508435" cy="861770"/>
          </a:xfrm>
          <a:prstGeom prst="rect">
            <a:avLst/>
          </a:prstGeom>
        </p:spPr>
        <p:txBody>
          <a:bodyPr wrap="square" lIns="121917" tIns="60958" rIns="121917" bIns="60958">
            <a:spAutoFit/>
          </a:bodyPr>
          <a:lstStyle/>
          <a:p>
            <a:pPr algn="ctr"/>
            <a:r>
              <a:rPr lang="zh-CN" altLang="en-US" sz="2400" dirty="0">
                <a:latin typeface="黑体" panose="02010609060101010101" pitchFamily="49" charset="-122"/>
                <a:ea typeface="黑体" panose="02010609060101010101" pitchFamily="49" charset="-122"/>
              </a:rPr>
              <a:t>如果能够学习得到这条规则，该有多好</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algn="ctr"/>
            <a:r>
              <a:rPr lang="zh-CN" altLang="en-US" sz="2400" dirty="0" smtClean="0">
                <a:latin typeface="黑体" panose="02010609060101010101" pitchFamily="49" charset="-122"/>
                <a:ea typeface="黑体" panose="02010609060101010101" pitchFamily="49" charset="-122"/>
              </a:rPr>
              <a:t>（从</a:t>
            </a:r>
            <a:r>
              <a:rPr lang="zh-CN" altLang="en-US" sz="2400" dirty="0">
                <a:latin typeface="黑体" panose="02010609060101010101" pitchFamily="49" charset="-122"/>
                <a:ea typeface="黑体" panose="02010609060101010101" pitchFamily="49" charset="-122"/>
              </a:rPr>
              <a:t>具体例子中</a:t>
            </a:r>
            <a:r>
              <a:rPr lang="zh-CN" altLang="en-US" sz="2400" dirty="0" smtClean="0">
                <a:latin typeface="黑体" panose="02010609060101010101" pitchFamily="49" charset="-122"/>
                <a:ea typeface="黑体" panose="02010609060101010101" pitchFamily="49" charset="-122"/>
              </a:rPr>
              <a:t>学习，这是归纳推理的范畴）</a:t>
            </a:r>
            <a:endParaRPr lang="zh-CN" altLang="en-US" sz="2400" dirty="0">
              <a:latin typeface="黑体" panose="02010609060101010101" pitchFamily="49" charset="-122"/>
              <a:ea typeface="黑体" panose="02010609060101010101" pitchFamily="49" charset="-122"/>
            </a:endParaRPr>
          </a:p>
        </p:txBody>
      </p:sp>
      <p:pic>
        <p:nvPicPr>
          <p:cNvPr id="9" name="图片 8"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203199" y="1801503"/>
            <a:ext cx="5073935" cy="3069887"/>
          </a:xfrm>
          <a:prstGeom prst="rect">
            <a:avLst/>
          </a:prstGeom>
          <a:noFill/>
          <a:ln>
            <a:noFill/>
          </a:ln>
        </p:spPr>
      </p:pic>
      <mc:AlternateContent xmlns:mc="http://schemas.openxmlformats.org/markup-compatibility/2006" xmlns:a14="http://schemas.microsoft.com/office/drawing/2010/main">
        <mc:Choice Requires="a14">
          <p:sp>
            <p:nvSpPr>
              <p:cNvPr id="10" name="矩形 9"/>
              <p:cNvSpPr/>
              <p:nvPr/>
            </p:nvSpPr>
            <p:spPr>
              <a:xfrm>
                <a:off x="5681068" y="3429163"/>
                <a:ext cx="5862664" cy="864339"/>
              </a:xfrm>
              <a:prstGeom prst="rect">
                <a:avLst/>
              </a:prstGeom>
            </p:spPr>
            <p:txBody>
              <a:bodyPr wrap="square" lIns="121917" tIns="60958" rIns="121917" bIns="60958">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a:rPr>
                        <m:t>(∀</m:t>
                      </m:r>
                      <m:r>
                        <a:rPr lang="en-US" altLang="zh-CN" sz="2100" i="1">
                          <a:latin typeface="Cambria Math"/>
                        </a:rPr>
                        <m:t>𝑥</m:t>
                      </m:r>
                      <m:r>
                        <a:rPr lang="en-US" altLang="zh-CN" sz="2100" i="1">
                          <a:latin typeface="Cambria Math"/>
                        </a:rPr>
                        <m:t>)(∀</m:t>
                      </m:r>
                      <m:r>
                        <a:rPr lang="en-US" altLang="zh-CN" sz="2100" i="1">
                          <a:latin typeface="Cambria Math"/>
                        </a:rPr>
                        <m:t>𝑦</m:t>
                      </m:r>
                      <m:r>
                        <a:rPr lang="en-US" altLang="zh-CN" sz="2100" i="1">
                          <a:latin typeface="Cambria Math"/>
                        </a:rPr>
                        <m:t>)(∀</m:t>
                      </m:r>
                      <m:r>
                        <a:rPr lang="en-US" altLang="zh-CN" sz="2100" i="1">
                          <a:latin typeface="Cambria Math"/>
                        </a:rPr>
                        <m:t>𝑧</m:t>
                      </m:r>
                      <m:r>
                        <a:rPr lang="en-US" altLang="zh-CN" sz="2100" i="1">
                          <a:latin typeface="Cambria Math"/>
                        </a:rPr>
                        <m:t>)</m:t>
                      </m:r>
                      <m:d>
                        <m:dPr>
                          <m:ctrlPr>
                            <a:rPr lang="zh-CN" altLang="zh-CN" sz="2100" i="1">
                              <a:latin typeface="Cambria Math"/>
                            </a:rPr>
                          </m:ctrlPr>
                        </m:dPr>
                        <m:e>
                          <m:r>
                            <a:rPr lang="en-US" altLang="zh-CN" sz="2100" i="1">
                              <a:latin typeface="Cambria Math"/>
                            </a:rPr>
                            <m:t>𝑀𝑜𝑡h𝑒𝑟</m:t>
                          </m:r>
                          <m:d>
                            <m:dPr>
                              <m:ctrlPr>
                                <a:rPr lang="zh-CN" altLang="zh-CN" sz="2100" i="1">
                                  <a:latin typeface="Cambria Math"/>
                                </a:rPr>
                              </m:ctrlPr>
                            </m:dPr>
                            <m:e>
                              <m:r>
                                <a:rPr lang="en-US" altLang="zh-CN" sz="2100" i="1">
                                  <a:latin typeface="Cambria Math"/>
                                </a:rPr>
                                <m:t>𝑧</m:t>
                              </m:r>
                              <m:r>
                                <a:rPr lang="en-US" altLang="zh-CN" sz="2100" i="1">
                                  <a:latin typeface="Cambria Math"/>
                                </a:rPr>
                                <m:t>, </m:t>
                              </m:r>
                              <m:r>
                                <a:rPr lang="en-US" altLang="zh-CN" sz="2100" i="1">
                                  <a:latin typeface="Cambria Math"/>
                                </a:rPr>
                                <m:t>𝑦</m:t>
                              </m:r>
                            </m:e>
                          </m:d>
                          <m:r>
                            <a:rPr lang="en-US" altLang="zh-CN" sz="2100" i="1">
                              <a:latin typeface="Cambria Math"/>
                            </a:rPr>
                            <m:t>∧</m:t>
                          </m:r>
                          <m:r>
                            <a:rPr lang="en-US" altLang="zh-CN" sz="2100">
                              <a:latin typeface="Cambria Math"/>
                            </a:rPr>
                            <m:t> </m:t>
                          </m:r>
                          <m:r>
                            <a:rPr lang="en-US" altLang="zh-CN" sz="2100" i="1">
                              <a:latin typeface="Cambria Math"/>
                            </a:rPr>
                            <m:t>𝐶𝑜𝑢𝑝𝑙𝑒</m:t>
                          </m:r>
                          <m:d>
                            <m:dPr>
                              <m:ctrlPr>
                                <a:rPr lang="zh-CN" altLang="zh-CN" sz="2100" i="1">
                                  <a:latin typeface="Cambria Math"/>
                                </a:rPr>
                              </m:ctrlPr>
                            </m:dPr>
                            <m:e>
                              <m:r>
                                <a:rPr lang="en-US" altLang="zh-CN" sz="2100" i="1">
                                  <a:latin typeface="Cambria Math"/>
                                </a:rPr>
                                <m:t>𝑥</m:t>
                              </m:r>
                              <m:r>
                                <a:rPr lang="en-US" altLang="zh-CN" sz="2100" i="1">
                                  <a:latin typeface="Cambria Math"/>
                                </a:rPr>
                                <m:t>,</m:t>
                              </m:r>
                              <m:r>
                                <a:rPr lang="en-US" altLang="zh-CN" sz="2100" i="1">
                                  <a:latin typeface="Cambria Math"/>
                                </a:rPr>
                                <m:t>𝑧</m:t>
                              </m:r>
                            </m:e>
                          </m:d>
                          <m:r>
                            <a:rPr lang="en-US" altLang="zh-CN" sz="2100" i="1">
                              <a:latin typeface="Cambria Math"/>
                            </a:rPr>
                            <m:t>→</m:t>
                          </m:r>
                          <m:r>
                            <a:rPr lang="en-US" altLang="zh-CN" sz="2100" i="1">
                              <a:latin typeface="Cambria Math"/>
                            </a:rPr>
                            <m:t>𝐹𝑎𝑡h𝑒𝑟</m:t>
                          </m:r>
                          <m:d>
                            <m:dPr>
                              <m:ctrlPr>
                                <a:rPr lang="zh-CN" altLang="zh-CN" sz="2100" i="1">
                                  <a:latin typeface="Cambria Math"/>
                                </a:rPr>
                              </m:ctrlPr>
                            </m:dPr>
                            <m:e>
                              <m:r>
                                <a:rPr lang="en-US" altLang="zh-CN" sz="2100" i="1">
                                  <a:latin typeface="Cambria Math"/>
                                </a:rPr>
                                <m:t>𝑥</m:t>
                              </m:r>
                              <m:r>
                                <a:rPr lang="en-US" altLang="zh-CN" sz="2100" i="1">
                                  <a:latin typeface="Cambria Math"/>
                                </a:rPr>
                                <m:t>, </m:t>
                              </m:r>
                              <m:r>
                                <a:rPr lang="en-US" altLang="zh-CN" sz="2100" i="1">
                                  <a:latin typeface="Cambria Math"/>
                                </a:rPr>
                                <m:t>𝑦</m:t>
                              </m:r>
                            </m:e>
                          </m:d>
                        </m:e>
                      </m:d>
                    </m:oMath>
                  </m:oMathPara>
                </a14:m>
                <a:endParaRPr lang="zh-CN" altLang="zh-CN" sz="2100" dirty="0"/>
              </a:p>
            </p:txBody>
          </p:sp>
        </mc:Choice>
        <mc:Fallback xmlns="">
          <p:sp>
            <p:nvSpPr>
              <p:cNvPr id="10" name="矩形 9"/>
              <p:cNvSpPr>
                <a:spLocks noRot="1" noChangeAspect="1" noMove="1" noResize="1" noEditPoints="1" noAdjustHandles="1" noChangeArrowheads="1" noChangeShapeType="1" noTextEdit="1"/>
              </p:cNvSpPr>
              <p:nvPr/>
            </p:nvSpPr>
            <p:spPr>
              <a:xfrm>
                <a:off x="5681068" y="3429163"/>
                <a:ext cx="5862664" cy="864339"/>
              </a:xfrm>
              <a:prstGeom prst="rect">
                <a:avLst/>
              </a:prstGeom>
              <a:blipFill rotWithShape="1">
                <a:blip r:embed="rId5"/>
                <a:stretch>
                  <a:fillRect t="-82979" b="-123404"/>
                </a:stretch>
              </a:blipFill>
            </p:spPr>
            <p:txBody>
              <a:bodyPr/>
              <a:lstStyle/>
              <a:p>
                <a:r>
                  <a:rPr lang="zh-CN" altLang="en-US">
                    <a:noFill/>
                  </a:rPr>
                  <a:t> </a:t>
                </a:r>
              </a:p>
            </p:txBody>
          </p:sp>
        </mc:Fallback>
      </mc:AlternateContent>
      <p:sp>
        <p:nvSpPr>
          <p:cNvPr id="11" name="椭圆 10"/>
          <p:cNvSpPr/>
          <p:nvPr/>
        </p:nvSpPr>
        <p:spPr>
          <a:xfrm rot="8700000">
            <a:off x="1002580" y="2904399"/>
            <a:ext cx="2952328" cy="864096"/>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1406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949255" y="1124744"/>
            <a:ext cx="10907385" cy="67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知识图谱推理：归纳学习</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0"/>
              </a:spcBef>
              <a:buClrTx/>
              <a:buSzPct val="75000"/>
              <a:buNone/>
            </a:pPr>
            <a:r>
              <a:rPr lang="zh-CN" altLang="zh-CN" sz="2700" dirty="0">
                <a:latin typeface="Times New Roman" panose="02020603050405020304" pitchFamily="18" charset="0"/>
                <a:cs typeface="Times New Roman" panose="02020603050405020304" pitchFamily="18" charset="0"/>
              </a:rPr>
              <a:t>归纳逻辑程序设计</a:t>
            </a:r>
            <a:r>
              <a:rPr lang="en-US" altLang="zh-CN" sz="2700" dirty="0">
                <a:latin typeface="Times New Roman" panose="02020603050405020304" pitchFamily="18" charset="0"/>
                <a:cs typeface="Times New Roman" panose="02020603050405020304" pitchFamily="18" charset="0"/>
              </a:rPr>
              <a:t> (inductive logic programming</a:t>
            </a:r>
            <a:r>
              <a:rPr lang="zh-CN" altLang="zh-CN" sz="2700" dirty="0">
                <a:latin typeface="Times New Roman" panose="02020603050405020304" pitchFamily="18" charset="0"/>
                <a:cs typeface="Times New Roman" panose="02020603050405020304" pitchFamily="18" charset="0"/>
              </a:rPr>
              <a:t>，</a:t>
            </a:r>
            <a:r>
              <a:rPr lang="en-US" altLang="zh-CN" sz="2700" dirty="0">
                <a:latin typeface="Times New Roman" panose="02020603050405020304" pitchFamily="18" charset="0"/>
                <a:cs typeface="Times New Roman" panose="02020603050405020304" pitchFamily="18" charset="0"/>
              </a:rPr>
              <a:t>ILP)</a:t>
            </a:r>
            <a:r>
              <a:rPr lang="zh-CN" altLang="zh-CN" sz="2700" dirty="0">
                <a:latin typeface="Times New Roman" panose="02020603050405020304" pitchFamily="18" charset="0"/>
                <a:cs typeface="Times New Roman" panose="02020603050405020304" pitchFamily="18" charset="0"/>
              </a:rPr>
              <a:t>算法</a:t>
            </a:r>
            <a:endParaRPr lang="en-US" altLang="zh-CN" sz="27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nvSpPr>
        <p:spPr>
          <a:xfrm>
            <a:off x="564108" y="2060848"/>
            <a:ext cx="11436548" cy="4001091"/>
          </a:xfrm>
          <a:prstGeom prst="rect">
            <a:avLst/>
          </a:prstGeom>
        </p:spPr>
        <p:txBody>
          <a:bodyPr wrap="square" lIns="121917" tIns="60958" rIns="121917" bIns="60958">
            <a:spAutoFit/>
          </a:bodyPr>
          <a:lstStyle/>
          <a:p>
            <a:pPr>
              <a:lnSpc>
                <a:spcPct val="150000"/>
              </a:lnSpc>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归纳逻辑程序设计（</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ILP</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）是机器学习和逻辑程序设计交叉领域的研究内容。</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ILP</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使用一阶谓词逻辑进行知识表示，通过修改和扩充逻辑表达式对现有知识归纳，完成推理任务。</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作为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ILP</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的代表性方法，</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First Order Inductive Learner</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）通过</a:t>
            </a:r>
            <a:r>
              <a:rPr lang="zh-CN" altLang="zh-CN" sz="2400" b="1" dirty="0">
                <a:latin typeface="Times New Roman" panose="02020603050405020304" pitchFamily="18" charset="0"/>
                <a:ea typeface="黑体" panose="02010609060101010101" pitchFamily="49" charset="-122"/>
                <a:cs typeface="Times New Roman" panose="02020603050405020304" pitchFamily="18" charset="0"/>
              </a:rPr>
              <a:t>序贯覆盖</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实现规则推理。</a:t>
            </a:r>
          </a:p>
        </p:txBody>
      </p:sp>
    </p:spTree>
    <p:extLst>
      <p:ext uri="{BB962C8B-B14F-4D97-AF65-F5344CB8AC3E}">
        <p14:creationId xmlns:p14="http://schemas.microsoft.com/office/powerpoint/2010/main" val="405267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404664"/>
            <a:ext cx="11242625"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94041" y="1715128"/>
                <a:ext cx="11770459" cy="678904"/>
              </a:xfrm>
              <a:prstGeom prst="rect">
                <a:avLst/>
              </a:prstGeom>
            </p:spPr>
            <p:txBody>
              <a:bodyPr wrap="square" lIns="121917" tIns="60958" rIns="121917" bIns="60958">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𝑧</m:t>
                      </m:r>
                      <m:r>
                        <a:rPr lang="en-US" altLang="zh-CN" i="1">
                          <a:latin typeface="Cambria Math"/>
                        </a:rPr>
                        <m:t>)</m:t>
                      </m:r>
                      <m:d>
                        <m:dPr>
                          <m:ctrlPr>
                            <a:rPr lang="zh-CN" altLang="zh-CN" i="1">
                              <a:latin typeface="Cambria Math"/>
                            </a:rPr>
                          </m:ctrlPr>
                        </m:dPr>
                        <m:e>
                          <m:r>
                            <a:rPr lang="en-US" altLang="zh-CN" i="1">
                              <a:latin typeface="Cambria Math"/>
                            </a:rPr>
                            <m:t>𝑀𝑜𝑡h𝑒𝑟</m:t>
                          </m:r>
                          <m:d>
                            <m:dPr>
                              <m:ctrlPr>
                                <a:rPr lang="zh-CN" altLang="zh-CN" i="1">
                                  <a:latin typeface="Cambria Math"/>
                                </a:rPr>
                              </m:ctrlPr>
                            </m:dPr>
                            <m:e>
                              <m:r>
                                <a:rPr lang="en-US" altLang="zh-CN" i="1">
                                  <a:latin typeface="Cambria Math"/>
                                </a:rPr>
                                <m:t>𝑧</m:t>
                              </m:r>
                              <m:r>
                                <a:rPr lang="en-US" altLang="zh-CN" i="1">
                                  <a:latin typeface="Cambria Math"/>
                                </a:rPr>
                                <m:t>, </m:t>
                              </m:r>
                              <m:r>
                                <a:rPr lang="en-US" altLang="zh-CN" i="1">
                                  <a:latin typeface="Cambria Math"/>
                                </a:rPr>
                                <m:t>𝑦</m:t>
                              </m:r>
                            </m:e>
                          </m:d>
                          <m:r>
                            <a:rPr lang="en-US" altLang="zh-CN" i="1">
                              <a:latin typeface="Cambria Math"/>
                            </a:rPr>
                            <m:t>∧</m:t>
                          </m:r>
                          <m:r>
                            <a:rPr lang="en-US" altLang="zh-CN">
                              <a:latin typeface="Cambria Math"/>
                            </a:rPr>
                            <m:t> </m:t>
                          </m:r>
                          <m:r>
                            <a:rPr lang="en-US" altLang="zh-CN" i="1">
                              <a:latin typeface="Cambria Math"/>
                            </a:rPr>
                            <m:t>𝐶𝑜𝑢𝑝𝑙𝑒</m:t>
                          </m:r>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𝑧</m:t>
                              </m:r>
                            </m:e>
                          </m:d>
                          <m:r>
                            <a:rPr lang="en-US" altLang="zh-CN" i="1">
                              <a:latin typeface="Cambria Math"/>
                            </a:rPr>
                            <m:t>→</m:t>
                          </m:r>
                          <m:r>
                            <a:rPr lang="en-US" altLang="zh-CN" i="1">
                              <a:latin typeface="Cambria Math"/>
                            </a:rPr>
                            <m:t>𝐹𝑎𝑡h𝑒𝑟</m:t>
                          </m:r>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e>
                      </m:d>
                    </m:oMath>
                  </m:oMathPara>
                </a14:m>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294041" y="1715128"/>
                <a:ext cx="11770459" cy="678904"/>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8805779" y="2458903"/>
            <a:ext cx="2583976"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9897599" y="2659069"/>
            <a:ext cx="363940" cy="673289"/>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cxnSp>
        <p:nvCxnSpPr>
          <p:cNvPr id="8" name="直接连接符 7"/>
          <p:cNvCxnSpPr/>
          <p:nvPr/>
        </p:nvCxnSpPr>
        <p:spPr>
          <a:xfrm>
            <a:off x="1072048" y="2507427"/>
            <a:ext cx="742438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4186769" y="2707593"/>
            <a:ext cx="363940" cy="673289"/>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sp>
        <p:nvSpPr>
          <p:cNvPr id="7" name="矩形 6"/>
          <p:cNvSpPr/>
          <p:nvPr/>
        </p:nvSpPr>
        <p:spPr>
          <a:xfrm>
            <a:off x="8941518" y="3567220"/>
            <a:ext cx="2575615" cy="954103"/>
          </a:xfrm>
          <a:prstGeom prst="rect">
            <a:avLst/>
          </a:prstGeom>
        </p:spPr>
        <p:txBody>
          <a:bodyPr wrap="square" lIns="121917" tIns="60958" rIns="121917" bIns="60958">
            <a:spAutoFit/>
          </a:bodyPr>
          <a:lstStyle/>
          <a:p>
            <a:pPr algn="ctr"/>
            <a:r>
              <a:rPr lang="zh-CN" altLang="en-US" sz="2700" dirty="0">
                <a:latin typeface="黑体" panose="02010609060101010101" pitchFamily="49" charset="-122"/>
                <a:ea typeface="黑体" panose="02010609060101010101" pitchFamily="49" charset="-122"/>
              </a:rPr>
              <a:t>目标谓词</a:t>
            </a:r>
            <a:endParaRPr lang="en-US" altLang="zh-CN" sz="2700" dirty="0">
              <a:latin typeface="黑体" panose="02010609060101010101" pitchFamily="49" charset="-122"/>
              <a:ea typeface="黑体" panose="02010609060101010101" pitchFamily="49" charset="-122"/>
            </a:endParaRPr>
          </a:p>
          <a:p>
            <a:pPr algn="ctr"/>
            <a:r>
              <a:rPr lang="en-US" altLang="zh-CN" sz="2700" dirty="0">
                <a:latin typeface="黑体" panose="02010609060101010101" pitchFamily="49" charset="-122"/>
                <a:ea typeface="黑体" panose="02010609060101010101" pitchFamily="49" charset="-122"/>
              </a:rPr>
              <a:t>(</a:t>
            </a:r>
            <a:r>
              <a:rPr lang="zh-CN" altLang="en-US" sz="2700" dirty="0">
                <a:latin typeface="黑体" panose="02010609060101010101" pitchFamily="49" charset="-122"/>
                <a:ea typeface="黑体" panose="02010609060101010101" pitchFamily="49" charset="-122"/>
              </a:rPr>
              <a:t>已知</a:t>
            </a:r>
            <a:r>
              <a:rPr lang="en-US" altLang="zh-CN" sz="2700" dirty="0">
                <a:latin typeface="黑体" panose="02010609060101010101" pitchFamily="49" charset="-122"/>
                <a:ea typeface="黑体" panose="02010609060101010101" pitchFamily="49" charset="-122"/>
              </a:rPr>
              <a:t>)</a:t>
            </a:r>
            <a:endParaRPr lang="zh-CN" altLang="en-US" sz="2700" dirty="0">
              <a:latin typeface="黑体" panose="02010609060101010101" pitchFamily="49" charset="-122"/>
              <a:ea typeface="黑体" panose="02010609060101010101" pitchFamily="49" charset="-122"/>
            </a:endParaRPr>
          </a:p>
        </p:txBody>
      </p:sp>
      <p:sp>
        <p:nvSpPr>
          <p:cNvPr id="11" name="矩形 10"/>
          <p:cNvSpPr/>
          <p:nvPr/>
        </p:nvSpPr>
        <p:spPr>
          <a:xfrm>
            <a:off x="2854599" y="3563123"/>
            <a:ext cx="3028276" cy="954103"/>
          </a:xfrm>
          <a:prstGeom prst="rect">
            <a:avLst/>
          </a:prstGeom>
        </p:spPr>
        <p:txBody>
          <a:bodyPr wrap="square" lIns="121917" tIns="60958" rIns="121917" bIns="60958">
            <a:spAutoFit/>
          </a:bodyPr>
          <a:lstStyle/>
          <a:p>
            <a:pPr algn="ctr"/>
            <a:r>
              <a:rPr lang="zh-CN" altLang="en-US" sz="2700" dirty="0">
                <a:latin typeface="黑体" panose="02010609060101010101" pitchFamily="49" charset="-122"/>
                <a:ea typeface="黑体" panose="02010609060101010101" pitchFamily="49" charset="-122"/>
              </a:rPr>
              <a:t>前提约束谓词</a:t>
            </a:r>
            <a:endParaRPr lang="en-US" altLang="zh-CN" sz="2700" dirty="0">
              <a:latin typeface="黑体" panose="02010609060101010101" pitchFamily="49" charset="-122"/>
              <a:ea typeface="黑体" panose="02010609060101010101" pitchFamily="49" charset="-122"/>
            </a:endParaRPr>
          </a:p>
          <a:p>
            <a:pPr algn="ctr"/>
            <a:r>
              <a:rPr lang="en-US" altLang="zh-CN" sz="2700" dirty="0">
                <a:latin typeface="黑体" panose="02010609060101010101" pitchFamily="49" charset="-122"/>
                <a:ea typeface="黑体" panose="02010609060101010101" pitchFamily="49" charset="-122"/>
              </a:rPr>
              <a:t>(</a:t>
            </a:r>
            <a:r>
              <a:rPr lang="zh-CN" altLang="en-US" sz="2700" dirty="0">
                <a:latin typeface="黑体" panose="02010609060101010101" pitchFamily="49" charset="-122"/>
                <a:ea typeface="黑体" panose="02010609060101010101" pitchFamily="49" charset="-122"/>
              </a:rPr>
              <a:t>学习得到</a:t>
            </a:r>
            <a:r>
              <a:rPr lang="en-US" altLang="zh-CN" sz="2700" dirty="0">
                <a:latin typeface="黑体" panose="02010609060101010101" pitchFamily="49" charset="-122"/>
                <a:ea typeface="黑体" panose="02010609060101010101" pitchFamily="49" charset="-122"/>
              </a:rPr>
              <a:t>)</a:t>
            </a:r>
            <a:endParaRPr lang="zh-CN" altLang="en-US" sz="27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2" name="矩形 11"/>
              <p:cNvSpPr/>
              <p:nvPr/>
            </p:nvSpPr>
            <p:spPr>
              <a:xfrm>
                <a:off x="266744" y="5431440"/>
                <a:ext cx="11825051" cy="492438"/>
              </a:xfrm>
              <a:prstGeom prst="rect">
                <a:avLst/>
              </a:prstGeom>
            </p:spPr>
            <p:txBody>
              <a:bodyPr wrap="square" lIns="121917" tIns="60958" rIns="121917" bIns="60958">
                <a:spAutoFit/>
              </a:bodyPr>
              <a:lstStyle/>
              <a:p>
                <a:pPr algn="just"/>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推理手段</a:t>
                </a:r>
                <a:r>
                  <a:rPr lang="en-US" altLang="zh-CN" sz="2400" dirty="0" smtClean="0">
                    <a:latin typeface="黑体" panose="02010609060101010101" pitchFamily="49" charset="-122"/>
                    <a:ea typeface="黑体" panose="02010609060101010101" pitchFamily="49" charset="-122"/>
                    <a:cs typeface="Times New Roman" panose="02020603050405020304" pitchFamily="18" charset="0"/>
                  </a:rPr>
                  <a:t>: </a:t>
                </a:r>
                <a:r>
                  <a:rPr lang="en-US" altLang="zh-CN" sz="2100" i="1" dirty="0">
                    <a:solidFill>
                      <a:srgbClr val="0066CC"/>
                    </a:solidFill>
                    <a:latin typeface="Times New Roman" panose="02020603050405020304" pitchFamily="18" charset="0"/>
                    <a:cs typeface="Times New Roman" panose="02020603050405020304" pitchFamily="18" charset="0"/>
                  </a:rPr>
                  <a:t>positive examples </a:t>
                </a:r>
                <a:r>
                  <a:rPr lang="en-US" altLang="zh-CN" sz="2100" dirty="0">
                    <a:latin typeface="Times New Roman" panose="02020603050405020304" pitchFamily="18" charset="0"/>
                    <a:cs typeface="Times New Roman" panose="02020603050405020304" pitchFamily="18" charset="0"/>
                  </a:rPr>
                  <a:t>+ </a:t>
                </a:r>
                <a:r>
                  <a:rPr lang="en-US" altLang="zh-CN" sz="2100" i="1" dirty="0">
                    <a:solidFill>
                      <a:srgbClr val="0066CC"/>
                    </a:solidFill>
                    <a:latin typeface="Times New Roman" panose="02020603050405020304" pitchFamily="18" charset="0"/>
                    <a:cs typeface="Times New Roman" panose="02020603050405020304" pitchFamily="18" charset="0"/>
                  </a:rPr>
                  <a:t>negative examples </a:t>
                </a:r>
                <a:r>
                  <a:rPr lang="en-US" altLang="zh-CN" sz="2100" dirty="0">
                    <a:latin typeface="Times New Roman" panose="02020603050405020304" pitchFamily="18" charset="0"/>
                    <a:cs typeface="Times New Roman" panose="02020603050405020304" pitchFamily="18" charset="0"/>
                  </a:rPr>
                  <a:t>+ </a:t>
                </a:r>
                <a:r>
                  <a:rPr lang="en-US" altLang="zh-CN" sz="2100" i="1" dirty="0">
                    <a:solidFill>
                      <a:srgbClr val="0066CC"/>
                    </a:solidFill>
                    <a:latin typeface="Times New Roman" panose="02020603050405020304" pitchFamily="18" charset="0"/>
                    <a:cs typeface="Times New Roman" panose="02020603050405020304" pitchFamily="18" charset="0"/>
                  </a:rPr>
                  <a:t>background knowledge examples</a:t>
                </a:r>
                <a14:m>
                  <m:oMath xmlns:m="http://schemas.openxmlformats.org/officeDocument/2006/math">
                    <m:r>
                      <a:rPr lang="en-US" altLang="zh-CN" sz="2100" i="1">
                        <a:latin typeface="Cambria Math"/>
                        <a:ea typeface="Cambria Math"/>
                        <a:cs typeface="Times New Roman" panose="02020603050405020304" pitchFamily="18" charset="0"/>
                      </a:rPr>
                      <m:t>  ⟹</m:t>
                    </m:r>
                  </m:oMath>
                </a14:m>
                <a:r>
                  <a:rPr lang="en-US" altLang="zh-CN" sz="2100" dirty="0">
                    <a:latin typeface="Times New Roman" panose="02020603050405020304" pitchFamily="18" charset="0"/>
                    <a:cs typeface="Times New Roman" panose="02020603050405020304" pitchFamily="18" charset="0"/>
                  </a:rPr>
                  <a:t> </a:t>
                </a:r>
                <a:r>
                  <a:rPr lang="en-US" altLang="zh-CN" sz="2100" b="1" dirty="0">
                    <a:solidFill>
                      <a:srgbClr val="C00000"/>
                    </a:solidFill>
                    <a:latin typeface="Times New Roman" panose="02020603050405020304" pitchFamily="18" charset="0"/>
                    <a:cs typeface="Times New Roman" panose="02020603050405020304" pitchFamily="18" charset="0"/>
                  </a:rPr>
                  <a:t>hypothesis  </a:t>
                </a:r>
                <a:endParaRPr lang="zh-CN" altLang="en-US" sz="21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66744" y="5431440"/>
                <a:ext cx="11825051" cy="492438"/>
              </a:xfrm>
              <a:prstGeom prst="rect">
                <a:avLst/>
              </a:prstGeom>
              <a:blipFill rotWithShape="1">
                <a:blip r:embed="rId4"/>
                <a:stretch>
                  <a:fillRect l="-567" t="-9877" b="-209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0617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4692349-0FDE-4786-81E2-D7F919813A3F}"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17763"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481249B-940C-4FED-BDC5-99DFFCDEA84A}"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5</a:t>
            </a:fld>
            <a:endParaRPr kumimoji="0" lang="en-US" altLang="zh-CN" sz="1400">
              <a:latin typeface="Tahoma" panose="020B0604030504040204" pitchFamily="34" charset="0"/>
              <a:ea typeface="宋体" panose="02010600030101010101" pitchFamily="2" charset="-122"/>
            </a:endParaRPr>
          </a:p>
        </p:txBody>
      </p:sp>
      <p:sp>
        <p:nvSpPr>
          <p:cNvPr id="117764"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二元语义网络表示</a:t>
            </a:r>
            <a:r>
              <a:rPr lang="zh-CN" altLang="en-US" dirty="0" smtClean="0"/>
              <a:t> </a:t>
            </a:r>
          </a:p>
        </p:txBody>
      </p:sp>
      <p:sp>
        <p:nvSpPr>
          <p:cNvPr id="117765" name="Rectangle 3"/>
          <p:cNvSpPr>
            <a:spLocks noGrp="1" noChangeArrowheads="1"/>
          </p:cNvSpPr>
          <p:nvPr>
            <p:ph type="body" idx="1"/>
          </p:nvPr>
        </p:nvSpPr>
        <p:spPr>
          <a:xfrm>
            <a:off x="1029494" y="1823562"/>
            <a:ext cx="7812088" cy="573087"/>
          </a:xfrm>
        </p:spPr>
        <p:txBody>
          <a:bodyPr/>
          <a:lstStyle/>
          <a:p>
            <a:pPr eaLnBrk="1" hangingPunct="1"/>
            <a:r>
              <a:rPr lang="zh-CN" altLang="en-US" dirty="0" smtClean="0">
                <a:solidFill>
                  <a:srgbClr val="000000"/>
                </a:solidFill>
              </a:rPr>
              <a:t>例</a:t>
            </a:r>
            <a:r>
              <a:rPr lang="en-US" altLang="zh-CN" dirty="0" smtClean="0">
                <a:solidFill>
                  <a:srgbClr val="000000"/>
                </a:solidFill>
              </a:rPr>
              <a:t>1   </a:t>
            </a:r>
            <a:endParaRPr lang="en-US" altLang="zh-CN" dirty="0" smtClean="0"/>
          </a:p>
          <a:p>
            <a:pPr eaLnBrk="1" hangingPunct="1">
              <a:buFont typeface="Wingdings" panose="05000000000000000000" pitchFamily="2" charset="2"/>
              <a:buNone/>
            </a:pPr>
            <a:endParaRPr lang="en-US" altLang="zh-CN" dirty="0" smtClean="0"/>
          </a:p>
        </p:txBody>
      </p:sp>
      <p:sp>
        <p:nvSpPr>
          <p:cNvPr id="155652" name="Rectangle 4"/>
          <p:cNvSpPr>
            <a:spLocks noChangeArrowheads="1"/>
          </p:cNvSpPr>
          <p:nvPr/>
        </p:nvSpPr>
        <p:spPr bwMode="auto">
          <a:xfrm>
            <a:off x="3316606" y="2378077"/>
            <a:ext cx="1076325"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swallow</a:t>
            </a:r>
          </a:p>
        </p:txBody>
      </p:sp>
      <p:sp>
        <p:nvSpPr>
          <p:cNvPr id="155653" name="Rectangle 5"/>
          <p:cNvSpPr>
            <a:spLocks noChangeArrowheads="1"/>
          </p:cNvSpPr>
          <p:nvPr/>
        </p:nvSpPr>
        <p:spPr bwMode="auto">
          <a:xfrm>
            <a:off x="5339081" y="2430464"/>
            <a:ext cx="627063"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bird</a:t>
            </a:r>
          </a:p>
        </p:txBody>
      </p:sp>
      <p:sp>
        <p:nvSpPr>
          <p:cNvPr id="155656" name="Rectangle 8"/>
          <p:cNvSpPr>
            <a:spLocks noChangeArrowheads="1"/>
          </p:cNvSpPr>
          <p:nvPr/>
        </p:nvSpPr>
        <p:spPr bwMode="auto">
          <a:xfrm>
            <a:off x="3446780" y="3573464"/>
            <a:ext cx="10541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xiaoyan</a:t>
            </a:r>
          </a:p>
        </p:txBody>
      </p:sp>
      <p:sp>
        <p:nvSpPr>
          <p:cNvPr id="155660" name="Rectangle 12"/>
          <p:cNvSpPr>
            <a:spLocks noChangeArrowheads="1"/>
          </p:cNvSpPr>
          <p:nvPr/>
        </p:nvSpPr>
        <p:spPr bwMode="auto">
          <a:xfrm>
            <a:off x="6969443" y="5624514"/>
            <a:ext cx="8382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wings</a:t>
            </a:r>
          </a:p>
        </p:txBody>
      </p:sp>
      <p:sp>
        <p:nvSpPr>
          <p:cNvPr id="155661" name="Line 13"/>
          <p:cNvSpPr>
            <a:spLocks noChangeShapeType="1"/>
          </p:cNvSpPr>
          <p:nvPr/>
        </p:nvSpPr>
        <p:spPr bwMode="auto">
          <a:xfrm>
            <a:off x="4424680" y="2582863"/>
            <a:ext cx="914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5662" name="Line 14"/>
          <p:cNvSpPr>
            <a:spLocks noChangeShapeType="1"/>
          </p:cNvSpPr>
          <p:nvPr/>
        </p:nvSpPr>
        <p:spPr bwMode="auto">
          <a:xfrm>
            <a:off x="4500880" y="3802063"/>
            <a:ext cx="685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5666" name="Line 18"/>
          <p:cNvSpPr>
            <a:spLocks noChangeShapeType="1"/>
          </p:cNvSpPr>
          <p:nvPr/>
        </p:nvSpPr>
        <p:spPr bwMode="auto">
          <a:xfrm>
            <a:off x="7401243" y="5048251"/>
            <a:ext cx="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5667" name="Text Box 19"/>
          <p:cNvSpPr txBox="1">
            <a:spLocks noChangeArrowheads="1"/>
          </p:cNvSpPr>
          <p:nvPr/>
        </p:nvSpPr>
        <p:spPr bwMode="auto">
          <a:xfrm>
            <a:off x="4440238" y="2636839"/>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55670" name="Text Box 22"/>
          <p:cNvSpPr txBox="1">
            <a:spLocks noChangeArrowheads="1"/>
          </p:cNvSpPr>
          <p:nvPr/>
        </p:nvSpPr>
        <p:spPr bwMode="auto">
          <a:xfrm>
            <a:off x="4592955" y="3319464"/>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grpSp>
        <p:nvGrpSpPr>
          <p:cNvPr id="2" name="Group 36"/>
          <p:cNvGrpSpPr>
            <a:grpSpLocks/>
          </p:cNvGrpSpPr>
          <p:nvPr/>
        </p:nvGrpSpPr>
        <p:grpSpPr bwMode="auto">
          <a:xfrm>
            <a:off x="3445194" y="4411664"/>
            <a:ext cx="4295775" cy="638175"/>
            <a:chOff x="1159" y="3120"/>
            <a:chExt cx="2706" cy="402"/>
          </a:xfrm>
        </p:grpSpPr>
        <p:sp>
          <p:nvSpPr>
            <p:cNvPr id="117782" name="Rectangle 6"/>
            <p:cNvSpPr>
              <a:spLocks noChangeArrowheads="1"/>
            </p:cNvSpPr>
            <p:nvPr/>
          </p:nvSpPr>
          <p:spPr bwMode="auto">
            <a:xfrm>
              <a:off x="2304" y="3216"/>
              <a:ext cx="678"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swallow</a:t>
              </a:r>
            </a:p>
          </p:txBody>
        </p:sp>
        <p:sp>
          <p:nvSpPr>
            <p:cNvPr id="117783" name="Rectangle 10"/>
            <p:cNvSpPr>
              <a:spLocks noChangeArrowheads="1"/>
            </p:cNvSpPr>
            <p:nvPr/>
          </p:nvSpPr>
          <p:spPr bwMode="auto">
            <a:xfrm>
              <a:off x="1159" y="3264"/>
              <a:ext cx="664"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xiaoyan</a:t>
              </a:r>
            </a:p>
          </p:txBody>
        </p:sp>
        <p:sp>
          <p:nvSpPr>
            <p:cNvPr id="117784" name="Rectangle 11"/>
            <p:cNvSpPr>
              <a:spLocks noChangeArrowheads="1"/>
            </p:cNvSpPr>
            <p:nvPr/>
          </p:nvSpPr>
          <p:spPr bwMode="auto">
            <a:xfrm>
              <a:off x="3470" y="3249"/>
              <a:ext cx="395"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bird</a:t>
              </a:r>
            </a:p>
          </p:txBody>
        </p:sp>
        <p:sp>
          <p:nvSpPr>
            <p:cNvPr id="117785" name="Line 16"/>
            <p:cNvSpPr>
              <a:spLocks noChangeShapeType="1"/>
            </p:cNvSpPr>
            <p:nvPr/>
          </p:nvSpPr>
          <p:spPr bwMode="auto">
            <a:xfrm>
              <a:off x="1824" y="3408"/>
              <a:ext cx="48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7786" name="Line 17"/>
            <p:cNvSpPr>
              <a:spLocks noChangeShapeType="1"/>
            </p:cNvSpPr>
            <p:nvPr/>
          </p:nvSpPr>
          <p:spPr bwMode="auto">
            <a:xfrm>
              <a:off x="2976" y="3360"/>
              <a:ext cx="48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7787" name="Text Box 24"/>
            <p:cNvSpPr txBox="1">
              <a:spLocks noChangeArrowheads="1"/>
            </p:cNvSpPr>
            <p:nvPr/>
          </p:nvSpPr>
          <p:spPr bwMode="auto">
            <a:xfrm>
              <a:off x="1872" y="316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17788" name="Text Box 25"/>
            <p:cNvSpPr txBox="1">
              <a:spLocks noChangeArrowheads="1"/>
            </p:cNvSpPr>
            <p:nvPr/>
          </p:nvSpPr>
          <p:spPr bwMode="auto">
            <a:xfrm>
              <a:off x="3072" y="312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grpSp>
      <p:sp>
        <p:nvSpPr>
          <p:cNvPr id="155674" name="Text Box 26"/>
          <p:cNvSpPr txBox="1">
            <a:spLocks noChangeArrowheads="1"/>
          </p:cNvSpPr>
          <p:nvPr/>
        </p:nvSpPr>
        <p:spPr bwMode="auto">
          <a:xfrm>
            <a:off x="6032818" y="5192714"/>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has-part</a:t>
            </a:r>
            <a:endParaRPr lang="en-US" altLang="zh-CN" sz="3200">
              <a:latin typeface="Tahoma" panose="020B0604030504040204" pitchFamily="34" charset="0"/>
              <a:ea typeface="宋体" panose="02010600030101010101" pitchFamily="2" charset="-122"/>
            </a:endParaRPr>
          </a:p>
        </p:txBody>
      </p:sp>
      <p:grpSp>
        <p:nvGrpSpPr>
          <p:cNvPr id="3" name="Group 35"/>
          <p:cNvGrpSpPr>
            <a:grpSpLocks/>
          </p:cNvGrpSpPr>
          <p:nvPr/>
        </p:nvGrpSpPr>
        <p:grpSpPr bwMode="auto">
          <a:xfrm>
            <a:off x="5169218" y="3392489"/>
            <a:ext cx="2773362" cy="600075"/>
            <a:chOff x="2245" y="2478"/>
            <a:chExt cx="1747" cy="378"/>
          </a:xfrm>
        </p:grpSpPr>
        <p:sp>
          <p:nvSpPr>
            <p:cNvPr id="117778" name="Line 15"/>
            <p:cNvSpPr>
              <a:spLocks noChangeShapeType="1"/>
            </p:cNvSpPr>
            <p:nvPr/>
          </p:nvSpPr>
          <p:spPr bwMode="auto">
            <a:xfrm>
              <a:off x="2928" y="2736"/>
              <a:ext cx="67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7779" name="Rectangle 9"/>
            <p:cNvSpPr>
              <a:spLocks noChangeArrowheads="1"/>
            </p:cNvSpPr>
            <p:nvPr/>
          </p:nvSpPr>
          <p:spPr bwMode="auto">
            <a:xfrm>
              <a:off x="3597" y="2598"/>
              <a:ext cx="395"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bird</a:t>
              </a:r>
            </a:p>
          </p:txBody>
        </p:sp>
        <p:sp>
          <p:nvSpPr>
            <p:cNvPr id="117780" name="Rectangle 31"/>
            <p:cNvSpPr>
              <a:spLocks noChangeArrowheads="1"/>
            </p:cNvSpPr>
            <p:nvPr/>
          </p:nvSpPr>
          <p:spPr bwMode="auto">
            <a:xfrm>
              <a:off x="2245" y="2574"/>
              <a:ext cx="678"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swallow</a:t>
              </a:r>
            </a:p>
          </p:txBody>
        </p:sp>
        <p:sp>
          <p:nvSpPr>
            <p:cNvPr id="117781" name="Text Box 33"/>
            <p:cNvSpPr txBox="1">
              <a:spLocks noChangeArrowheads="1"/>
            </p:cNvSpPr>
            <p:nvPr/>
          </p:nvSpPr>
          <p:spPr bwMode="auto">
            <a:xfrm>
              <a:off x="3109" y="247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2167489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5652"/>
                                        </p:tgtEl>
                                        <p:attrNameLst>
                                          <p:attrName>style.visibility</p:attrName>
                                        </p:attrNameLst>
                                      </p:cBhvr>
                                      <p:to>
                                        <p:strVal val="visible"/>
                                      </p:to>
                                    </p:set>
                                    <p:anim calcmode="lin" valueType="num">
                                      <p:cBhvr additive="base">
                                        <p:cTn id="7" dur="500" fill="hold"/>
                                        <p:tgtEl>
                                          <p:spTgt spid="155652"/>
                                        </p:tgtEl>
                                        <p:attrNameLst>
                                          <p:attrName>ppt_x</p:attrName>
                                        </p:attrNameLst>
                                      </p:cBhvr>
                                      <p:tavLst>
                                        <p:tav tm="0">
                                          <p:val>
                                            <p:strVal val="0-#ppt_w/2"/>
                                          </p:val>
                                        </p:tav>
                                        <p:tav tm="100000">
                                          <p:val>
                                            <p:strVal val="#ppt_x"/>
                                          </p:val>
                                        </p:tav>
                                      </p:tavLst>
                                    </p:anim>
                                    <p:anim calcmode="lin" valueType="num">
                                      <p:cBhvr additive="base">
                                        <p:cTn id="8" dur="500" fill="hold"/>
                                        <p:tgtEl>
                                          <p:spTgt spid="15565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5653"/>
                                        </p:tgtEl>
                                        <p:attrNameLst>
                                          <p:attrName>style.visibility</p:attrName>
                                        </p:attrNameLst>
                                      </p:cBhvr>
                                      <p:to>
                                        <p:strVal val="visible"/>
                                      </p:to>
                                    </p:set>
                                    <p:anim calcmode="lin" valueType="num">
                                      <p:cBhvr additive="base">
                                        <p:cTn id="13" dur="500" fill="hold"/>
                                        <p:tgtEl>
                                          <p:spTgt spid="155653"/>
                                        </p:tgtEl>
                                        <p:attrNameLst>
                                          <p:attrName>ppt_x</p:attrName>
                                        </p:attrNameLst>
                                      </p:cBhvr>
                                      <p:tavLst>
                                        <p:tav tm="0">
                                          <p:val>
                                            <p:strVal val="0-#ppt_w/2"/>
                                          </p:val>
                                        </p:tav>
                                        <p:tav tm="100000">
                                          <p:val>
                                            <p:strVal val="#ppt_x"/>
                                          </p:val>
                                        </p:tav>
                                      </p:tavLst>
                                    </p:anim>
                                    <p:anim calcmode="lin" valueType="num">
                                      <p:cBhvr additive="base">
                                        <p:cTn id="14" dur="500" fill="hold"/>
                                        <p:tgtEl>
                                          <p:spTgt spid="15565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5661"/>
                                        </p:tgtEl>
                                        <p:attrNameLst>
                                          <p:attrName>style.visibility</p:attrName>
                                        </p:attrNameLst>
                                      </p:cBhvr>
                                      <p:to>
                                        <p:strVal val="visible"/>
                                      </p:to>
                                    </p:set>
                                    <p:anim calcmode="lin" valueType="num">
                                      <p:cBhvr additive="base">
                                        <p:cTn id="19" dur="500" fill="hold"/>
                                        <p:tgtEl>
                                          <p:spTgt spid="155661"/>
                                        </p:tgtEl>
                                        <p:attrNameLst>
                                          <p:attrName>ppt_x</p:attrName>
                                        </p:attrNameLst>
                                      </p:cBhvr>
                                      <p:tavLst>
                                        <p:tav tm="0">
                                          <p:val>
                                            <p:strVal val="0-#ppt_w/2"/>
                                          </p:val>
                                        </p:tav>
                                        <p:tav tm="100000">
                                          <p:val>
                                            <p:strVal val="#ppt_x"/>
                                          </p:val>
                                        </p:tav>
                                      </p:tavLst>
                                    </p:anim>
                                    <p:anim calcmode="lin" valueType="num">
                                      <p:cBhvr additive="base">
                                        <p:cTn id="20" dur="500" fill="hold"/>
                                        <p:tgtEl>
                                          <p:spTgt spid="15566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5667"/>
                                        </p:tgtEl>
                                        <p:attrNameLst>
                                          <p:attrName>style.visibility</p:attrName>
                                        </p:attrNameLst>
                                      </p:cBhvr>
                                      <p:to>
                                        <p:strVal val="visible"/>
                                      </p:to>
                                    </p:set>
                                    <p:anim calcmode="lin" valueType="num">
                                      <p:cBhvr additive="base">
                                        <p:cTn id="25" dur="500" fill="hold"/>
                                        <p:tgtEl>
                                          <p:spTgt spid="155667"/>
                                        </p:tgtEl>
                                        <p:attrNameLst>
                                          <p:attrName>ppt_x</p:attrName>
                                        </p:attrNameLst>
                                      </p:cBhvr>
                                      <p:tavLst>
                                        <p:tav tm="0">
                                          <p:val>
                                            <p:strVal val="0-#ppt_w/2"/>
                                          </p:val>
                                        </p:tav>
                                        <p:tav tm="100000">
                                          <p:val>
                                            <p:strVal val="#ppt_x"/>
                                          </p:val>
                                        </p:tav>
                                      </p:tavLst>
                                    </p:anim>
                                    <p:anim calcmode="lin" valueType="num">
                                      <p:cBhvr additive="base">
                                        <p:cTn id="26" dur="500" fill="hold"/>
                                        <p:tgtEl>
                                          <p:spTgt spid="15566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55656"/>
                                        </p:tgtEl>
                                        <p:attrNameLst>
                                          <p:attrName>style.visibility</p:attrName>
                                        </p:attrNameLst>
                                      </p:cBhvr>
                                      <p:to>
                                        <p:strVal val="visible"/>
                                      </p:to>
                                    </p:set>
                                    <p:anim calcmode="lin" valueType="num">
                                      <p:cBhvr additive="base">
                                        <p:cTn id="37" dur="500" fill="hold"/>
                                        <p:tgtEl>
                                          <p:spTgt spid="155656"/>
                                        </p:tgtEl>
                                        <p:attrNameLst>
                                          <p:attrName>ppt_x</p:attrName>
                                        </p:attrNameLst>
                                      </p:cBhvr>
                                      <p:tavLst>
                                        <p:tav tm="0">
                                          <p:val>
                                            <p:strVal val="0-#ppt_w/2"/>
                                          </p:val>
                                        </p:tav>
                                        <p:tav tm="100000">
                                          <p:val>
                                            <p:strVal val="#ppt_x"/>
                                          </p:val>
                                        </p:tav>
                                      </p:tavLst>
                                    </p:anim>
                                    <p:anim calcmode="lin" valueType="num">
                                      <p:cBhvr additive="base">
                                        <p:cTn id="38" dur="500" fill="hold"/>
                                        <p:tgtEl>
                                          <p:spTgt spid="15565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55662"/>
                                        </p:tgtEl>
                                        <p:attrNameLst>
                                          <p:attrName>style.visibility</p:attrName>
                                        </p:attrNameLst>
                                      </p:cBhvr>
                                      <p:to>
                                        <p:strVal val="visible"/>
                                      </p:to>
                                    </p:set>
                                    <p:anim calcmode="lin" valueType="num">
                                      <p:cBhvr additive="base">
                                        <p:cTn id="43" dur="500" fill="hold"/>
                                        <p:tgtEl>
                                          <p:spTgt spid="155662"/>
                                        </p:tgtEl>
                                        <p:attrNameLst>
                                          <p:attrName>ppt_x</p:attrName>
                                        </p:attrNameLst>
                                      </p:cBhvr>
                                      <p:tavLst>
                                        <p:tav tm="0">
                                          <p:val>
                                            <p:strVal val="0-#ppt_w/2"/>
                                          </p:val>
                                        </p:tav>
                                        <p:tav tm="100000">
                                          <p:val>
                                            <p:strVal val="#ppt_x"/>
                                          </p:val>
                                        </p:tav>
                                      </p:tavLst>
                                    </p:anim>
                                    <p:anim calcmode="lin" valueType="num">
                                      <p:cBhvr additive="base">
                                        <p:cTn id="44" dur="500" fill="hold"/>
                                        <p:tgtEl>
                                          <p:spTgt spid="155662"/>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55670"/>
                                        </p:tgtEl>
                                        <p:attrNameLst>
                                          <p:attrName>style.visibility</p:attrName>
                                        </p:attrNameLst>
                                      </p:cBhvr>
                                      <p:to>
                                        <p:strVal val="visible"/>
                                      </p:to>
                                    </p:set>
                                    <p:anim calcmode="lin" valueType="num">
                                      <p:cBhvr additive="base">
                                        <p:cTn id="49" dur="500" fill="hold"/>
                                        <p:tgtEl>
                                          <p:spTgt spid="155670"/>
                                        </p:tgtEl>
                                        <p:attrNameLst>
                                          <p:attrName>ppt_x</p:attrName>
                                        </p:attrNameLst>
                                      </p:cBhvr>
                                      <p:tavLst>
                                        <p:tav tm="0">
                                          <p:val>
                                            <p:strVal val="0-#ppt_w/2"/>
                                          </p:val>
                                        </p:tav>
                                        <p:tav tm="100000">
                                          <p:val>
                                            <p:strVal val="#ppt_x"/>
                                          </p:val>
                                        </p:tav>
                                      </p:tavLst>
                                    </p:anim>
                                    <p:anim calcmode="lin" valueType="num">
                                      <p:cBhvr additive="base">
                                        <p:cTn id="50" dur="500" fill="hold"/>
                                        <p:tgtEl>
                                          <p:spTgt spid="155670"/>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0-#ppt_w/2"/>
                                          </p:val>
                                        </p:tav>
                                        <p:tav tm="100000">
                                          <p:val>
                                            <p:strVal val="#ppt_x"/>
                                          </p:val>
                                        </p:tav>
                                      </p:tavLst>
                                    </p:anim>
                                    <p:anim calcmode="lin" valueType="num">
                                      <p:cBhvr additive="base">
                                        <p:cTn id="5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5660"/>
                                        </p:tgtEl>
                                        <p:attrNameLst>
                                          <p:attrName>style.visibility</p:attrName>
                                        </p:attrNameLst>
                                      </p:cBhvr>
                                      <p:to>
                                        <p:strVal val="visible"/>
                                      </p:to>
                                    </p:set>
                                    <p:anim calcmode="lin" valueType="num">
                                      <p:cBhvr additive="base">
                                        <p:cTn id="61" dur="500" fill="hold"/>
                                        <p:tgtEl>
                                          <p:spTgt spid="155660"/>
                                        </p:tgtEl>
                                        <p:attrNameLst>
                                          <p:attrName>ppt_x</p:attrName>
                                        </p:attrNameLst>
                                      </p:cBhvr>
                                      <p:tavLst>
                                        <p:tav tm="0">
                                          <p:val>
                                            <p:strVal val="#ppt_x"/>
                                          </p:val>
                                        </p:tav>
                                        <p:tav tm="100000">
                                          <p:val>
                                            <p:strVal val="#ppt_x"/>
                                          </p:val>
                                        </p:tav>
                                      </p:tavLst>
                                    </p:anim>
                                    <p:anim calcmode="lin" valueType="num">
                                      <p:cBhvr additive="base">
                                        <p:cTn id="62" dur="500" fill="hold"/>
                                        <p:tgtEl>
                                          <p:spTgt spid="155660"/>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55666"/>
                                        </p:tgtEl>
                                        <p:attrNameLst>
                                          <p:attrName>style.visibility</p:attrName>
                                        </p:attrNameLst>
                                      </p:cBhvr>
                                      <p:to>
                                        <p:strVal val="visible"/>
                                      </p:to>
                                    </p:set>
                                    <p:anim calcmode="lin" valueType="num">
                                      <p:cBhvr additive="base">
                                        <p:cTn id="67" dur="500" fill="hold"/>
                                        <p:tgtEl>
                                          <p:spTgt spid="155666"/>
                                        </p:tgtEl>
                                        <p:attrNameLst>
                                          <p:attrName>ppt_x</p:attrName>
                                        </p:attrNameLst>
                                      </p:cBhvr>
                                      <p:tavLst>
                                        <p:tav tm="0">
                                          <p:val>
                                            <p:strVal val="1+#ppt_w/2"/>
                                          </p:val>
                                        </p:tav>
                                        <p:tav tm="100000">
                                          <p:val>
                                            <p:strVal val="#ppt_x"/>
                                          </p:val>
                                        </p:tav>
                                      </p:tavLst>
                                    </p:anim>
                                    <p:anim calcmode="lin" valueType="num">
                                      <p:cBhvr additive="base">
                                        <p:cTn id="68" dur="500" fill="hold"/>
                                        <p:tgtEl>
                                          <p:spTgt spid="155666"/>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55674"/>
                                        </p:tgtEl>
                                        <p:attrNameLst>
                                          <p:attrName>style.visibility</p:attrName>
                                        </p:attrNameLst>
                                      </p:cBhvr>
                                      <p:to>
                                        <p:strVal val="visible"/>
                                      </p:to>
                                    </p:set>
                                    <p:anim calcmode="lin" valueType="num">
                                      <p:cBhvr additive="base">
                                        <p:cTn id="73" dur="500" fill="hold"/>
                                        <p:tgtEl>
                                          <p:spTgt spid="155674"/>
                                        </p:tgtEl>
                                        <p:attrNameLst>
                                          <p:attrName>ppt_x</p:attrName>
                                        </p:attrNameLst>
                                      </p:cBhvr>
                                      <p:tavLst>
                                        <p:tav tm="0">
                                          <p:val>
                                            <p:strVal val="0-#ppt_w/2"/>
                                          </p:val>
                                        </p:tav>
                                        <p:tav tm="100000">
                                          <p:val>
                                            <p:strVal val="#ppt_x"/>
                                          </p:val>
                                        </p:tav>
                                      </p:tavLst>
                                    </p:anim>
                                    <p:anim calcmode="lin" valueType="num">
                                      <p:cBhvr additive="base">
                                        <p:cTn id="74" dur="500" fill="hold"/>
                                        <p:tgtEl>
                                          <p:spTgt spid="1556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2" grpId="0" animBg="1"/>
      <p:bldP spid="155653" grpId="0" animBg="1"/>
      <p:bldP spid="155656" grpId="0" animBg="1"/>
      <p:bldP spid="155660" grpId="0" animBg="1"/>
      <p:bldP spid="155661" grpId="0" animBg="1"/>
      <p:bldP spid="155662" grpId="0" animBg="1"/>
      <p:bldP spid="155666" grpId="0" animBg="1"/>
      <p:bldP spid="155667" grpId="0"/>
      <p:bldP spid="155670" grpId="0"/>
      <p:bldP spid="15567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551385" y="302585"/>
            <a:ext cx="1164061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276886" y="5256663"/>
            <a:ext cx="4247311" cy="492438"/>
          </a:xfrm>
          <a:prstGeom prst="rect">
            <a:avLst/>
          </a:prstGeom>
        </p:spPr>
        <p:txBody>
          <a:bodyPr wrap="none" lIns="121917" tIns="60958" rIns="121917" bIns="60958">
            <a:spAutoFit/>
          </a:bodyPr>
          <a:lstStyle/>
          <a:p>
            <a:r>
              <a:rPr lang="zh-CN" altLang="zh-CN" sz="2400" dirty="0">
                <a:latin typeface="黑体" panose="02010609060101010101" pitchFamily="49" charset="-122"/>
                <a:ea typeface="黑体" panose="02010609060101010101" pitchFamily="49" charset="-122"/>
              </a:rPr>
              <a:t>一个简单的家庭关系知识图谱</a:t>
            </a:r>
          </a:p>
        </p:txBody>
      </p:sp>
      <mc:AlternateContent xmlns:mc="http://schemas.openxmlformats.org/markup-compatibility/2006">
        <mc:Choice xmlns:a14="http://schemas.microsoft.com/office/drawing/2010/main" Requires="a14">
          <p:sp>
            <p:nvSpPr>
              <p:cNvPr id="3" name="矩形 2"/>
              <p:cNvSpPr/>
              <p:nvPr/>
            </p:nvSpPr>
            <p:spPr>
              <a:xfrm>
                <a:off x="4871864" y="1268760"/>
                <a:ext cx="7128792" cy="4924421"/>
              </a:xfrm>
              <a:prstGeom prst="rect">
                <a:avLst/>
              </a:prstGeom>
            </p:spPr>
            <p:txBody>
              <a:bodyPr wrap="square" lIns="121917" tIns="60958" rIns="121917" bIns="60958">
                <a:spAutoFit/>
              </a:bodyPr>
              <a:lstStyle/>
              <a:p>
                <a:pPr marL="380990" indent="-380990">
                  <a:buFont typeface="Wingdings" panose="05000000000000000000" pitchFamily="2" charset="2"/>
                  <a:buChar char="l"/>
                </a:pPr>
                <a:r>
                  <a:rPr lang="zh-CN" altLang="en-US" sz="2400" b="1" dirty="0" smtClean="0">
                    <a:solidFill>
                      <a:srgbClr val="C00000"/>
                    </a:solidFill>
                    <a:latin typeface="黑体" panose="02010609060101010101" pitchFamily="49" charset="-122"/>
                    <a:ea typeface="黑体" panose="02010609060101010101" pitchFamily="49" charset="-122"/>
                  </a:rPr>
                  <a:t>目标谓词：</a:t>
                </a:r>
                <a14:m>
                  <m:oMath xmlns:m="http://schemas.openxmlformats.org/officeDocument/2006/math">
                    <m:r>
                      <a:rPr lang="en-US" altLang="zh-CN" sz="2400" i="1">
                        <a:latin typeface="Cambria Math"/>
                      </a:rPr>
                      <m:t>𝐹𝑎𝑡h𝑒𝑟</m:t>
                    </m:r>
                    <m:d>
                      <m:dPr>
                        <m:ctrlPr>
                          <a:rPr lang="zh-CN" altLang="zh-CN" sz="2400" i="1">
                            <a:latin typeface="Cambria Math"/>
                          </a:rPr>
                        </m:ctrlPr>
                      </m:dPr>
                      <m:e>
                        <m:r>
                          <a:rPr lang="en-US" altLang="zh-CN" sz="2400" i="1">
                            <a:latin typeface="Cambria Math"/>
                          </a:rPr>
                          <m:t>𝑥</m:t>
                        </m:r>
                        <m:r>
                          <a:rPr lang="en-US" altLang="zh-CN" sz="2400" i="1">
                            <a:latin typeface="Cambria Math"/>
                          </a:rPr>
                          <m:t>, </m:t>
                        </m:r>
                        <m:r>
                          <a:rPr lang="en-US" altLang="zh-CN" sz="2400" i="1">
                            <a:latin typeface="Cambria Math"/>
                          </a:rPr>
                          <m:t>𝑦</m:t>
                        </m:r>
                      </m:e>
                    </m:d>
                  </m:oMath>
                </a14:m>
                <a:endParaRPr lang="en-US" altLang="zh-CN" sz="2400" dirty="0" smtClean="0"/>
              </a:p>
              <a:p>
                <a:pPr marL="380990" indent="-380990">
                  <a:buFont typeface="Wingdings" panose="05000000000000000000" pitchFamily="2" charset="2"/>
                  <a:buChar char="l"/>
                </a:pP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Font typeface="Wingdings" panose="05000000000000000000" pitchFamily="2" charset="2"/>
                  <a:buChar char="l"/>
                </a:pP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目标谓词只有</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一个正例</a:t>
                </a:r>
                <a14:m>
                  <m:oMath xmlns:m="http://schemas.openxmlformats.org/officeDocument/2006/math">
                    <m:r>
                      <a:rPr lang="en-US" altLang="zh-CN" sz="2400" i="1">
                        <a:latin typeface="Cambria Math"/>
                      </a:rPr>
                      <m:t>𝐹𝑎𝑡h𝑒𝑟</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Font typeface="Wingdings" panose="05000000000000000000" pitchFamily="2" charset="2"/>
                  <a:buChar char="l"/>
                </a:pP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反例</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在知识图谱中一般不会显式给出，但可从知识图谱中构造出来。如从知识图谱中已经知道</a:t>
                </a:r>
                <a14:m>
                  <m:oMath xmlns:m="http://schemas.openxmlformats.org/officeDocument/2006/math">
                    <m:r>
                      <a:rPr lang="en-US" altLang="zh-CN" sz="2400" i="1">
                        <a:latin typeface="Cambria Math"/>
                      </a:rPr>
                      <m:t>𝐶𝑜𝑢𝑝𝑙𝑒</m:t>
                    </m:r>
                  </m:oMath>
                </a14:m>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成立，则</a:t>
                </a:r>
                <a14:m>
                  <m:oMath xmlns:m="http://schemas.openxmlformats.org/officeDocument/2006/math">
                    <m:r>
                      <a:rPr lang="en-US" altLang="zh-CN" sz="2400" i="1">
                        <a:latin typeface="Cambria Math"/>
                      </a:rPr>
                      <m:t>𝐹𝑎𝑡h𝑒𝑟</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可作为目标谓词</a:t>
                </a:r>
                <a14:m>
                  <m:oMath xmlns:m="http://schemas.openxmlformats.org/officeDocument/2006/math">
                    <m:r>
                      <a:rPr lang="en-US" altLang="zh-CN" sz="2400" i="1">
                        <a:latin typeface="Cambria Math"/>
                      </a:rPr>
                      <m:t>𝑃</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的一个反例，记为</a:t>
                </a:r>
                <a14:m>
                  <m:oMath xmlns:m="http://schemas.openxmlformats.org/officeDocument/2006/math">
                    <m:r>
                      <a:rPr lang="en-US" altLang="zh-CN" sz="2400" i="1">
                        <a:latin typeface="Cambria Math"/>
                      </a:rPr>
                      <m:t>¬</m:t>
                    </m:r>
                    <m:r>
                      <a:rPr lang="en-US" altLang="zh-CN" sz="2400" i="1">
                        <a:latin typeface="Cambria Math"/>
                      </a:rPr>
                      <m:t>𝐹𝑎𝑡h𝑒𝑟</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(David, James)</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Font typeface="Wingdings" panose="05000000000000000000" pitchFamily="2" charset="2"/>
                  <a:buChar char="l"/>
                </a:pP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只能</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在已知两个实体的关系且确定其关系与目标谓词相悖时，才能将这两个实体用于构建目标谓词的反例，而不能在不知两个实体是否满足目标谓词前提下将它们来构造目标谓词的反例。</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4871864" y="1268760"/>
                <a:ext cx="7128792" cy="4924421"/>
              </a:xfrm>
              <a:prstGeom prst="rect">
                <a:avLst/>
              </a:prstGeom>
              <a:blipFill rotWithShape="1">
                <a:blip r:embed="rId3"/>
                <a:stretch>
                  <a:fillRect l="-684" t="-990" b="-1238"/>
                </a:stretch>
              </a:blipFill>
            </p:spPr>
            <p:txBody>
              <a:bodyPr/>
              <a:lstStyle/>
              <a:p>
                <a:r>
                  <a:rPr lang="zh-CN" altLang="en-US">
                    <a:noFill/>
                  </a:rPr>
                  <a:t> </a:t>
                </a:r>
              </a:p>
            </p:txBody>
          </p:sp>
        </mc:Fallback>
      </mc:AlternateContent>
      <p:pic>
        <p:nvPicPr>
          <p:cNvPr id="15" name="图片 14"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30204" y="1769796"/>
            <a:ext cx="4740673" cy="2851633"/>
          </a:xfrm>
          <a:prstGeom prst="rect">
            <a:avLst/>
          </a:prstGeom>
          <a:noFill/>
          <a:ln>
            <a:noFill/>
          </a:ln>
        </p:spPr>
      </p:pic>
      <p:sp>
        <p:nvSpPr>
          <p:cNvPr id="6" name="椭圆 5"/>
          <p:cNvSpPr/>
          <p:nvPr/>
        </p:nvSpPr>
        <p:spPr>
          <a:xfrm rot="3900000">
            <a:off x="2993583" y="2893790"/>
            <a:ext cx="1966286" cy="603644"/>
          </a:xfrm>
          <a:prstGeom prst="ellipse">
            <a:avLst/>
          </a:prstGeom>
          <a:noFill/>
          <a:ln w="1905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7609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695401" y="404664"/>
            <a:ext cx="11496600"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276886" y="5256663"/>
            <a:ext cx="4247311" cy="492438"/>
          </a:xfrm>
          <a:prstGeom prst="rect">
            <a:avLst/>
          </a:prstGeom>
        </p:spPr>
        <p:txBody>
          <a:bodyPr wrap="none" lIns="121917" tIns="60958" rIns="121917" bIns="60958">
            <a:spAutoFit/>
          </a:bodyPr>
          <a:lstStyle/>
          <a:p>
            <a:r>
              <a:rPr lang="zh-CN" altLang="zh-CN" sz="2400" dirty="0">
                <a:latin typeface="黑体" panose="02010609060101010101" pitchFamily="49" charset="-122"/>
                <a:ea typeface="黑体" panose="02010609060101010101" pitchFamily="49" charset="-122"/>
              </a:rPr>
              <a:t>一个简单的家庭关系知识图谱</a:t>
            </a:r>
          </a:p>
        </p:txBody>
      </p:sp>
      <mc:AlternateContent xmlns:mc="http://schemas.openxmlformats.org/markup-compatibility/2006" xmlns:a14="http://schemas.microsoft.com/office/drawing/2010/main">
        <mc:Choice Requires="a14">
          <p:sp>
            <p:nvSpPr>
              <p:cNvPr id="3" name="矩形 2"/>
              <p:cNvSpPr/>
              <p:nvPr/>
            </p:nvSpPr>
            <p:spPr>
              <a:xfrm>
                <a:off x="5303911" y="2202162"/>
                <a:ext cx="6264697" cy="2954651"/>
              </a:xfrm>
              <a:prstGeom prst="rect">
                <a:avLst/>
              </a:prstGeom>
            </p:spPr>
            <p:txBody>
              <a:bodyPr wrap="square" lIns="121917" tIns="60958" rIns="121917" bIns="60958">
                <a:spAutoFit/>
              </a:bodyPr>
              <a:lstStyle/>
              <a:p>
                <a:pPr marL="380990" indent="-380990">
                  <a:buFont typeface="Wingdings" panose="05000000000000000000" pitchFamily="2" charset="2"/>
                  <a:buChar char="l"/>
                </a:pPr>
                <a:r>
                  <a:rPr lang="zh-CN" altLang="en-US" sz="2400" b="1" dirty="0" smtClean="0">
                    <a:solidFill>
                      <a:srgbClr val="C00000"/>
                    </a:solidFill>
                    <a:latin typeface="黑体" panose="02010609060101010101" pitchFamily="49" charset="-122"/>
                    <a:ea typeface="黑体" panose="02010609060101010101" pitchFamily="49" charset="-122"/>
                  </a:rPr>
                  <a:t>目标谓词：</a:t>
                </a:r>
                <a14:m>
                  <m:oMath xmlns:m="http://schemas.openxmlformats.org/officeDocument/2006/math">
                    <m:r>
                      <a:rPr lang="en-US" altLang="zh-CN" sz="2400" i="1">
                        <a:latin typeface="Cambria Math"/>
                      </a:rPr>
                      <m:t>𝐹𝑎𝑡h𝑒𝑟</m:t>
                    </m:r>
                    <m:d>
                      <m:dPr>
                        <m:ctrlPr>
                          <a:rPr lang="zh-CN" altLang="zh-CN" sz="2400" i="1">
                            <a:latin typeface="Cambria Math"/>
                          </a:rPr>
                        </m:ctrlPr>
                      </m:dPr>
                      <m:e>
                        <m:r>
                          <a:rPr lang="en-US" altLang="zh-CN" sz="2400" i="1">
                            <a:latin typeface="Cambria Math"/>
                          </a:rPr>
                          <m:t>𝑥</m:t>
                        </m:r>
                        <m:r>
                          <a:rPr lang="en-US" altLang="zh-CN" sz="2400" i="1">
                            <a:latin typeface="Cambria Math"/>
                          </a:rPr>
                          <m:t>, </m:t>
                        </m:r>
                        <m:r>
                          <a:rPr lang="en-US" altLang="zh-CN" sz="2400" i="1">
                            <a:latin typeface="Cambria Math"/>
                          </a:rPr>
                          <m:t>𝑦</m:t>
                        </m:r>
                      </m:e>
                    </m:d>
                  </m:oMath>
                </a14:m>
                <a:endParaRPr lang="en-US" altLang="zh-CN" sz="2400" dirty="0" smtClean="0"/>
              </a:p>
              <a:p>
                <a:pPr marL="380990" indent="-380990">
                  <a:buFont typeface="Wingdings" panose="05000000000000000000" pitchFamily="2" charset="2"/>
                  <a:buChar char="l"/>
                </a:pP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nSpc>
                    <a:spcPct val="150000"/>
                  </a:lnSpc>
                  <a:buFont typeface="Wingdings" panose="05000000000000000000" pitchFamily="2" charset="2"/>
                  <a:buChar char="l"/>
                </a:pP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背景知识</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知识</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图谱中目标谓词以外的其他谓词实例化</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结果</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，如</a:t>
                </a:r>
                <a14:m>
                  <m:oMath xmlns:m="http://schemas.openxmlformats.org/officeDocument/2006/math">
                    <m:r>
                      <a:rPr lang="en-US" altLang="zh-CN" sz="2400" i="1">
                        <a:latin typeface="Cambria Math"/>
                      </a:rPr>
                      <m:t>𝑆𝑖𝑏𝑙𝑖𝑛𝑔</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(Ann, Mike)</a:t>
                </a:r>
                <a:endParaRPr lang="zh-CN"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Font typeface="Wingdings" panose="05000000000000000000" pitchFamily="2" charset="2"/>
                  <a:buChar char="l"/>
                </a:pPr>
                <a:endParaRPr lang="zh-CN" altLang="zh-CN" dirty="0"/>
              </a:p>
              <a:p>
                <a:pPr marL="380990" indent="-38099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5303911" y="2202162"/>
                <a:ext cx="6264697" cy="2954651"/>
              </a:xfrm>
              <a:prstGeom prst="rect">
                <a:avLst/>
              </a:prstGeom>
              <a:blipFill rotWithShape="1">
                <a:blip r:embed="rId3"/>
                <a:stretch>
                  <a:fillRect l="-778" t="-1649"/>
                </a:stretch>
              </a:blipFill>
            </p:spPr>
            <p:txBody>
              <a:bodyPr/>
              <a:lstStyle/>
              <a:p>
                <a:r>
                  <a:rPr lang="zh-CN" altLang="en-US">
                    <a:noFill/>
                  </a:rPr>
                  <a:t> </a:t>
                </a:r>
              </a:p>
            </p:txBody>
          </p:sp>
        </mc:Fallback>
      </mc:AlternateContent>
      <p:pic>
        <p:nvPicPr>
          <p:cNvPr id="6" name="图片 5"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110700" y="2038389"/>
            <a:ext cx="5049196" cy="2830771"/>
          </a:xfrm>
          <a:prstGeom prst="rect">
            <a:avLst/>
          </a:prstGeom>
          <a:noFill/>
          <a:ln>
            <a:noFill/>
          </a:ln>
        </p:spPr>
      </p:pic>
    </p:spTree>
    <p:extLst>
      <p:ext uri="{BB962C8B-B14F-4D97-AF65-F5344CB8AC3E}">
        <p14:creationId xmlns:p14="http://schemas.microsoft.com/office/powerpoint/2010/main" val="157586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767409" y="332656"/>
            <a:ext cx="1124104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502702" y="1788757"/>
                <a:ext cx="11770459" cy="678904"/>
              </a:xfrm>
              <a:prstGeom prst="rect">
                <a:avLst/>
              </a:prstGeom>
            </p:spPr>
            <p:txBody>
              <a:bodyPr wrap="square" lIns="121917" tIns="60958" rIns="121917" bIns="60958">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𝑧</m:t>
                      </m:r>
                      <m:r>
                        <a:rPr lang="en-US" altLang="zh-CN" i="1">
                          <a:latin typeface="Cambria Math"/>
                        </a:rPr>
                        <m:t>)</m:t>
                      </m:r>
                      <m:d>
                        <m:dPr>
                          <m:ctrlPr>
                            <a:rPr lang="zh-CN" altLang="zh-CN" i="1">
                              <a:latin typeface="Cambria Math"/>
                            </a:rPr>
                          </m:ctrlPr>
                        </m:dPr>
                        <m:e>
                          <m:r>
                            <a:rPr lang="en-US" altLang="zh-CN" i="1">
                              <a:latin typeface="Cambria Math"/>
                            </a:rPr>
                            <m:t>𝑀𝑜𝑡h𝑒𝑟</m:t>
                          </m:r>
                          <m:d>
                            <m:dPr>
                              <m:ctrlPr>
                                <a:rPr lang="zh-CN" altLang="zh-CN" i="1">
                                  <a:latin typeface="Cambria Math"/>
                                </a:rPr>
                              </m:ctrlPr>
                            </m:dPr>
                            <m:e>
                              <m:r>
                                <a:rPr lang="en-US" altLang="zh-CN" i="1">
                                  <a:latin typeface="Cambria Math"/>
                                </a:rPr>
                                <m:t>𝑧</m:t>
                              </m:r>
                              <m:r>
                                <a:rPr lang="en-US" altLang="zh-CN" i="1">
                                  <a:latin typeface="Cambria Math"/>
                                </a:rPr>
                                <m:t>, </m:t>
                              </m:r>
                              <m:r>
                                <a:rPr lang="en-US" altLang="zh-CN" i="1">
                                  <a:latin typeface="Cambria Math"/>
                                </a:rPr>
                                <m:t>𝑦</m:t>
                              </m:r>
                            </m:e>
                          </m:d>
                          <m:r>
                            <a:rPr lang="en-US" altLang="zh-CN" i="1">
                              <a:latin typeface="Cambria Math"/>
                            </a:rPr>
                            <m:t>∧</m:t>
                          </m:r>
                          <m:r>
                            <a:rPr lang="en-US" altLang="zh-CN">
                              <a:latin typeface="Cambria Math"/>
                            </a:rPr>
                            <m:t> </m:t>
                          </m:r>
                          <m:r>
                            <a:rPr lang="en-US" altLang="zh-CN" i="1">
                              <a:latin typeface="Cambria Math"/>
                            </a:rPr>
                            <m:t>𝐶𝑜𝑢𝑝𝑙𝑒</m:t>
                          </m:r>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𝑧</m:t>
                              </m:r>
                            </m:e>
                          </m:d>
                          <m:r>
                            <a:rPr lang="en-US" altLang="zh-CN" i="1">
                              <a:latin typeface="Cambria Math"/>
                            </a:rPr>
                            <m:t>→</m:t>
                          </m:r>
                          <m:r>
                            <a:rPr lang="en-US" altLang="zh-CN" i="1">
                              <a:latin typeface="Cambria Math"/>
                            </a:rPr>
                            <m:t>𝐹𝑎𝑡h𝑒𝑟</m:t>
                          </m:r>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e>
                      </m:d>
                    </m:oMath>
                  </m:oMathPara>
                </a14:m>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502702" y="1788757"/>
                <a:ext cx="11770459" cy="678904"/>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8805779" y="2489231"/>
            <a:ext cx="2583976"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9897599" y="2444862"/>
            <a:ext cx="363940" cy="336644"/>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cxnSp>
        <p:nvCxnSpPr>
          <p:cNvPr id="8" name="直接连接符 7"/>
          <p:cNvCxnSpPr/>
          <p:nvPr/>
        </p:nvCxnSpPr>
        <p:spPr>
          <a:xfrm>
            <a:off x="1072048" y="2507427"/>
            <a:ext cx="742438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4186769" y="2467661"/>
            <a:ext cx="363940" cy="336644"/>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sp>
        <p:nvSpPr>
          <p:cNvPr id="7" name="矩形 6"/>
          <p:cNvSpPr/>
          <p:nvPr/>
        </p:nvSpPr>
        <p:spPr>
          <a:xfrm>
            <a:off x="8791761" y="2804305"/>
            <a:ext cx="2575615" cy="954103"/>
          </a:xfrm>
          <a:prstGeom prst="rect">
            <a:avLst/>
          </a:prstGeom>
        </p:spPr>
        <p:txBody>
          <a:bodyPr wrap="square" lIns="121917" tIns="60958" rIns="121917" bIns="60958">
            <a:spAutoFit/>
          </a:bodyPr>
          <a:lstStyle/>
          <a:p>
            <a:pPr algn="ctr"/>
            <a:r>
              <a:rPr lang="zh-CN" altLang="en-US" sz="2700" dirty="0">
                <a:latin typeface="黑体" panose="02010609060101010101" pitchFamily="49" charset="-122"/>
                <a:ea typeface="黑体" panose="02010609060101010101" pitchFamily="49" charset="-122"/>
              </a:rPr>
              <a:t>目标谓词</a:t>
            </a:r>
            <a:endParaRPr lang="en-US" altLang="zh-CN" sz="2700" dirty="0">
              <a:latin typeface="黑体" panose="02010609060101010101" pitchFamily="49" charset="-122"/>
              <a:ea typeface="黑体" panose="02010609060101010101" pitchFamily="49" charset="-122"/>
            </a:endParaRPr>
          </a:p>
          <a:p>
            <a:pPr algn="ctr"/>
            <a:r>
              <a:rPr lang="en-US" altLang="zh-CN" sz="2700" dirty="0">
                <a:latin typeface="黑体" panose="02010609060101010101" pitchFamily="49" charset="-122"/>
                <a:ea typeface="黑体" panose="02010609060101010101" pitchFamily="49" charset="-122"/>
              </a:rPr>
              <a:t>(</a:t>
            </a:r>
            <a:r>
              <a:rPr lang="zh-CN" altLang="en-US" sz="2700" dirty="0">
                <a:latin typeface="黑体" panose="02010609060101010101" pitchFamily="49" charset="-122"/>
                <a:ea typeface="黑体" panose="02010609060101010101" pitchFamily="49" charset="-122"/>
              </a:rPr>
              <a:t>已知</a:t>
            </a:r>
            <a:r>
              <a:rPr lang="en-US" altLang="zh-CN" sz="2700" dirty="0">
                <a:latin typeface="黑体" panose="02010609060101010101" pitchFamily="49" charset="-122"/>
                <a:ea typeface="黑体" panose="02010609060101010101" pitchFamily="49" charset="-122"/>
              </a:rPr>
              <a:t>)</a:t>
            </a:r>
            <a:endParaRPr lang="zh-CN" altLang="en-US" sz="2700" dirty="0">
              <a:latin typeface="黑体" panose="02010609060101010101" pitchFamily="49" charset="-122"/>
              <a:ea typeface="黑体" panose="02010609060101010101" pitchFamily="49" charset="-122"/>
            </a:endParaRPr>
          </a:p>
        </p:txBody>
      </p:sp>
      <p:sp>
        <p:nvSpPr>
          <p:cNvPr id="11" name="矩形 10"/>
          <p:cNvSpPr/>
          <p:nvPr/>
        </p:nvSpPr>
        <p:spPr>
          <a:xfrm>
            <a:off x="2854601" y="2804305"/>
            <a:ext cx="3028276" cy="954103"/>
          </a:xfrm>
          <a:prstGeom prst="rect">
            <a:avLst/>
          </a:prstGeom>
        </p:spPr>
        <p:txBody>
          <a:bodyPr wrap="square" lIns="121917" tIns="60958" rIns="121917" bIns="60958">
            <a:spAutoFit/>
          </a:bodyPr>
          <a:lstStyle/>
          <a:p>
            <a:pPr algn="ctr"/>
            <a:r>
              <a:rPr lang="zh-CN" altLang="en-US" sz="2700" dirty="0">
                <a:latin typeface="黑体" panose="02010609060101010101" pitchFamily="49" charset="-122"/>
                <a:ea typeface="黑体" panose="02010609060101010101" pitchFamily="49" charset="-122"/>
              </a:rPr>
              <a:t>前提约束谓词</a:t>
            </a:r>
            <a:endParaRPr lang="en-US" altLang="zh-CN" sz="2700" dirty="0">
              <a:latin typeface="黑体" panose="02010609060101010101" pitchFamily="49" charset="-122"/>
              <a:ea typeface="黑体" panose="02010609060101010101" pitchFamily="49" charset="-122"/>
            </a:endParaRPr>
          </a:p>
          <a:p>
            <a:pPr algn="ctr"/>
            <a:r>
              <a:rPr lang="en-US" altLang="zh-CN" sz="2700" dirty="0">
                <a:latin typeface="黑体" panose="02010609060101010101" pitchFamily="49" charset="-122"/>
                <a:ea typeface="黑体" panose="02010609060101010101" pitchFamily="49" charset="-122"/>
              </a:rPr>
              <a:t>(</a:t>
            </a:r>
            <a:r>
              <a:rPr lang="zh-CN" altLang="en-US" sz="2700" dirty="0">
                <a:latin typeface="黑体" panose="02010609060101010101" pitchFamily="49" charset="-122"/>
                <a:ea typeface="黑体" panose="02010609060101010101" pitchFamily="49" charset="-122"/>
              </a:rPr>
              <a:t>学习得到</a:t>
            </a:r>
            <a:r>
              <a:rPr lang="en-US" altLang="zh-CN" sz="2700" dirty="0">
                <a:latin typeface="黑体" panose="02010609060101010101" pitchFamily="49" charset="-122"/>
                <a:ea typeface="黑体" panose="02010609060101010101" pitchFamily="49" charset="-122"/>
              </a:rPr>
              <a:t>)</a:t>
            </a:r>
            <a:endParaRPr lang="zh-CN" altLang="en-US" sz="27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p:cNvSpPr/>
              <p:nvPr/>
            </p:nvSpPr>
            <p:spPr>
              <a:xfrm>
                <a:off x="384762" y="3645024"/>
                <a:ext cx="11770459" cy="2755943"/>
              </a:xfrm>
              <a:prstGeom prst="rect">
                <a:avLst/>
              </a:prstGeom>
            </p:spPr>
            <p:txBody>
              <a:bodyPr wrap="square" lIns="121917" tIns="60958" rIns="121917" bIns="60958">
                <a:spAutoFit/>
              </a:bodyPr>
              <a:lstStyle/>
              <a:p>
                <a:pPr>
                  <a:lnSpc>
                    <a:spcPct val="150000"/>
                  </a:lnSpc>
                </a:pPr>
                <a:r>
                  <a:rPr lang="zh-CN" altLang="en-US" sz="2400" b="1"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推理思路：</a:t>
                </a:r>
                <a:r>
                  <a:rPr lang="zh-CN" altLang="zh-CN" sz="2400" b="1"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从</a:t>
                </a:r>
                <a:r>
                  <a:rPr lang="zh-CN" altLang="zh-CN" sz="2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一般到特殊，逐步给目标谓词添加前提约束谓词，直到所构成的推理规则不覆盖任何反例</a:t>
                </a:r>
                <a:r>
                  <a:rPr lang="zh-CN" altLang="zh-CN" sz="2400" b="1"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b="1"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algn="just"/>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从</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一般到</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特殊</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对</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目标谓词或前提约束谓词中的变量赋予具体值，如将</a:t>
                </a:r>
                <a14:m>
                  <m:oMath xmlns:m="http://schemas.openxmlformats.org/officeDocument/2006/math">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r>
                      <a:rPr lang="en-US" altLang="zh-CN" sz="2400" i="1">
                        <a:latin typeface="Cambria Math"/>
                      </a:rPr>
                      <m:t>𝑧</m:t>
                    </m:r>
                    <m:r>
                      <a:rPr lang="en-US" altLang="zh-CN" sz="2400" i="1">
                        <a:latin typeface="Cambria Math"/>
                      </a:rPr>
                      <m:t>)</m:t>
                    </m:r>
                    <m:d>
                      <m:dPr>
                        <m:ctrlPr>
                          <a:rPr lang="zh-CN" altLang="zh-CN" sz="2400" i="1">
                            <a:latin typeface="Cambria Math"/>
                          </a:rPr>
                        </m:ctrlPr>
                      </m:dPr>
                      <m:e>
                        <m:r>
                          <a:rPr lang="en-US" altLang="zh-CN" sz="2400" i="1">
                            <a:latin typeface="Cambria Math"/>
                          </a:rPr>
                          <m:t>𝑀𝑜𝑡h𝑒𝑟</m:t>
                        </m:r>
                        <m:d>
                          <m:dPr>
                            <m:ctrlPr>
                              <a:rPr lang="zh-CN" altLang="zh-CN" sz="2400" i="1">
                                <a:latin typeface="Cambria Math"/>
                              </a:rPr>
                            </m:ctrlPr>
                          </m:dPr>
                          <m:e>
                            <m:r>
                              <a:rPr lang="en-US" altLang="zh-CN" sz="2400" b="0" i="1" smtClean="0">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a:rPr>
                            </m:ctrlPr>
                          </m:dPr>
                          <m:e>
                            <m:r>
                              <a:rPr lang="en-US" altLang="zh-CN" sz="2400" i="1">
                                <a:latin typeface="Cambria Math"/>
                              </a:rPr>
                              <m:t>𝑥</m:t>
                            </m:r>
                            <m:r>
                              <a:rPr lang="en-US" altLang="zh-CN" sz="2400" i="1">
                                <a:latin typeface="Cambria Math"/>
                              </a:rPr>
                              <m:t>, </m:t>
                            </m:r>
                            <m:r>
                              <a:rPr lang="en-US" altLang="zh-CN" sz="2400" i="1">
                                <a:latin typeface="Cambria Math"/>
                              </a:rPr>
                              <m:t>𝑦</m:t>
                            </m:r>
                          </m:e>
                        </m:d>
                      </m:e>
                    </m:d>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这一推理规则所包含的目标谓词</a:t>
                </a:r>
                <a14:m>
                  <m:oMath xmlns:m="http://schemas.openxmlformats.org/officeDocument/2006/math">
                    <m:r>
                      <a:rPr lang="en-US" altLang="zh-CN" sz="2400" i="1">
                        <a:latin typeface="Cambria Math"/>
                      </a:rPr>
                      <m:t>𝐹𝑎𝑡h𝑒𝑟</m:t>
                    </m:r>
                    <m:d>
                      <m:dPr>
                        <m:ctrlPr>
                          <a:rPr lang="zh-CN" altLang="zh-CN" sz="2400" i="1">
                            <a:latin typeface="Cambria Math"/>
                          </a:rPr>
                        </m:ctrlPr>
                      </m:dPr>
                      <m:e>
                        <m:r>
                          <a:rPr lang="en-US" altLang="zh-CN" sz="2400" i="1">
                            <a:latin typeface="Cambria Math"/>
                          </a:rPr>
                          <m:t>𝑥</m:t>
                        </m:r>
                        <m:r>
                          <a:rPr lang="en-US" altLang="zh-CN" sz="2400" i="1">
                            <a:latin typeface="Cambria Math"/>
                          </a:rPr>
                          <m:t>, </m:t>
                        </m:r>
                        <m:r>
                          <a:rPr lang="en-US" altLang="zh-CN" sz="2400" i="1">
                            <a:latin typeface="Cambria Math"/>
                          </a:rPr>
                          <m:t>𝑦</m:t>
                        </m:r>
                      </m:e>
                    </m:d>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中</a:t>
                </a:r>
                <a14:m>
                  <m:oMath xmlns:m="http://schemas.openxmlformats.org/officeDocument/2006/math">
                    <m:r>
                      <a:rPr lang="en-US" altLang="zh-CN" sz="2400" i="1">
                        <a:latin typeface="Cambria Math"/>
                      </a:rPr>
                      <m:t>𝑥</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400" i="1">
                        <a:latin typeface="Cambria Math"/>
                      </a:rPr>
                      <m:t>𝑦</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分别赋值为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Ann</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，进而进行推理。</a:t>
                </a:r>
              </a:p>
            </p:txBody>
          </p:sp>
        </mc:Choice>
        <mc:Fallback xmlns="">
          <p:sp>
            <p:nvSpPr>
              <p:cNvPr id="3" name="矩形 2"/>
              <p:cNvSpPr>
                <a:spLocks noRot="1" noChangeAspect="1" noMove="1" noResize="1" noEditPoints="1" noAdjustHandles="1" noChangeArrowheads="1" noChangeShapeType="1" noTextEdit="1"/>
              </p:cNvSpPr>
              <p:nvPr/>
            </p:nvSpPr>
            <p:spPr>
              <a:xfrm>
                <a:off x="384762" y="3645024"/>
                <a:ext cx="11770459" cy="2755943"/>
              </a:xfrm>
              <a:prstGeom prst="rect">
                <a:avLst/>
              </a:prstGeom>
              <a:blipFill rotWithShape="1">
                <a:blip r:embed="rId4"/>
                <a:stretch>
                  <a:fillRect l="-518" r="-570" b="-3761"/>
                </a:stretch>
              </a:blipFill>
            </p:spPr>
            <p:txBody>
              <a:bodyPr/>
              <a:lstStyle/>
              <a:p>
                <a:r>
                  <a:rPr lang="zh-CN" altLang="en-US">
                    <a:noFill/>
                  </a:rPr>
                  <a:t> </a:t>
                </a:r>
              </a:p>
            </p:txBody>
          </p:sp>
        </mc:Fallback>
      </mc:AlternateContent>
      <p:sp>
        <p:nvSpPr>
          <p:cNvPr id="6" name="矩形 5"/>
          <p:cNvSpPr/>
          <p:nvPr/>
        </p:nvSpPr>
        <p:spPr>
          <a:xfrm>
            <a:off x="9192344" y="1681264"/>
            <a:ext cx="2455020" cy="826163"/>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spTree>
    <p:extLst>
      <p:ext uri="{BB962C8B-B14F-4D97-AF65-F5344CB8AC3E}">
        <p14:creationId xmlns:p14="http://schemas.microsoft.com/office/powerpoint/2010/main" val="702111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777665" y="404664"/>
            <a:ext cx="11034765"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35360" y="1747426"/>
                <a:ext cx="11770459" cy="678904"/>
              </a:xfrm>
              <a:prstGeom prst="rect">
                <a:avLst/>
              </a:prstGeom>
            </p:spPr>
            <p:txBody>
              <a:bodyPr wrap="square" lIns="121917" tIns="60958" rIns="121917" bIns="60958">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𝑧</m:t>
                      </m:r>
                      <m:r>
                        <a:rPr lang="en-US" altLang="zh-CN" i="1">
                          <a:latin typeface="Cambria Math"/>
                        </a:rPr>
                        <m:t>)</m:t>
                      </m:r>
                      <m:d>
                        <m:dPr>
                          <m:ctrlPr>
                            <a:rPr lang="zh-CN" altLang="zh-CN" i="1">
                              <a:latin typeface="Cambria Math"/>
                            </a:rPr>
                          </m:ctrlPr>
                        </m:dPr>
                        <m:e>
                          <m:r>
                            <a:rPr lang="en-US" altLang="zh-CN" i="1">
                              <a:latin typeface="Cambria Math"/>
                            </a:rPr>
                            <m:t>𝑀𝑜𝑡h𝑒𝑟</m:t>
                          </m:r>
                          <m:d>
                            <m:dPr>
                              <m:ctrlPr>
                                <a:rPr lang="zh-CN" altLang="zh-CN" i="1">
                                  <a:latin typeface="Cambria Math"/>
                                </a:rPr>
                              </m:ctrlPr>
                            </m:dPr>
                            <m:e>
                              <m:r>
                                <a:rPr lang="en-US" altLang="zh-CN" i="1">
                                  <a:latin typeface="Cambria Math"/>
                                </a:rPr>
                                <m:t>𝑧</m:t>
                              </m:r>
                              <m:r>
                                <a:rPr lang="en-US" altLang="zh-CN" i="1">
                                  <a:latin typeface="Cambria Math"/>
                                </a:rPr>
                                <m:t>, </m:t>
                              </m:r>
                              <m:r>
                                <a:rPr lang="en-US" altLang="zh-CN" i="1">
                                  <a:latin typeface="Cambria Math"/>
                                </a:rPr>
                                <m:t>𝑦</m:t>
                              </m:r>
                            </m:e>
                          </m:d>
                          <m:r>
                            <a:rPr lang="en-US" altLang="zh-CN" i="1">
                              <a:latin typeface="Cambria Math"/>
                            </a:rPr>
                            <m:t>∧</m:t>
                          </m:r>
                          <m:r>
                            <a:rPr lang="en-US" altLang="zh-CN">
                              <a:latin typeface="Cambria Math"/>
                            </a:rPr>
                            <m:t> </m:t>
                          </m:r>
                          <m:r>
                            <a:rPr lang="en-US" altLang="zh-CN" i="1">
                              <a:latin typeface="Cambria Math"/>
                            </a:rPr>
                            <m:t>𝐶𝑜𝑢𝑝𝑙𝑒</m:t>
                          </m:r>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𝑧</m:t>
                              </m:r>
                            </m:e>
                          </m:d>
                          <m:r>
                            <a:rPr lang="en-US" altLang="zh-CN" i="1">
                              <a:latin typeface="Cambria Math"/>
                            </a:rPr>
                            <m:t>→</m:t>
                          </m:r>
                          <m:r>
                            <a:rPr lang="en-US" altLang="zh-CN" i="1">
                              <a:latin typeface="Cambria Math"/>
                            </a:rPr>
                            <m:t>𝐹𝑎𝑡h𝑒𝑟</m:t>
                          </m:r>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e>
                      </m:d>
                    </m:oMath>
                  </m:oMathPara>
                </a14:m>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335360" y="1747426"/>
                <a:ext cx="11770459" cy="678904"/>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8805779" y="2489231"/>
            <a:ext cx="2583976"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9999549" y="2460703"/>
            <a:ext cx="363940" cy="336644"/>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cxnSp>
        <p:nvCxnSpPr>
          <p:cNvPr id="8" name="直接连接符 7"/>
          <p:cNvCxnSpPr/>
          <p:nvPr/>
        </p:nvCxnSpPr>
        <p:spPr>
          <a:xfrm>
            <a:off x="1072048" y="2507427"/>
            <a:ext cx="742438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4242793" y="2490747"/>
            <a:ext cx="363940" cy="336644"/>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sp>
        <p:nvSpPr>
          <p:cNvPr id="7" name="矩形 6"/>
          <p:cNvSpPr/>
          <p:nvPr/>
        </p:nvSpPr>
        <p:spPr>
          <a:xfrm>
            <a:off x="8893711" y="2924943"/>
            <a:ext cx="2575615" cy="954103"/>
          </a:xfrm>
          <a:prstGeom prst="rect">
            <a:avLst/>
          </a:prstGeom>
        </p:spPr>
        <p:txBody>
          <a:bodyPr wrap="square" lIns="121917" tIns="60958" rIns="121917" bIns="60958">
            <a:spAutoFit/>
          </a:bodyPr>
          <a:lstStyle/>
          <a:p>
            <a:pPr algn="ctr"/>
            <a:r>
              <a:rPr lang="zh-CN" altLang="en-US" sz="2700" dirty="0">
                <a:latin typeface="黑体" panose="02010609060101010101" pitchFamily="49" charset="-122"/>
                <a:ea typeface="黑体" panose="02010609060101010101" pitchFamily="49" charset="-122"/>
              </a:rPr>
              <a:t>目标谓词</a:t>
            </a:r>
            <a:endParaRPr lang="en-US" altLang="zh-CN" sz="2700" dirty="0">
              <a:latin typeface="黑体" panose="02010609060101010101" pitchFamily="49" charset="-122"/>
              <a:ea typeface="黑体" panose="02010609060101010101" pitchFamily="49" charset="-122"/>
            </a:endParaRPr>
          </a:p>
          <a:p>
            <a:pPr algn="ctr"/>
            <a:r>
              <a:rPr lang="en-US" altLang="zh-CN" sz="2700" dirty="0">
                <a:latin typeface="黑体" panose="02010609060101010101" pitchFamily="49" charset="-122"/>
                <a:ea typeface="黑体" panose="02010609060101010101" pitchFamily="49" charset="-122"/>
              </a:rPr>
              <a:t>(</a:t>
            </a:r>
            <a:r>
              <a:rPr lang="zh-CN" altLang="en-US" sz="2700" dirty="0">
                <a:latin typeface="黑体" panose="02010609060101010101" pitchFamily="49" charset="-122"/>
                <a:ea typeface="黑体" panose="02010609060101010101" pitchFamily="49" charset="-122"/>
              </a:rPr>
              <a:t>已知</a:t>
            </a:r>
            <a:r>
              <a:rPr lang="en-US" altLang="zh-CN" sz="2700" dirty="0">
                <a:latin typeface="黑体" panose="02010609060101010101" pitchFamily="49" charset="-122"/>
                <a:ea typeface="黑体" panose="02010609060101010101" pitchFamily="49" charset="-122"/>
              </a:rPr>
              <a:t>)</a:t>
            </a:r>
            <a:endParaRPr lang="zh-CN" altLang="en-US" sz="2700" dirty="0">
              <a:latin typeface="黑体" panose="02010609060101010101" pitchFamily="49" charset="-122"/>
              <a:ea typeface="黑体" panose="02010609060101010101" pitchFamily="49" charset="-122"/>
            </a:endParaRPr>
          </a:p>
        </p:txBody>
      </p:sp>
      <p:sp>
        <p:nvSpPr>
          <p:cNvPr id="11" name="矩形 10"/>
          <p:cNvSpPr/>
          <p:nvPr/>
        </p:nvSpPr>
        <p:spPr>
          <a:xfrm>
            <a:off x="2910625" y="2924944"/>
            <a:ext cx="3028276" cy="954103"/>
          </a:xfrm>
          <a:prstGeom prst="rect">
            <a:avLst/>
          </a:prstGeom>
        </p:spPr>
        <p:txBody>
          <a:bodyPr wrap="square" lIns="121917" tIns="60958" rIns="121917" bIns="60958">
            <a:spAutoFit/>
          </a:bodyPr>
          <a:lstStyle/>
          <a:p>
            <a:pPr algn="ctr"/>
            <a:r>
              <a:rPr lang="zh-CN" altLang="en-US" sz="2700" dirty="0">
                <a:latin typeface="黑体" panose="02010609060101010101" pitchFamily="49" charset="-122"/>
                <a:ea typeface="黑体" panose="02010609060101010101" pitchFamily="49" charset="-122"/>
              </a:rPr>
              <a:t>前提约束谓词</a:t>
            </a:r>
            <a:endParaRPr lang="en-US" altLang="zh-CN" sz="2700" dirty="0">
              <a:latin typeface="黑体" panose="02010609060101010101" pitchFamily="49" charset="-122"/>
              <a:ea typeface="黑体" panose="02010609060101010101" pitchFamily="49" charset="-122"/>
            </a:endParaRPr>
          </a:p>
          <a:p>
            <a:pPr algn="ctr"/>
            <a:r>
              <a:rPr lang="en-US" altLang="zh-CN" sz="2700" dirty="0">
                <a:latin typeface="黑体" panose="02010609060101010101" pitchFamily="49" charset="-122"/>
                <a:ea typeface="黑体" panose="02010609060101010101" pitchFamily="49" charset="-122"/>
              </a:rPr>
              <a:t>(</a:t>
            </a:r>
            <a:r>
              <a:rPr lang="zh-CN" altLang="en-US" sz="2700" dirty="0">
                <a:latin typeface="黑体" panose="02010609060101010101" pitchFamily="49" charset="-122"/>
                <a:ea typeface="黑体" panose="02010609060101010101" pitchFamily="49" charset="-122"/>
              </a:rPr>
              <a:t>学习得到</a:t>
            </a:r>
            <a:r>
              <a:rPr lang="en-US" altLang="zh-CN" sz="2700" dirty="0">
                <a:latin typeface="黑体" panose="02010609060101010101" pitchFamily="49" charset="-122"/>
                <a:ea typeface="黑体" panose="02010609060101010101" pitchFamily="49" charset="-122"/>
              </a:rPr>
              <a:t>)</a:t>
            </a:r>
            <a:endParaRPr lang="zh-CN" altLang="en-US" sz="2700" dirty="0">
              <a:latin typeface="黑体" panose="02010609060101010101" pitchFamily="49" charset="-122"/>
              <a:ea typeface="黑体" panose="02010609060101010101" pitchFamily="49" charset="-122"/>
            </a:endParaRPr>
          </a:p>
        </p:txBody>
      </p:sp>
      <p:sp>
        <p:nvSpPr>
          <p:cNvPr id="6" name="矩形 5"/>
          <p:cNvSpPr/>
          <p:nvPr/>
        </p:nvSpPr>
        <p:spPr>
          <a:xfrm>
            <a:off x="9022100" y="1634540"/>
            <a:ext cx="2455020" cy="826163"/>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sp>
        <p:nvSpPr>
          <p:cNvPr id="10" name="流程图: 顺序访问存储器 9"/>
          <p:cNvSpPr/>
          <p:nvPr/>
        </p:nvSpPr>
        <p:spPr>
          <a:xfrm>
            <a:off x="237996" y="3458518"/>
            <a:ext cx="3293781" cy="1910685"/>
          </a:xfrm>
          <a:prstGeom prst="flowChartMagneticTape">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r>
              <a:rPr lang="zh-CN" altLang="en-US" sz="2400" dirty="0" smtClean="0">
                <a:ea typeface="黑体" pitchFamily="49" charset="-122"/>
              </a:rPr>
              <a:t>哪些谓词好呢？可以作为目标谓词的前提约束谓词？</a:t>
            </a:r>
            <a:endParaRPr lang="zh-CN" altLang="en-US" sz="2400" dirty="0">
              <a:ea typeface="黑体" pitchFamily="49" charset="-122"/>
            </a:endParaRPr>
          </a:p>
        </p:txBody>
      </p:sp>
      <mc:AlternateContent xmlns:mc="http://schemas.openxmlformats.org/markup-compatibility/2006" xmlns:a14="http://schemas.microsoft.com/office/drawing/2010/main">
        <mc:Choice Requires="a14">
          <p:sp>
            <p:nvSpPr>
              <p:cNvPr id="12" name="矩形 11"/>
              <p:cNvSpPr/>
              <p:nvPr/>
            </p:nvSpPr>
            <p:spPr>
              <a:xfrm>
                <a:off x="4606733" y="3894086"/>
                <a:ext cx="7401721" cy="2173928"/>
              </a:xfrm>
              <a:prstGeom prst="rect">
                <a:avLst/>
              </a:prstGeom>
              <a:ln>
                <a:solidFill>
                  <a:srgbClr val="C00000"/>
                </a:solidFill>
              </a:ln>
            </p:spPr>
            <p:txBody>
              <a:bodyPr wrap="square" lIns="121917" tIns="60958" rIns="121917" bIns="60958">
                <a:spAutoFit/>
              </a:bodyPr>
              <a:lstStyle/>
              <a:p>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信息增益值计算方法如下：</a:t>
                </a:r>
              </a:p>
              <a:p>
                <a:pPr/>
                <a14:m>
                  <m:oMathPara xmlns:m="http://schemas.openxmlformats.org/officeDocument/2006/math">
                    <m:oMathParaPr>
                      <m:jc m:val="centerGroup"/>
                    </m:oMathParaPr>
                    <m:oMath xmlns:m="http://schemas.openxmlformats.org/officeDocument/2006/math">
                      <m:r>
                        <a:rPr lang="en-US" altLang="zh-CN" sz="2100" i="1">
                          <a:latin typeface="Cambria Math"/>
                        </a:rPr>
                        <m:t>𝐹𝑂𝐼𝐿</m:t>
                      </m:r>
                      <m:r>
                        <a:rPr lang="en-US" altLang="zh-CN" sz="2100" i="1">
                          <a:latin typeface="Cambria Math"/>
                        </a:rPr>
                        <m:t>_</m:t>
                      </m:r>
                      <m:r>
                        <a:rPr lang="en-US" altLang="zh-CN" sz="2100" i="1">
                          <a:latin typeface="Cambria Math"/>
                        </a:rPr>
                        <m:t>𝐺𝑎𝑖𝑛</m:t>
                      </m:r>
                      <m:r>
                        <a:rPr lang="en-US" altLang="zh-CN" sz="2100" i="1">
                          <a:latin typeface="Cambria Math"/>
                        </a:rPr>
                        <m:t>=</m:t>
                      </m:r>
                      <m:acc>
                        <m:accPr>
                          <m:chr m:val="̂"/>
                          <m:ctrlPr>
                            <a:rPr lang="zh-CN" altLang="zh-CN" sz="2100" i="1">
                              <a:latin typeface="Cambria Math"/>
                            </a:rPr>
                          </m:ctrlPr>
                        </m:accPr>
                        <m:e>
                          <m:sSub>
                            <m:sSubPr>
                              <m:ctrlPr>
                                <a:rPr lang="zh-CN" altLang="zh-CN" sz="2100" i="1">
                                  <a:latin typeface="Cambria Math"/>
                                </a:rPr>
                              </m:ctrlPr>
                            </m:sSubPr>
                            <m:e>
                              <m:r>
                                <a:rPr lang="en-US" altLang="zh-CN" sz="2100" i="1">
                                  <a:latin typeface="Cambria Math"/>
                                </a:rPr>
                                <m:t>𝑚</m:t>
                              </m:r>
                            </m:e>
                            <m:sub>
                              <m:r>
                                <a:rPr lang="en-US" altLang="zh-CN" sz="2100" i="1">
                                  <a:latin typeface="Cambria Math"/>
                                </a:rPr>
                                <m:t>+</m:t>
                              </m:r>
                            </m:sub>
                          </m:sSub>
                        </m:e>
                      </m:acc>
                      <m:r>
                        <a:rPr lang="en-US" altLang="zh-CN" sz="2100" i="1">
                          <a:latin typeface="Cambria Math"/>
                        </a:rPr>
                        <m:t>⋅</m:t>
                      </m:r>
                      <m:d>
                        <m:dPr>
                          <m:ctrlPr>
                            <a:rPr lang="zh-CN" altLang="zh-CN" sz="2100" i="1">
                              <a:latin typeface="Cambria Math"/>
                            </a:rPr>
                          </m:ctrlPr>
                        </m:dPr>
                        <m:e>
                          <m:func>
                            <m:funcPr>
                              <m:ctrlPr>
                                <a:rPr lang="zh-CN" altLang="zh-CN" sz="2100" i="1">
                                  <a:latin typeface="Cambria Math"/>
                                </a:rPr>
                              </m:ctrlPr>
                            </m:funcPr>
                            <m:fName>
                              <m:sSub>
                                <m:sSubPr>
                                  <m:ctrlPr>
                                    <a:rPr lang="zh-CN" altLang="zh-CN" sz="2100" i="1">
                                      <a:latin typeface="Cambria Math"/>
                                    </a:rPr>
                                  </m:ctrlPr>
                                </m:sSubPr>
                                <m:e>
                                  <m:r>
                                    <m:rPr>
                                      <m:sty m:val="p"/>
                                    </m:rPr>
                                    <a:rPr lang="en-US" altLang="zh-CN" sz="2100">
                                      <a:latin typeface="Cambria Math"/>
                                    </a:rPr>
                                    <m:t>log</m:t>
                                  </m:r>
                                </m:e>
                                <m:sub>
                                  <m:r>
                                    <a:rPr lang="en-US" altLang="zh-CN" sz="2100" i="1">
                                      <a:latin typeface="Cambria Math"/>
                                    </a:rPr>
                                    <m:t>2</m:t>
                                  </m:r>
                                </m:sub>
                              </m:sSub>
                            </m:fName>
                            <m:e>
                              <m:f>
                                <m:fPr>
                                  <m:ctrlPr>
                                    <a:rPr lang="zh-CN" altLang="zh-CN" sz="2100" i="1">
                                      <a:latin typeface="Cambria Math"/>
                                    </a:rPr>
                                  </m:ctrlPr>
                                </m:fPr>
                                <m:num>
                                  <m:acc>
                                    <m:accPr>
                                      <m:chr m:val="̂"/>
                                      <m:ctrlPr>
                                        <a:rPr lang="zh-CN" altLang="zh-CN" sz="2100" i="1">
                                          <a:latin typeface="Cambria Math"/>
                                        </a:rPr>
                                      </m:ctrlPr>
                                    </m:accPr>
                                    <m:e>
                                      <m:sSub>
                                        <m:sSubPr>
                                          <m:ctrlPr>
                                            <a:rPr lang="zh-CN" altLang="zh-CN" sz="2100" i="1">
                                              <a:latin typeface="Cambria Math"/>
                                            </a:rPr>
                                          </m:ctrlPr>
                                        </m:sSubPr>
                                        <m:e>
                                          <m:r>
                                            <a:rPr lang="en-US" altLang="zh-CN" sz="2100" i="1">
                                              <a:latin typeface="Cambria Math"/>
                                            </a:rPr>
                                            <m:t>𝑚</m:t>
                                          </m:r>
                                        </m:e>
                                        <m:sub>
                                          <m:r>
                                            <a:rPr lang="en-US" altLang="zh-CN" sz="2100" i="1">
                                              <a:latin typeface="Cambria Math"/>
                                            </a:rPr>
                                            <m:t>+</m:t>
                                          </m:r>
                                        </m:sub>
                                      </m:sSub>
                                    </m:e>
                                  </m:acc>
                                </m:num>
                                <m:den>
                                  <m:acc>
                                    <m:accPr>
                                      <m:chr m:val="̂"/>
                                      <m:ctrlPr>
                                        <a:rPr lang="zh-CN" altLang="zh-CN" sz="2100" i="1">
                                          <a:latin typeface="Cambria Math"/>
                                        </a:rPr>
                                      </m:ctrlPr>
                                    </m:accPr>
                                    <m:e>
                                      <m:sSub>
                                        <m:sSubPr>
                                          <m:ctrlPr>
                                            <a:rPr lang="zh-CN" altLang="zh-CN" sz="2100" i="1">
                                              <a:latin typeface="Cambria Math"/>
                                            </a:rPr>
                                          </m:ctrlPr>
                                        </m:sSubPr>
                                        <m:e>
                                          <m:r>
                                            <a:rPr lang="en-US" altLang="zh-CN" sz="2100" i="1">
                                              <a:latin typeface="Cambria Math"/>
                                            </a:rPr>
                                            <m:t>𝑚</m:t>
                                          </m:r>
                                        </m:e>
                                        <m:sub>
                                          <m:r>
                                            <a:rPr lang="en-US" altLang="zh-CN" sz="2100" i="1">
                                              <a:latin typeface="Cambria Math"/>
                                            </a:rPr>
                                            <m:t>+</m:t>
                                          </m:r>
                                        </m:sub>
                                      </m:sSub>
                                    </m:e>
                                  </m:acc>
                                  <m:r>
                                    <a:rPr lang="en-US" altLang="zh-CN" sz="2100" i="1">
                                      <a:latin typeface="Cambria Math"/>
                                    </a:rPr>
                                    <m:t>+</m:t>
                                  </m:r>
                                  <m:acc>
                                    <m:accPr>
                                      <m:chr m:val="̂"/>
                                      <m:ctrlPr>
                                        <a:rPr lang="zh-CN" altLang="zh-CN" sz="2100" i="1">
                                          <a:latin typeface="Cambria Math"/>
                                        </a:rPr>
                                      </m:ctrlPr>
                                    </m:accPr>
                                    <m:e>
                                      <m:sSub>
                                        <m:sSubPr>
                                          <m:ctrlPr>
                                            <a:rPr lang="zh-CN" altLang="zh-CN" sz="2100" i="1">
                                              <a:latin typeface="Cambria Math"/>
                                            </a:rPr>
                                          </m:ctrlPr>
                                        </m:sSubPr>
                                        <m:e>
                                          <m:r>
                                            <a:rPr lang="en-US" altLang="zh-CN" sz="2100" i="1">
                                              <a:latin typeface="Cambria Math"/>
                                            </a:rPr>
                                            <m:t>𝑚</m:t>
                                          </m:r>
                                        </m:e>
                                        <m:sub>
                                          <m:r>
                                            <a:rPr lang="en-US" altLang="zh-CN" sz="2100" i="1">
                                              <a:latin typeface="Cambria Math"/>
                                            </a:rPr>
                                            <m:t>−</m:t>
                                          </m:r>
                                        </m:sub>
                                      </m:sSub>
                                    </m:e>
                                  </m:acc>
                                </m:den>
                              </m:f>
                            </m:e>
                          </m:func>
                          <m:r>
                            <a:rPr lang="en-US" altLang="zh-CN" sz="2100" i="1">
                              <a:latin typeface="Cambria Math"/>
                            </a:rPr>
                            <m:t>−</m:t>
                          </m:r>
                          <m:func>
                            <m:funcPr>
                              <m:ctrlPr>
                                <a:rPr lang="zh-CN" altLang="zh-CN" sz="2100" i="1">
                                  <a:latin typeface="Cambria Math"/>
                                </a:rPr>
                              </m:ctrlPr>
                            </m:funcPr>
                            <m:fName>
                              <m:sSub>
                                <m:sSubPr>
                                  <m:ctrlPr>
                                    <a:rPr lang="zh-CN" altLang="zh-CN" sz="2100" i="1">
                                      <a:latin typeface="Cambria Math"/>
                                    </a:rPr>
                                  </m:ctrlPr>
                                </m:sSubPr>
                                <m:e>
                                  <m:r>
                                    <m:rPr>
                                      <m:sty m:val="p"/>
                                    </m:rPr>
                                    <a:rPr lang="en-US" altLang="zh-CN" sz="2100">
                                      <a:latin typeface="Cambria Math"/>
                                    </a:rPr>
                                    <m:t>log</m:t>
                                  </m:r>
                                </m:e>
                                <m:sub>
                                  <m:r>
                                    <a:rPr lang="en-US" altLang="zh-CN" sz="2100" i="1">
                                      <a:latin typeface="Cambria Math"/>
                                    </a:rPr>
                                    <m:t>2</m:t>
                                  </m:r>
                                </m:sub>
                              </m:sSub>
                            </m:fName>
                            <m:e>
                              <m:f>
                                <m:fPr>
                                  <m:ctrlPr>
                                    <a:rPr lang="zh-CN" altLang="zh-CN" sz="2100" i="1">
                                      <a:latin typeface="Cambria Math"/>
                                    </a:rPr>
                                  </m:ctrlPr>
                                </m:fPr>
                                <m:num>
                                  <m:sSub>
                                    <m:sSubPr>
                                      <m:ctrlPr>
                                        <a:rPr lang="zh-CN" altLang="zh-CN" sz="2100" i="1">
                                          <a:latin typeface="Cambria Math"/>
                                        </a:rPr>
                                      </m:ctrlPr>
                                    </m:sSubPr>
                                    <m:e>
                                      <m:r>
                                        <a:rPr lang="en-US" altLang="zh-CN" sz="2100" i="1">
                                          <a:latin typeface="Cambria Math"/>
                                        </a:rPr>
                                        <m:t>𝑚</m:t>
                                      </m:r>
                                    </m:e>
                                    <m:sub>
                                      <m:r>
                                        <a:rPr lang="en-US" altLang="zh-CN" sz="2100" i="1">
                                          <a:latin typeface="Cambria Math"/>
                                        </a:rPr>
                                        <m:t>+</m:t>
                                      </m:r>
                                    </m:sub>
                                  </m:sSub>
                                </m:num>
                                <m:den>
                                  <m:sSub>
                                    <m:sSubPr>
                                      <m:ctrlPr>
                                        <a:rPr lang="zh-CN" altLang="zh-CN" sz="2100" i="1">
                                          <a:latin typeface="Cambria Math"/>
                                        </a:rPr>
                                      </m:ctrlPr>
                                    </m:sSubPr>
                                    <m:e>
                                      <m:r>
                                        <a:rPr lang="en-US" altLang="zh-CN" sz="2100" i="1">
                                          <a:latin typeface="Cambria Math"/>
                                        </a:rPr>
                                        <m:t>𝑚</m:t>
                                      </m:r>
                                    </m:e>
                                    <m:sub>
                                      <m:r>
                                        <a:rPr lang="en-US" altLang="zh-CN" sz="2100" i="1">
                                          <a:latin typeface="Cambria Math"/>
                                        </a:rPr>
                                        <m:t>+</m:t>
                                      </m:r>
                                    </m:sub>
                                  </m:sSub>
                                  <m:r>
                                    <a:rPr lang="en-US" altLang="zh-CN" sz="2100" i="1">
                                      <a:latin typeface="Cambria Math"/>
                                    </a:rPr>
                                    <m:t>+</m:t>
                                  </m:r>
                                  <m:sSub>
                                    <m:sSubPr>
                                      <m:ctrlPr>
                                        <a:rPr lang="zh-CN" altLang="zh-CN" sz="2100" i="1">
                                          <a:latin typeface="Cambria Math"/>
                                        </a:rPr>
                                      </m:ctrlPr>
                                    </m:sSubPr>
                                    <m:e>
                                      <m:r>
                                        <a:rPr lang="en-US" altLang="zh-CN" sz="2100" i="1">
                                          <a:latin typeface="Cambria Math"/>
                                        </a:rPr>
                                        <m:t>𝑚</m:t>
                                      </m:r>
                                    </m:e>
                                    <m:sub>
                                      <m:r>
                                        <a:rPr lang="en-US" altLang="zh-CN" sz="2100" i="1">
                                          <a:latin typeface="Cambria Math"/>
                                        </a:rPr>
                                        <m:t>−</m:t>
                                      </m:r>
                                    </m:sub>
                                  </m:sSub>
                                </m:den>
                              </m:f>
                            </m:e>
                          </m:func>
                        </m:e>
                      </m:d>
                    </m:oMath>
                  </m:oMathPara>
                </a14:m>
                <a:endParaRPr lang="zh-CN" altLang="zh-CN" sz="2100" dirty="0">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acc>
                      <m:accPr>
                        <m:chr m:val="̂"/>
                        <m:ctrlPr>
                          <a:rPr lang="zh-CN" altLang="zh-CN" sz="2100" i="1">
                            <a:latin typeface="Cambria Math"/>
                          </a:rPr>
                        </m:ctrlPr>
                      </m:accPr>
                      <m:e>
                        <m:sSub>
                          <m:sSubPr>
                            <m:ctrlPr>
                              <a:rPr lang="zh-CN" altLang="zh-CN" sz="2100" i="1">
                                <a:latin typeface="Cambria Math"/>
                              </a:rPr>
                            </m:ctrlPr>
                          </m:sSubPr>
                          <m:e>
                            <m:r>
                              <a:rPr lang="en-US" altLang="zh-CN" sz="2100" i="1">
                                <a:latin typeface="Cambria Math"/>
                              </a:rPr>
                              <m:t>𝑚</m:t>
                            </m:r>
                          </m:e>
                          <m:sub>
                            <m:r>
                              <a:rPr lang="en-US" altLang="zh-CN" sz="2100" i="1">
                                <a:latin typeface="Cambria Math"/>
                              </a:rPr>
                              <m:t>+</m:t>
                            </m:r>
                          </m:sub>
                        </m:sSub>
                      </m:e>
                    </m:acc>
                  </m:oMath>
                </a14:m>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acc>
                      <m:accPr>
                        <m:chr m:val="̂"/>
                        <m:ctrlPr>
                          <a:rPr lang="zh-CN" altLang="zh-CN" sz="2100" i="1">
                            <a:latin typeface="Cambria Math"/>
                          </a:rPr>
                        </m:ctrlPr>
                      </m:accPr>
                      <m:e>
                        <m:sSub>
                          <m:sSubPr>
                            <m:ctrlPr>
                              <a:rPr lang="zh-CN" altLang="zh-CN" sz="2100" i="1">
                                <a:latin typeface="Cambria Math"/>
                              </a:rPr>
                            </m:ctrlPr>
                          </m:sSubPr>
                          <m:e>
                            <m:r>
                              <a:rPr lang="en-US" altLang="zh-CN" sz="2100" i="1">
                                <a:latin typeface="Cambria Math"/>
                              </a:rPr>
                              <m:t>𝑚</m:t>
                            </m:r>
                          </m:e>
                          <m:sub>
                            <m:r>
                              <a:rPr lang="zh-CN" altLang="en-US" sz="2100" i="1">
                                <a:latin typeface="Cambria Math"/>
                              </a:rPr>
                              <m:t>−</m:t>
                            </m:r>
                          </m:sub>
                        </m:sSub>
                      </m:e>
                    </m:acc>
                  </m:oMath>
                </a14:m>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是增加前提约束谓词后所得新推理规则覆盖的正例和反例的数量，</a:t>
                </a:r>
                <a14:m>
                  <m:oMath xmlns:m="http://schemas.openxmlformats.org/officeDocument/2006/math">
                    <m:sSub>
                      <m:sSubPr>
                        <m:ctrlPr>
                          <a:rPr lang="zh-CN" altLang="zh-CN" sz="2100" i="1">
                            <a:latin typeface="Cambria Math"/>
                          </a:rPr>
                        </m:ctrlPr>
                      </m:sSubPr>
                      <m:e>
                        <m:r>
                          <a:rPr lang="en-US" altLang="zh-CN" sz="2100" i="1">
                            <a:latin typeface="Cambria Math"/>
                          </a:rPr>
                          <m:t>𝑚</m:t>
                        </m:r>
                      </m:e>
                      <m:sub>
                        <m:r>
                          <a:rPr lang="en-US" altLang="zh-CN" sz="2100" i="1">
                            <a:latin typeface="Cambria Math"/>
                          </a:rPr>
                          <m:t>+</m:t>
                        </m:r>
                      </m:sub>
                    </m:sSub>
                  </m:oMath>
                </a14:m>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sSub>
                      <m:sSubPr>
                        <m:ctrlPr>
                          <a:rPr lang="zh-CN" altLang="zh-CN" sz="2100" i="1">
                            <a:latin typeface="Cambria Math"/>
                          </a:rPr>
                        </m:ctrlPr>
                      </m:sSubPr>
                      <m:e>
                        <m:r>
                          <a:rPr lang="en-US" altLang="zh-CN" sz="2100" i="1">
                            <a:latin typeface="Cambria Math"/>
                          </a:rPr>
                          <m:t>𝑚</m:t>
                        </m:r>
                      </m:e>
                      <m:sub>
                        <m:r>
                          <a:rPr lang="en-US" altLang="zh-CN" sz="2100" i="1">
                            <a:latin typeface="Cambria Math"/>
                          </a:rPr>
                          <m:t>−</m:t>
                        </m:r>
                      </m:sub>
                    </m:sSub>
                  </m:oMath>
                </a14:m>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是原推理规则所覆盖的正例和反例数量。</a:t>
                </a:r>
              </a:p>
            </p:txBody>
          </p:sp>
        </mc:Choice>
        <mc:Fallback xmlns="">
          <p:sp>
            <p:nvSpPr>
              <p:cNvPr id="12" name="矩形 11"/>
              <p:cNvSpPr>
                <a:spLocks noRot="1" noChangeAspect="1" noMove="1" noResize="1" noEditPoints="1" noAdjustHandles="1" noChangeArrowheads="1" noChangeShapeType="1" noTextEdit="1"/>
              </p:cNvSpPr>
              <p:nvPr/>
            </p:nvSpPr>
            <p:spPr>
              <a:xfrm>
                <a:off x="4606733" y="3894086"/>
                <a:ext cx="7401721" cy="2173928"/>
              </a:xfrm>
              <a:prstGeom prst="rect">
                <a:avLst/>
              </a:prstGeom>
              <a:blipFill rotWithShape="1">
                <a:blip r:embed="rId4"/>
                <a:stretch>
                  <a:fillRect l="-493" t="-1676" r="-493" b="-1117"/>
                </a:stretch>
              </a:blipFill>
              <a:ln>
                <a:solidFill>
                  <a:srgbClr val="C00000"/>
                </a:solidFill>
              </a:ln>
            </p:spPr>
            <p:txBody>
              <a:bodyPr/>
              <a:lstStyle/>
              <a:p>
                <a:r>
                  <a:rPr lang="zh-CN" altLang="en-US">
                    <a:noFill/>
                  </a:rPr>
                  <a:t> </a:t>
                </a:r>
              </a:p>
            </p:txBody>
          </p:sp>
        </mc:Fallback>
      </mc:AlternateContent>
      <p:sp>
        <p:nvSpPr>
          <p:cNvPr id="13" name="矩形 12"/>
          <p:cNvSpPr/>
          <p:nvPr/>
        </p:nvSpPr>
        <p:spPr>
          <a:xfrm>
            <a:off x="237996" y="5585617"/>
            <a:ext cx="4368737" cy="861770"/>
          </a:xfrm>
          <a:prstGeom prst="rect">
            <a:avLst/>
          </a:prstGeom>
        </p:spPr>
        <p:txBody>
          <a:bodyPr wrap="square" lIns="121917" tIns="60958" rIns="121917" bIns="60958">
            <a:spAutoFit/>
          </a:bodyPr>
          <a:lstStyle/>
          <a:p>
            <a:pPr algn="ct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中信息增益值</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information gain)</a:t>
            </a:r>
            <a:endParaRPr lang="zh-CN" altLang="en-US" sz="2400" dirty="0"/>
          </a:p>
        </p:txBody>
      </p:sp>
    </p:spTree>
    <p:extLst>
      <p:ext uri="{BB962C8B-B14F-4D97-AF65-F5344CB8AC3E}">
        <p14:creationId xmlns:p14="http://schemas.microsoft.com/office/powerpoint/2010/main" val="2615073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538689"/>
            <a:ext cx="10746733"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10011" y="1713560"/>
                <a:ext cx="11770459" cy="678904"/>
              </a:xfrm>
              <a:prstGeom prst="rect">
                <a:avLst/>
              </a:prstGeom>
            </p:spPr>
            <p:txBody>
              <a:bodyPr wrap="square" lIns="121917" tIns="60958" rIns="121917" bIns="60958">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𝑧</m:t>
                      </m:r>
                      <m:r>
                        <a:rPr lang="en-US" altLang="zh-CN" i="1">
                          <a:latin typeface="Cambria Math"/>
                        </a:rPr>
                        <m:t>)</m:t>
                      </m:r>
                      <m:d>
                        <m:dPr>
                          <m:ctrlPr>
                            <a:rPr lang="zh-CN" altLang="zh-CN" i="1">
                              <a:latin typeface="Cambria Math"/>
                            </a:rPr>
                          </m:ctrlPr>
                        </m:dPr>
                        <m:e>
                          <m:r>
                            <a:rPr lang="en-US" altLang="zh-CN" i="1">
                              <a:latin typeface="Cambria Math"/>
                            </a:rPr>
                            <m:t>𝑀𝑜𝑡h𝑒𝑟</m:t>
                          </m:r>
                          <m:d>
                            <m:dPr>
                              <m:ctrlPr>
                                <a:rPr lang="zh-CN" altLang="zh-CN" i="1">
                                  <a:latin typeface="Cambria Math"/>
                                </a:rPr>
                              </m:ctrlPr>
                            </m:dPr>
                            <m:e>
                              <m:r>
                                <a:rPr lang="en-US" altLang="zh-CN" i="1">
                                  <a:latin typeface="Cambria Math"/>
                                </a:rPr>
                                <m:t>𝑧</m:t>
                              </m:r>
                              <m:r>
                                <a:rPr lang="en-US" altLang="zh-CN" i="1">
                                  <a:latin typeface="Cambria Math"/>
                                </a:rPr>
                                <m:t>, </m:t>
                              </m:r>
                              <m:r>
                                <a:rPr lang="en-US" altLang="zh-CN" i="1">
                                  <a:latin typeface="Cambria Math"/>
                                </a:rPr>
                                <m:t>𝑦</m:t>
                              </m:r>
                            </m:e>
                          </m:d>
                          <m:r>
                            <a:rPr lang="en-US" altLang="zh-CN" i="1">
                              <a:latin typeface="Cambria Math"/>
                            </a:rPr>
                            <m:t>∧</m:t>
                          </m:r>
                          <m:r>
                            <a:rPr lang="en-US" altLang="zh-CN">
                              <a:latin typeface="Cambria Math"/>
                            </a:rPr>
                            <m:t> </m:t>
                          </m:r>
                          <m:r>
                            <a:rPr lang="en-US" altLang="zh-CN" i="1">
                              <a:latin typeface="Cambria Math"/>
                            </a:rPr>
                            <m:t>𝐶𝑜𝑢𝑝𝑙𝑒</m:t>
                          </m:r>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𝑧</m:t>
                              </m:r>
                            </m:e>
                          </m:d>
                          <m:r>
                            <a:rPr lang="en-US" altLang="zh-CN" i="1">
                              <a:latin typeface="Cambria Math"/>
                            </a:rPr>
                            <m:t>→</m:t>
                          </m:r>
                          <m:r>
                            <a:rPr lang="en-US" altLang="zh-CN" i="1">
                              <a:latin typeface="Cambria Math"/>
                            </a:rPr>
                            <m:t>𝐹𝑎𝑡h𝑒𝑟</m:t>
                          </m:r>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e>
                      </m:d>
                    </m:oMath>
                  </m:oMathPara>
                </a14:m>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310011" y="1713560"/>
                <a:ext cx="11770459" cy="678904"/>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8805779" y="2489231"/>
            <a:ext cx="2583976"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9918768" y="2489231"/>
            <a:ext cx="363940" cy="336644"/>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cxnSp>
        <p:nvCxnSpPr>
          <p:cNvPr id="8" name="直接连接符 7"/>
          <p:cNvCxnSpPr/>
          <p:nvPr/>
        </p:nvCxnSpPr>
        <p:spPr>
          <a:xfrm>
            <a:off x="1072048" y="2507427"/>
            <a:ext cx="742438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4300945" y="2489231"/>
            <a:ext cx="363940" cy="336644"/>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sp>
        <p:nvSpPr>
          <p:cNvPr id="7" name="矩形 6"/>
          <p:cNvSpPr/>
          <p:nvPr/>
        </p:nvSpPr>
        <p:spPr>
          <a:xfrm>
            <a:off x="8790325" y="2860271"/>
            <a:ext cx="2575615" cy="707882"/>
          </a:xfrm>
          <a:prstGeom prst="rect">
            <a:avLst/>
          </a:prstGeom>
        </p:spPr>
        <p:txBody>
          <a:bodyPr wrap="square" lIns="121917" tIns="60958" rIns="121917" bIns="60958">
            <a:spAutoFit/>
          </a:bodyPr>
          <a:lstStyle/>
          <a:p>
            <a:pPr algn="ctr"/>
            <a:r>
              <a:rPr lang="zh-CN" altLang="en-US" sz="1900" dirty="0">
                <a:latin typeface="黑体" panose="02010609060101010101" pitchFamily="49" charset="-122"/>
                <a:ea typeface="黑体" panose="02010609060101010101" pitchFamily="49" charset="-122"/>
              </a:rPr>
              <a:t>目标谓词</a:t>
            </a:r>
            <a:endParaRPr lang="en-US" altLang="zh-CN" sz="1900" dirty="0">
              <a:latin typeface="黑体" panose="02010609060101010101" pitchFamily="49" charset="-122"/>
              <a:ea typeface="黑体" panose="02010609060101010101" pitchFamily="49" charset="-122"/>
            </a:endParaRPr>
          </a:p>
          <a:p>
            <a:pPr algn="ct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已知</a:t>
            </a:r>
            <a:r>
              <a:rPr lang="en-US" altLang="zh-CN" sz="1900" dirty="0">
                <a:latin typeface="黑体" panose="02010609060101010101" pitchFamily="49" charset="-122"/>
                <a:ea typeface="黑体" panose="02010609060101010101" pitchFamily="49" charset="-122"/>
              </a:rPr>
              <a:t>)</a:t>
            </a:r>
            <a:endParaRPr lang="zh-CN" altLang="en-US" sz="1900" dirty="0">
              <a:latin typeface="黑体" panose="02010609060101010101" pitchFamily="49" charset="-122"/>
              <a:ea typeface="黑体" panose="02010609060101010101" pitchFamily="49" charset="-122"/>
            </a:endParaRPr>
          </a:p>
        </p:txBody>
      </p:sp>
      <p:sp>
        <p:nvSpPr>
          <p:cNvPr id="11" name="矩形 10"/>
          <p:cNvSpPr/>
          <p:nvPr/>
        </p:nvSpPr>
        <p:spPr>
          <a:xfrm>
            <a:off x="2968777" y="2866242"/>
            <a:ext cx="3028276" cy="707882"/>
          </a:xfrm>
          <a:prstGeom prst="rect">
            <a:avLst/>
          </a:prstGeom>
        </p:spPr>
        <p:txBody>
          <a:bodyPr wrap="square" lIns="121917" tIns="60958" rIns="121917" bIns="60958">
            <a:spAutoFit/>
          </a:bodyPr>
          <a:lstStyle/>
          <a:p>
            <a:pPr algn="ctr"/>
            <a:r>
              <a:rPr lang="zh-CN" altLang="en-US" sz="1900" dirty="0">
                <a:latin typeface="黑体" panose="02010609060101010101" pitchFamily="49" charset="-122"/>
                <a:ea typeface="黑体" panose="02010609060101010101" pitchFamily="49" charset="-122"/>
              </a:rPr>
              <a:t>前提约束谓词</a:t>
            </a:r>
            <a:endParaRPr lang="en-US" altLang="zh-CN" sz="1900" dirty="0">
              <a:latin typeface="黑体" panose="02010609060101010101" pitchFamily="49" charset="-122"/>
              <a:ea typeface="黑体" panose="02010609060101010101" pitchFamily="49" charset="-122"/>
            </a:endParaRPr>
          </a:p>
          <a:p>
            <a:pPr algn="ct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学习得到</a:t>
            </a:r>
            <a:r>
              <a:rPr lang="en-US" altLang="zh-CN" sz="1900" dirty="0">
                <a:latin typeface="黑体" panose="02010609060101010101" pitchFamily="49" charset="-122"/>
                <a:ea typeface="黑体" panose="02010609060101010101" pitchFamily="49" charset="-122"/>
              </a:rPr>
              <a:t>)</a:t>
            </a:r>
            <a:endParaRPr lang="zh-CN" altLang="en-US" sz="1900" dirty="0">
              <a:latin typeface="黑体" panose="02010609060101010101" pitchFamily="49" charset="-122"/>
              <a:ea typeface="黑体" panose="02010609060101010101" pitchFamily="49" charset="-122"/>
            </a:endParaRPr>
          </a:p>
        </p:txBody>
      </p:sp>
      <p:sp>
        <p:nvSpPr>
          <p:cNvPr id="6" name="矩形 5"/>
          <p:cNvSpPr/>
          <p:nvPr/>
        </p:nvSpPr>
        <p:spPr>
          <a:xfrm>
            <a:off x="8957033" y="1713560"/>
            <a:ext cx="2455020" cy="826163"/>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sp>
        <p:nvSpPr>
          <p:cNvPr id="3" name="矩形 2"/>
          <p:cNvSpPr/>
          <p:nvPr/>
        </p:nvSpPr>
        <p:spPr>
          <a:xfrm>
            <a:off x="4655793" y="4367285"/>
            <a:ext cx="7323597" cy="1785100"/>
          </a:xfrm>
          <a:prstGeom prst="rect">
            <a:avLst/>
          </a:prstGeom>
        </p:spPr>
        <p:txBody>
          <a:bodyPr wrap="square" lIns="121917" tIns="60958" rIns="121917" bIns="60958">
            <a:spAutoFit/>
          </a:bodyPr>
          <a:lstStyle/>
          <a:p>
            <a:pPr>
              <a:lnSpc>
                <a:spcPct val="150000"/>
              </a:lnSpc>
            </a:pP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依次</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将谓词加入到推理规则中作为前提约束谓词，并计算所得到新推理规则的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增益值</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基于</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计算所得</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增益值来选择最佳前提约束谓词。</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流程图: 顺序访问存储器 15"/>
              <p:cNvSpPr/>
              <p:nvPr/>
            </p:nvSpPr>
            <p:spPr>
              <a:xfrm>
                <a:off x="432762" y="4367285"/>
                <a:ext cx="3255831" cy="1910685"/>
              </a:xfrm>
              <a:prstGeom prst="flowChartMagneticTape">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marL="380990" indent="-380990">
                  <a:buFont typeface="Wingdings" panose="05000000000000000000" pitchFamily="2" charset="2"/>
                  <a:buChar char="l"/>
                </a:pPr>
                <a14:m>
                  <m:oMath xmlns:m="http://schemas.openxmlformats.org/officeDocument/2006/math">
                    <m:r>
                      <a:rPr lang="en-US" altLang="zh-CN" sz="2400" i="1" smtClean="0">
                        <a:latin typeface="Cambria Math"/>
                      </a:rPr>
                      <m:t>𝑀𝑜𝑡h𝑒𝑟</m:t>
                    </m:r>
                    <m:d>
                      <m:dPr>
                        <m:ctrlPr>
                          <a:rPr lang="zh-CN" altLang="zh-CN" sz="2400" i="1">
                            <a:latin typeface="Cambria Math"/>
                          </a:rPr>
                        </m:ctrlPr>
                      </m:dPr>
                      <m:e>
                        <m:r>
                          <a:rPr lang="en-US" altLang="zh-CN" sz="2400" i="1">
                            <a:latin typeface="Cambria Math"/>
                          </a:rPr>
                          <m:t>∙, ∙</m:t>
                        </m:r>
                      </m:e>
                    </m:d>
                  </m:oMath>
                </a14:m>
                <a:endParaRPr lang="en-US" altLang="zh-CN" sz="2400" dirty="0" smtClean="0"/>
              </a:p>
              <a:p>
                <a:pPr marL="380990" indent="-380990">
                  <a:buFont typeface="Wingdings" panose="05000000000000000000" pitchFamily="2" charset="2"/>
                  <a:buChar char="l"/>
                </a:pPr>
                <a14:m>
                  <m:oMath xmlns:m="http://schemas.openxmlformats.org/officeDocument/2006/math">
                    <m:r>
                      <a:rPr lang="en-US" altLang="zh-CN" sz="2400" i="1">
                        <a:latin typeface="Cambria Math"/>
                      </a:rPr>
                      <m:t>𝑆𝑖𝑏𝑙𝑖𝑛𝑔</m:t>
                    </m:r>
                    <m:d>
                      <m:dPr>
                        <m:ctrlPr>
                          <a:rPr lang="zh-CN" altLang="zh-CN" sz="2400" i="1">
                            <a:latin typeface="Cambria Math"/>
                          </a:rPr>
                        </m:ctrlPr>
                      </m:dPr>
                      <m:e>
                        <m:r>
                          <a:rPr lang="en-US" altLang="zh-CN" sz="2400" i="1">
                            <a:latin typeface="Cambria Math"/>
                          </a:rPr>
                          <m:t>∙,∙</m:t>
                        </m:r>
                      </m:e>
                    </m:d>
                  </m:oMath>
                </a14:m>
                <a:endParaRPr lang="en-US" altLang="zh-CN" sz="2400" i="1" dirty="0" smtClean="0"/>
              </a:p>
              <a:p>
                <a:pPr marL="380990" indent="-380990">
                  <a:buFont typeface="Wingdings" panose="05000000000000000000" pitchFamily="2" charset="2"/>
                  <a:buChar char="l"/>
                </a:pPr>
                <a14:m>
                  <m:oMath xmlns:m="http://schemas.openxmlformats.org/officeDocument/2006/math">
                    <m:r>
                      <a:rPr lang="en-US" altLang="zh-CN" sz="2400" i="1">
                        <a:latin typeface="Cambria Math"/>
                      </a:rPr>
                      <m:t>𝐶𝑜𝑢𝑝𝑙</m:t>
                    </m:r>
                    <m:r>
                      <m:rPr>
                        <m:sty m:val="p"/>
                      </m:rPr>
                      <a:rPr lang="en-US" altLang="zh-CN" sz="2400">
                        <a:latin typeface="Cambria Math"/>
                      </a:rPr>
                      <m:t>e</m:t>
                    </m:r>
                    <m:r>
                      <a:rPr lang="en-US" altLang="zh-CN" sz="2400" i="1">
                        <a:latin typeface="Cambria Math"/>
                      </a:rPr>
                      <m:t>(∙, ∙)</m:t>
                    </m:r>
                  </m:oMath>
                </a14:m>
                <a:endParaRPr lang="zh-CN" altLang="en-US" sz="2400" dirty="0">
                  <a:ea typeface="黑体" pitchFamily="49" charset="-122"/>
                </a:endParaRPr>
              </a:p>
            </p:txBody>
          </p:sp>
        </mc:Choice>
        <mc:Fallback xmlns="">
          <p:sp>
            <p:nvSpPr>
              <p:cNvPr id="16" name="流程图: 顺序访问存储器 15"/>
              <p:cNvSpPr>
                <a:spLocks noRot="1" noChangeAspect="1" noMove="1" noResize="1" noEditPoints="1" noAdjustHandles="1" noChangeArrowheads="1" noChangeShapeType="1" noTextEdit="1"/>
              </p:cNvSpPr>
              <p:nvPr/>
            </p:nvSpPr>
            <p:spPr>
              <a:xfrm>
                <a:off x="432762" y="4367285"/>
                <a:ext cx="3255831" cy="1910685"/>
              </a:xfrm>
              <a:prstGeom prst="flowChartMagneticTape">
                <a:avLst/>
              </a:prstGeom>
              <a:blipFill rotWithShape="1">
                <a:blip r:embed="rId4"/>
                <a:stretch>
                  <a:fillRect/>
                </a:stretch>
              </a:blipFill>
            </p:spPr>
            <p:txBody>
              <a:bodyPr/>
              <a:lstStyle/>
              <a:p>
                <a:r>
                  <a:rPr lang="zh-CN" altLang="en-US">
                    <a:noFill/>
                  </a:rPr>
                  <a:t> </a:t>
                </a:r>
              </a:p>
            </p:txBody>
          </p:sp>
        </mc:Fallback>
      </mc:AlternateContent>
      <p:sp>
        <p:nvSpPr>
          <p:cNvPr id="15" name="右箭头 14"/>
          <p:cNvSpPr/>
          <p:nvPr/>
        </p:nvSpPr>
        <p:spPr>
          <a:xfrm>
            <a:off x="3688593" y="5483553"/>
            <a:ext cx="890076" cy="582304"/>
          </a:xfrm>
          <a:prstGeom prst="right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pic>
        <p:nvPicPr>
          <p:cNvPr id="18" name="图片 17" descr="C:\Users\lenovo\AppData\Local\Temp\WeChat Files\7d7bc87a952d34a8aba7b38dfbfa22f.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515" y="2507428"/>
            <a:ext cx="3179078" cy="1859858"/>
          </a:xfrm>
          <a:prstGeom prst="rect">
            <a:avLst/>
          </a:prstGeom>
          <a:noFill/>
          <a:ln>
            <a:noFill/>
          </a:ln>
        </p:spPr>
      </p:pic>
    </p:spTree>
    <p:extLst>
      <p:ext uri="{BB962C8B-B14F-4D97-AF65-F5344CB8AC3E}">
        <p14:creationId xmlns:p14="http://schemas.microsoft.com/office/powerpoint/2010/main" val="3606189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52120"/>
            <a:ext cx="12243581"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480261" y="880828"/>
                <a:ext cx="11770459" cy="678904"/>
              </a:xfrm>
              <a:prstGeom prst="rect">
                <a:avLst/>
              </a:prstGeom>
            </p:spPr>
            <p:txBody>
              <a:bodyPr wrap="square" lIns="121917" tIns="60958" rIns="121917" bIns="60958">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𝑧</m:t>
                      </m:r>
                      <m:r>
                        <a:rPr lang="en-US" altLang="zh-CN" i="1">
                          <a:latin typeface="Cambria Math"/>
                        </a:rPr>
                        <m:t>)</m:t>
                      </m:r>
                      <m:d>
                        <m:dPr>
                          <m:ctrlPr>
                            <a:rPr lang="zh-CN" altLang="zh-CN" i="1">
                              <a:latin typeface="Cambria Math"/>
                            </a:rPr>
                          </m:ctrlPr>
                        </m:dPr>
                        <m:e>
                          <m:r>
                            <a:rPr lang="en-US" altLang="zh-CN" i="1">
                              <a:latin typeface="Cambria Math"/>
                            </a:rPr>
                            <m:t>𝑀𝑜𝑡h𝑒𝑟</m:t>
                          </m:r>
                          <m:d>
                            <m:dPr>
                              <m:ctrlPr>
                                <a:rPr lang="zh-CN" altLang="zh-CN" i="1">
                                  <a:latin typeface="Cambria Math"/>
                                </a:rPr>
                              </m:ctrlPr>
                            </m:dPr>
                            <m:e>
                              <m:r>
                                <a:rPr lang="en-US" altLang="zh-CN" i="1">
                                  <a:latin typeface="Cambria Math"/>
                                </a:rPr>
                                <m:t>𝑧</m:t>
                              </m:r>
                              <m:r>
                                <a:rPr lang="en-US" altLang="zh-CN" i="1">
                                  <a:latin typeface="Cambria Math"/>
                                </a:rPr>
                                <m:t>, </m:t>
                              </m:r>
                              <m:r>
                                <a:rPr lang="en-US" altLang="zh-CN" i="1">
                                  <a:latin typeface="Cambria Math"/>
                                </a:rPr>
                                <m:t>𝑦</m:t>
                              </m:r>
                            </m:e>
                          </m:d>
                          <m:r>
                            <a:rPr lang="en-US" altLang="zh-CN" i="1">
                              <a:latin typeface="Cambria Math"/>
                            </a:rPr>
                            <m:t>∧</m:t>
                          </m:r>
                          <m:r>
                            <a:rPr lang="en-US" altLang="zh-CN">
                              <a:latin typeface="Cambria Math"/>
                            </a:rPr>
                            <m:t> </m:t>
                          </m:r>
                          <m:r>
                            <a:rPr lang="en-US" altLang="zh-CN" i="1">
                              <a:latin typeface="Cambria Math"/>
                            </a:rPr>
                            <m:t>𝐶𝑜𝑢𝑝𝑙𝑒</m:t>
                          </m:r>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𝑧</m:t>
                              </m:r>
                            </m:e>
                          </m:d>
                          <m:r>
                            <a:rPr lang="en-US" altLang="zh-CN" i="1">
                              <a:latin typeface="Cambria Math"/>
                            </a:rPr>
                            <m:t>→</m:t>
                          </m:r>
                          <m:r>
                            <a:rPr lang="en-US" altLang="zh-CN" i="1">
                              <a:latin typeface="Cambria Math"/>
                            </a:rPr>
                            <m:t>𝐹𝑎𝑡h𝑒𝑟</m:t>
                          </m:r>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e>
                      </m:d>
                    </m:oMath>
                  </m:oMathPara>
                </a14:m>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480261" y="880828"/>
                <a:ext cx="11770459" cy="678904"/>
              </a:xfrm>
              <a:prstGeom prst="rect">
                <a:avLst/>
              </a:prstGeom>
              <a:blipFill>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9199874" y="1774118"/>
            <a:ext cx="2583976"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10309892" y="1786436"/>
            <a:ext cx="363940" cy="336644"/>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cxnSp>
        <p:nvCxnSpPr>
          <p:cNvPr id="8" name="直接连接符 7"/>
          <p:cNvCxnSpPr/>
          <p:nvPr/>
        </p:nvCxnSpPr>
        <p:spPr>
          <a:xfrm>
            <a:off x="1115396" y="1497476"/>
            <a:ext cx="742438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4782994" y="1559732"/>
            <a:ext cx="363940" cy="336644"/>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sp>
        <p:nvSpPr>
          <p:cNvPr id="7" name="矩形 6"/>
          <p:cNvSpPr/>
          <p:nvPr/>
        </p:nvSpPr>
        <p:spPr>
          <a:xfrm>
            <a:off x="9022084" y="2230506"/>
            <a:ext cx="2575615" cy="707882"/>
          </a:xfrm>
          <a:prstGeom prst="rect">
            <a:avLst/>
          </a:prstGeom>
        </p:spPr>
        <p:txBody>
          <a:bodyPr wrap="square" lIns="121917" tIns="60958" rIns="121917" bIns="60958">
            <a:spAutoFit/>
          </a:bodyPr>
          <a:lstStyle/>
          <a:p>
            <a:pPr algn="ctr"/>
            <a:r>
              <a:rPr lang="zh-CN" altLang="en-US" sz="1900" dirty="0">
                <a:latin typeface="黑体" panose="02010609060101010101" pitchFamily="49" charset="-122"/>
                <a:ea typeface="黑体" panose="02010609060101010101" pitchFamily="49" charset="-122"/>
              </a:rPr>
              <a:t>目标谓词</a:t>
            </a:r>
            <a:endParaRPr lang="en-US" altLang="zh-CN" sz="1900" dirty="0">
              <a:latin typeface="黑体" panose="02010609060101010101" pitchFamily="49" charset="-122"/>
              <a:ea typeface="黑体" panose="02010609060101010101" pitchFamily="49" charset="-122"/>
            </a:endParaRPr>
          </a:p>
          <a:p>
            <a:pPr algn="ct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已知</a:t>
            </a:r>
            <a:r>
              <a:rPr lang="en-US" altLang="zh-CN" sz="1900" dirty="0">
                <a:latin typeface="黑体" panose="02010609060101010101" pitchFamily="49" charset="-122"/>
                <a:ea typeface="黑体" panose="02010609060101010101" pitchFamily="49" charset="-122"/>
              </a:rPr>
              <a:t>)</a:t>
            </a:r>
            <a:endParaRPr lang="zh-CN" altLang="en-US" sz="1900" dirty="0">
              <a:latin typeface="黑体" panose="02010609060101010101" pitchFamily="49" charset="-122"/>
              <a:ea typeface="黑体" panose="02010609060101010101" pitchFamily="49" charset="-122"/>
            </a:endParaRPr>
          </a:p>
        </p:txBody>
      </p:sp>
      <p:sp>
        <p:nvSpPr>
          <p:cNvPr id="11" name="矩形 10"/>
          <p:cNvSpPr/>
          <p:nvPr/>
        </p:nvSpPr>
        <p:spPr>
          <a:xfrm>
            <a:off x="3503712" y="1983602"/>
            <a:ext cx="3028276" cy="707882"/>
          </a:xfrm>
          <a:prstGeom prst="rect">
            <a:avLst/>
          </a:prstGeom>
        </p:spPr>
        <p:txBody>
          <a:bodyPr wrap="square" lIns="121917" tIns="60958" rIns="121917" bIns="60958">
            <a:spAutoFit/>
          </a:bodyPr>
          <a:lstStyle/>
          <a:p>
            <a:pPr algn="ctr"/>
            <a:r>
              <a:rPr lang="zh-CN" altLang="en-US" sz="1900" dirty="0">
                <a:latin typeface="黑体" panose="02010609060101010101" pitchFamily="49" charset="-122"/>
                <a:ea typeface="黑体" panose="02010609060101010101" pitchFamily="49" charset="-122"/>
              </a:rPr>
              <a:t>前提约束谓词</a:t>
            </a:r>
            <a:endParaRPr lang="en-US" altLang="zh-CN" sz="1900" dirty="0">
              <a:latin typeface="黑体" panose="02010609060101010101" pitchFamily="49" charset="-122"/>
              <a:ea typeface="黑体" panose="02010609060101010101" pitchFamily="49" charset="-122"/>
            </a:endParaRPr>
          </a:p>
          <a:p>
            <a:pPr algn="ct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学习得到</a:t>
            </a:r>
            <a:r>
              <a:rPr lang="en-US" altLang="zh-CN" sz="1900" dirty="0">
                <a:latin typeface="黑体" panose="02010609060101010101" pitchFamily="49" charset="-122"/>
                <a:ea typeface="黑体" panose="02010609060101010101" pitchFamily="49" charset="-122"/>
              </a:rPr>
              <a:t>)</a:t>
            </a:r>
            <a:endParaRPr lang="zh-CN" altLang="en-US" sz="1900" dirty="0">
              <a:latin typeface="黑体" panose="02010609060101010101" pitchFamily="49" charset="-122"/>
              <a:ea typeface="黑体" panose="02010609060101010101" pitchFamily="49" charset="-122"/>
            </a:endParaRPr>
          </a:p>
        </p:txBody>
      </p:sp>
      <p:sp>
        <p:nvSpPr>
          <p:cNvPr id="6" name="矩形 5"/>
          <p:cNvSpPr/>
          <p:nvPr/>
        </p:nvSpPr>
        <p:spPr>
          <a:xfrm>
            <a:off x="9264352" y="918613"/>
            <a:ext cx="2455020" cy="747766"/>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4051799386"/>
                  </p:ext>
                </p:extLst>
              </p:nvPr>
            </p:nvGraphicFramePr>
            <p:xfrm>
              <a:off x="1297160" y="3562601"/>
              <a:ext cx="10025124" cy="2302933"/>
            </p:xfrm>
            <a:graphic>
              <a:graphicData uri="http://schemas.openxmlformats.org/drawingml/2006/table">
                <a:tbl>
                  <a:tblPr firstRow="1" firstCol="1" bandRow="1">
                    <a:tableStyleId>{5C22544A-7EE6-4342-B048-85BDC9FD1C3A}</a:tableStyleId>
                  </a:tblPr>
                  <a:tblGrid>
                    <a:gridCol w="1724369">
                      <a:extLst>
                        <a:ext uri="{9D8B030D-6E8A-4147-A177-3AD203B41FA5}">
                          <a16:colId xmlns:a16="http://schemas.microsoft.com/office/drawing/2014/main" xmlns="" val="20000"/>
                        </a:ext>
                      </a:extLst>
                    </a:gridCol>
                    <a:gridCol w="2657623">
                      <a:extLst>
                        <a:ext uri="{9D8B030D-6E8A-4147-A177-3AD203B41FA5}">
                          <a16:colId xmlns:a16="http://schemas.microsoft.com/office/drawing/2014/main" xmlns="" val="20001"/>
                        </a:ext>
                      </a:extLst>
                    </a:gridCol>
                    <a:gridCol w="1600951">
                      <a:extLst>
                        <a:ext uri="{9D8B030D-6E8A-4147-A177-3AD203B41FA5}">
                          <a16:colId xmlns:a16="http://schemas.microsoft.com/office/drawing/2014/main" xmlns="" val="20002"/>
                        </a:ext>
                      </a:extLst>
                    </a:gridCol>
                    <a:gridCol w="4042181">
                      <a:extLst>
                        <a:ext uri="{9D8B030D-6E8A-4147-A177-3AD203B41FA5}">
                          <a16:colId xmlns:a16="http://schemas.microsoft.com/office/drawing/2014/main" xmlns="" val="20003"/>
                        </a:ext>
                      </a:extLst>
                    </a:gridCol>
                  </a:tblGrid>
                  <a:tr h="2302933">
                    <a:tc>
                      <a:txBody>
                        <a:bodyPr/>
                        <a:lstStyle/>
                        <a:p>
                          <a:pPr algn="ctr">
                            <a:spcBef>
                              <a:spcPts val="1000"/>
                            </a:spcBef>
                            <a:spcAft>
                              <a:spcPts val="0"/>
                            </a:spcAft>
                          </a:pPr>
                          <a:r>
                            <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a:t>
                          </a:r>
                          <a:r>
                            <a:rPr lang="zh-CN"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知识</a:t>
                          </a:r>
                          <a:endParaRPr lang="en-US" altLang="zh-CN"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样例集合</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2100" b="0" i="1" smtClean="0">
                                  <a:solidFill>
                                    <a:schemeClr val="tx1"/>
                                  </a:solidFill>
                                  <a:effectLst/>
                                  <a:latin typeface="Cambria Math"/>
                                </a:rPr>
                                <m:t>Sibling</m:t>
                              </m:r>
                            </m:oMath>
                          </a14:m>
                          <a:r>
                            <a:rPr lang="en-US"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2100" b="0" i="1">
                                  <a:solidFill>
                                    <a:schemeClr val="tx1"/>
                                  </a:solidFill>
                                  <a:effectLst/>
                                  <a:latin typeface="Cambria Math"/>
                                </a:rPr>
                                <m:t>Coupl</m:t>
                              </m:r>
                              <m:r>
                                <m:rPr>
                                  <m:sty m:val="p"/>
                                </m:rPr>
                                <a:rPr lang="en-US" sz="2100" b="0">
                                  <a:solidFill>
                                    <a:schemeClr val="tx1"/>
                                  </a:solidFill>
                                  <a:effectLst/>
                                  <a:latin typeface="Cambria Math"/>
                                </a:rPr>
                                <m:t>e</m:t>
                              </m:r>
                            </m:oMath>
                          </a14:m>
                          <a:r>
                            <a:rPr lang="en-US"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2100" b="0" i="1">
                                  <a:solidFill>
                                    <a:schemeClr val="tx1"/>
                                  </a:solidFill>
                                  <a:effectLst/>
                                  <a:latin typeface="Cambria Math"/>
                                </a:rPr>
                                <m:t>Mother</m:t>
                              </m:r>
                            </m:oMath>
                          </a14:m>
                          <a:r>
                            <a:rPr lang="en-US"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2100" b="0" i="1">
                                  <a:solidFill>
                                    <a:schemeClr val="tx1"/>
                                  </a:solidFill>
                                  <a:effectLst/>
                                  <a:latin typeface="Cambria Math"/>
                                </a:rPr>
                                <m:t>Mother</m:t>
                              </m:r>
                            </m:oMath>
                          </a14:m>
                          <a:r>
                            <a:rPr lang="en-US"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p>
                          <a:pPr algn="ctr">
                            <a:spcBef>
                              <a:spcPts val="1000"/>
                            </a:spcBef>
                            <a:spcAft>
                              <a:spcPts val="0"/>
                            </a:spcAft>
                          </a:pPr>
                          <a:r>
                            <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a:t>
                          </a:r>
                          <a:r>
                            <a:rPr lang="zh-CN"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例</a:t>
                          </a:r>
                          <a:endParaRPr lang="en-US" altLang="zh-CN"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2100" b="0" i="1" smtClean="0">
                                  <a:solidFill>
                                    <a:schemeClr val="tx1"/>
                                  </a:solidFill>
                                  <a:effectLst/>
                                  <a:latin typeface="Cambria Math"/>
                                </a:rPr>
                                <m:t>Father</m:t>
                              </m:r>
                            </m:oMath>
                          </a14:m>
                          <a:r>
                            <a:rPr lang="en-US"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Mike)</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2100" b="0">
                                  <a:solidFill>
                                    <a:schemeClr val="tx1"/>
                                  </a:solidFill>
                                  <a:effectLst/>
                                  <a:latin typeface="Cambria Math"/>
                                </a:rPr>
                                <m:t>¬</m:t>
                              </m:r>
                              <m:r>
                                <m:rPr>
                                  <m:sty m:val="p"/>
                                </m:rPr>
                                <a:rPr lang="en-US" sz="2100" b="0" i="1">
                                  <a:solidFill>
                                    <a:schemeClr val="tx1"/>
                                  </a:solidFill>
                                  <a:effectLst/>
                                  <a:latin typeface="Cambria Math"/>
                                </a:rPr>
                                <m:t>Father</m:t>
                              </m:r>
                            </m:oMath>
                          </a14:m>
                          <a:r>
                            <a:rPr lang="en-US"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2100" b="0">
                                  <a:solidFill>
                                    <a:schemeClr val="tx1"/>
                                  </a:solidFill>
                                  <a:effectLst/>
                                  <a:latin typeface="Cambria Math"/>
                                </a:rPr>
                                <m:t>¬</m:t>
                              </m:r>
                              <m:r>
                                <m:rPr>
                                  <m:sty m:val="p"/>
                                </m:rPr>
                                <a:rPr lang="en-US" sz="2100" b="0" i="1">
                                  <a:solidFill>
                                    <a:schemeClr val="tx1"/>
                                  </a:solidFill>
                                  <a:effectLst/>
                                  <a:latin typeface="Cambria Math"/>
                                </a:rPr>
                                <m:t>Father</m:t>
                              </m:r>
                            </m:oMath>
                          </a14:m>
                          <a:r>
                            <a:rPr lang="en-US"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2100" b="0">
                                  <a:solidFill>
                                    <a:schemeClr val="tx1"/>
                                  </a:solidFill>
                                  <a:effectLst/>
                                  <a:latin typeface="Cambria Math"/>
                                </a:rPr>
                                <m:t>¬</m:t>
                              </m:r>
                              <m:r>
                                <m:rPr>
                                  <m:sty m:val="p"/>
                                </m:rPr>
                                <a:rPr lang="en-US" sz="2100" b="0" i="1">
                                  <a:solidFill>
                                    <a:schemeClr val="tx1"/>
                                  </a:solidFill>
                                  <a:effectLst/>
                                  <a:latin typeface="Cambria Math"/>
                                </a:rPr>
                                <m:t>Father</m:t>
                              </m:r>
                            </m:oMath>
                          </a14:m>
                          <a:r>
                            <a:rPr lang="en-US"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2100" b="0">
                                  <a:solidFill>
                                    <a:schemeClr val="tx1"/>
                                  </a:solidFill>
                                  <a:effectLst/>
                                  <a:latin typeface="Cambria Math"/>
                                </a:rPr>
                                <m:t>¬</m:t>
                              </m:r>
                              <m:r>
                                <m:rPr>
                                  <m:sty m:val="p"/>
                                </m:rPr>
                                <a:rPr lang="en-US" sz="2100" b="0" i="1">
                                  <a:solidFill>
                                    <a:schemeClr val="tx1"/>
                                  </a:solidFill>
                                  <a:effectLst/>
                                  <a:latin typeface="Cambria Math"/>
                                </a:rPr>
                                <m:t>Father</m:t>
                              </m:r>
                            </m:oMath>
                          </a14:m>
                          <a:r>
                            <a:rPr lang="en-US"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4051799386"/>
                  </p:ext>
                </p:extLst>
              </p:nvPr>
            </p:nvGraphicFramePr>
            <p:xfrm>
              <a:off x="1297160" y="3562601"/>
              <a:ext cx="10025124" cy="2302933"/>
            </p:xfrm>
            <a:graphic>
              <a:graphicData uri="http://schemas.openxmlformats.org/drawingml/2006/table">
                <a:tbl>
                  <a:tblPr firstRow="1" firstCol="1" bandRow="1">
                    <a:tableStyleId>{5C22544A-7EE6-4342-B048-85BDC9FD1C3A}</a:tableStyleId>
                  </a:tblPr>
                  <a:tblGrid>
                    <a:gridCol w="1724369"/>
                    <a:gridCol w="2657623"/>
                    <a:gridCol w="1600951"/>
                    <a:gridCol w="4042181"/>
                  </a:tblGrid>
                  <a:tr h="2302933">
                    <a:tc>
                      <a:txBody>
                        <a:bodyPr/>
                        <a:lstStyle/>
                        <a:p>
                          <a:pPr algn="ctr">
                            <a:spcBef>
                              <a:spcPts val="1000"/>
                            </a:spcBef>
                            <a:spcAft>
                              <a:spcPts val="0"/>
                            </a:spcAft>
                          </a:pPr>
                          <a:r>
                            <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a:t>
                          </a:r>
                          <a:r>
                            <a:rPr lang="zh-CN"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知识</a:t>
                          </a:r>
                          <a:endParaRPr lang="en-US" altLang="zh-CN"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样例集合</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65138" r="-212385" b="-3175"/>
                          </a:stretch>
                        </a:blipFill>
                      </a:tcPr>
                    </a:tc>
                    <a:tc>
                      <a:txBody>
                        <a:bodyPr/>
                        <a:lstStyle/>
                        <a:p>
                          <a:pPr algn="ctr">
                            <a:spcBef>
                              <a:spcPts val="1000"/>
                            </a:spcBef>
                            <a:spcAft>
                              <a:spcPts val="0"/>
                            </a:spcAft>
                          </a:pPr>
                          <a:r>
                            <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p>
                          <a:pPr algn="ctr">
                            <a:spcBef>
                              <a:spcPts val="1000"/>
                            </a:spcBef>
                            <a:spcAft>
                              <a:spcPts val="0"/>
                            </a:spcAft>
                          </a:pPr>
                          <a:r>
                            <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a:t>
                          </a:r>
                          <a:r>
                            <a:rPr lang="zh-CN"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例</a:t>
                          </a:r>
                          <a:endParaRPr lang="en-US" altLang="zh-CN"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21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2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48115" r="-151" b="-3175"/>
                          </a:stretch>
                        </a:blipFill>
                      </a:tcPr>
                    </a:tc>
                  </a:tr>
                </a:tbl>
              </a:graphicData>
            </a:graphic>
          </p:graphicFrame>
        </mc:Fallback>
      </mc:AlternateContent>
      <p:pic>
        <p:nvPicPr>
          <p:cNvPr id="12" name="图片 11" descr="C:\Users\lenovo\AppData\Local\Temp\WeChat Files\7d7bc87a952d34a8aba7b38dfbfa22f.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433" y="1526772"/>
            <a:ext cx="3179078" cy="1859858"/>
          </a:xfrm>
          <a:prstGeom prst="rect">
            <a:avLst/>
          </a:prstGeom>
          <a:noFill/>
          <a:ln>
            <a:noFill/>
          </a:ln>
        </p:spPr>
      </p:pic>
    </p:spTree>
    <p:extLst>
      <p:ext uri="{BB962C8B-B14F-4D97-AF65-F5344CB8AC3E}">
        <p14:creationId xmlns:p14="http://schemas.microsoft.com/office/powerpoint/2010/main" val="2109527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52120"/>
            <a:ext cx="11370125"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079258934"/>
                  </p:ext>
                </p:extLst>
              </p:nvPr>
            </p:nvGraphicFramePr>
            <p:xfrm>
              <a:off x="119336" y="908720"/>
              <a:ext cx="6541826" cy="5417924"/>
            </p:xfrm>
            <a:graphic>
              <a:graphicData uri="http://schemas.openxmlformats.org/drawingml/2006/table">
                <a:tbl>
                  <a:tblPr firstRow="1" firstCol="1" bandRow="1">
                    <a:tableStyleId>{5C22544A-7EE6-4342-B048-85BDC9FD1C3A}</a:tableStyleId>
                  </a:tblPr>
                  <a:tblGrid>
                    <a:gridCol w="1919785">
                      <a:extLst>
                        <a:ext uri="{9D8B030D-6E8A-4147-A177-3AD203B41FA5}">
                          <a16:colId xmlns:a16="http://schemas.microsoft.com/office/drawing/2014/main" xmlns="" val="20000"/>
                        </a:ext>
                      </a:extLst>
                    </a:gridCol>
                    <a:gridCol w="1364776">
                      <a:extLst>
                        <a:ext uri="{9D8B030D-6E8A-4147-A177-3AD203B41FA5}">
                          <a16:colId xmlns:a16="http://schemas.microsoft.com/office/drawing/2014/main" xmlns="" val="20001"/>
                        </a:ext>
                      </a:extLst>
                    </a:gridCol>
                    <a:gridCol w="1000836">
                      <a:extLst>
                        <a:ext uri="{9D8B030D-6E8A-4147-A177-3AD203B41FA5}">
                          <a16:colId xmlns:a16="http://schemas.microsoft.com/office/drawing/2014/main" xmlns="" val="20002"/>
                        </a:ext>
                      </a:extLst>
                    </a:gridCol>
                    <a:gridCol w="1164608">
                      <a:extLst>
                        <a:ext uri="{9D8B030D-6E8A-4147-A177-3AD203B41FA5}">
                          <a16:colId xmlns:a16="http://schemas.microsoft.com/office/drawing/2014/main" xmlns="" val="20003"/>
                        </a:ext>
                      </a:extLst>
                    </a:gridCol>
                    <a:gridCol w="1091821">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43112">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=4</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𝐹𝑂𝐼𝐿</m:t>
                                </m:r>
                                <m:r>
                                  <a:rPr lang="en-US" sz="1400" smtClean="0">
                                    <a:solidFill>
                                      <a:schemeClr val="tx1"/>
                                    </a:solidFill>
                                    <a:effectLst/>
                                    <a:latin typeface="Cambria Math"/>
                                  </a:rPr>
                                  <m:t>_</m:t>
                                </m:r>
                                <m:r>
                                  <a:rPr lang="en-US" sz="1400" smtClean="0">
                                    <a:solidFill>
                                      <a:schemeClr val="tx1"/>
                                    </a:solidFill>
                                    <a:effectLst/>
                                    <a:latin typeface="Cambria Math"/>
                                  </a:rPr>
                                  <m:t>𝐺𝑎𝑖𝑛</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=3</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𝑪𝒐𝒖𝒑𝒍</m:t>
                                </m:r>
                                <m:r>
                                  <a:rPr lang="en-US" sz="1400" smtClean="0">
                                    <a:solidFill>
                                      <a:schemeClr val="tx1"/>
                                    </a:solidFill>
                                    <a:effectLst/>
                                    <a:latin typeface="Cambria Math"/>
                                  </a:rPr>
                                  <m:t>𝐞</m:t>
                                </m:r>
                                <m:r>
                                  <a:rPr lang="en-US" sz="1400" smtClean="0">
                                    <a:solidFill>
                                      <a:schemeClr val="tx1"/>
                                    </a:solidFill>
                                    <a:effectLst/>
                                    <a:latin typeface="Cambria Math"/>
                                  </a:rPr>
                                  <m:t>(</m:t>
                                </m:r>
                                <m:r>
                                  <a:rPr lang="en-US" sz="1400" smtClean="0">
                                    <a:solidFill>
                                      <a:schemeClr val="tx1"/>
                                    </a:solidFill>
                                    <a:effectLst/>
                                    <a:latin typeface="Cambria Math"/>
                                  </a:rPr>
                                  <m:t>𝒙</m:t>
                                </m:r>
                                <m:r>
                                  <a:rPr lang="en-US" sz="1400" smtClean="0">
                                    <a:solidFill>
                                      <a:schemeClr val="tx1"/>
                                    </a:solidFill>
                                    <a:effectLst/>
                                    <a:latin typeface="Cambria Math"/>
                                  </a:rPr>
                                  <m:t>, </m:t>
                                </m:r>
                                <m:r>
                                  <a:rPr lang="en-US" sz="1400" smtClean="0">
                                    <a:solidFill>
                                      <a:schemeClr val="tx1"/>
                                    </a:solidFill>
                                    <a:effectLst/>
                                    <a:latin typeface="Cambria Math"/>
                                  </a:rPr>
                                  <m:t>𝒛</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zh-CN" alt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m:t>
                              </m:r>
                            </m:oMath>
                          </a14:m>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079258934"/>
                  </p:ext>
                </p:extLst>
              </p:nvPr>
            </p:nvGraphicFramePr>
            <p:xfrm>
              <a:off x="119336" y="908720"/>
              <a:ext cx="6541826" cy="5417924"/>
            </p:xfrm>
            <a:graphic>
              <a:graphicData uri="http://schemas.openxmlformats.org/drawingml/2006/table">
                <a:tbl>
                  <a:tblPr firstRow="1" firstCol="1" bandRow="1">
                    <a:tableStyleId>{5C22544A-7EE6-4342-B048-85BDC9FD1C3A}</a:tableStyleId>
                  </a:tblPr>
                  <a:tblGrid>
                    <a:gridCol w="1919785"/>
                    <a:gridCol w="1364776"/>
                    <a:gridCol w="1000836"/>
                    <a:gridCol w="1164608"/>
                    <a:gridCol w="1091821"/>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17" t="-342500" r="-240635" b="-1832500"/>
                          </a:stretch>
                        </a:blip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342500" r="-225610" b="-18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342500" r="-93717" b="-18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0000" t="-342500" b="-1832500"/>
                          </a:stretch>
                        </a:blipFill>
                      </a:tcPr>
                    </a:tc>
                  </a:tr>
                  <a:tr h="243112">
                    <a:tc rowSpan="18">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17" t="-24652" r="-240635" b="-2089"/>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442500" r="-238393"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442500" r="-225610"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442500" r="-93717" b="-17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542500" r="-238393"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542500" r="-225610"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542500" r="-93717" b="-16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642500" r="-238393"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642500" r="-225610"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642500" r="-93717" b="-15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742500" r="-238393"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742500" r="-225610"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742500" r="-93717" b="-14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864103" r="-238393" b="-1369231"/>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864103" r="-225610" b="-1369231"/>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864103" r="-93717" b="-1369231"/>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940000" r="-238393" b="-12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940000" r="-225610" b="-12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940000" r="-93717" b="-12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040000" r="-238393" b="-11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040000" r="-225610" b="-11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040000" r="-93717" b="-11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140000" r="-238393"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140000" r="-225610"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140000" r="-93717" b="-10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240000" r="-238393"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240000" r="-225610"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240000" r="-93717" b="-9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340000" r="-238393"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340000" r="-225610"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340000" r="-93717" b="-8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440000" r="-238393"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440000" r="-225610"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440000" r="-93717" b="-7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540000" r="-238393"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540000" r="-225610"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540000" r="-93717" b="-6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640000" r="-238393"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640000" r="-225610"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640000" r="-93717" b="-5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784615" r="-238393" b="-448718"/>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784615" r="-225610" b="-448718"/>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784615" r="-93717" b="-448718"/>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837500" r="-238393" b="-3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837500" r="-225610" b="-3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837500" r="-93717" b="-3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937500" r="-238393"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937500" r="-225610"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937500" r="-93717" b="-2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2037500" r="-238393"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2037500" r="-225610"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2037500" r="-93717" b="-1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2137500" r="-238393"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2137500" r="-225610"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2137500" r="-93717" b="-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13" name="矩形 12"/>
              <p:cNvSpPr/>
              <p:nvPr/>
            </p:nvSpPr>
            <p:spPr>
              <a:xfrm>
                <a:off x="6816080" y="2132856"/>
                <a:ext cx="4811607" cy="3862592"/>
              </a:xfrm>
              <a:prstGeom prst="rect">
                <a:avLst/>
              </a:prstGeom>
            </p:spPr>
            <p:txBody>
              <a:bodyPr wrap="square" lIns="121917" tIns="60958" rIns="121917" bIns="60958">
                <a:spAutoFit/>
              </a:bodyPr>
              <a:lstStyle/>
              <a:p>
                <a:pPr algn="just">
                  <a:lnSpc>
                    <a:spcPct val="150000"/>
                  </a:lnSpc>
                </a:pPr>
                <a:r>
                  <a:rPr lang="zh-CN" altLang="zh-CN" sz="2700" dirty="0">
                    <a:latin typeface="Times New Roman" panose="02020603050405020304" pitchFamily="18" charset="0"/>
                    <a:ea typeface="黑体" panose="02010609060101010101" pitchFamily="49" charset="-122"/>
                    <a:cs typeface="Times New Roman" panose="02020603050405020304" pitchFamily="18" charset="0"/>
                  </a:rPr>
                  <a:t>给定目标谓词，此时推理规则只有目标谓词，因此推理规则所覆盖的正例和</a:t>
                </a:r>
                <a:r>
                  <a:rPr lang="zh-CN" altLang="en-US" sz="27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700" dirty="0">
                    <a:latin typeface="Times New Roman" panose="02020603050405020304" pitchFamily="18" charset="0"/>
                    <a:ea typeface="黑体" panose="02010609060101010101" pitchFamily="49" charset="-122"/>
                    <a:cs typeface="Times New Roman" panose="02020603050405020304" pitchFamily="18" charset="0"/>
                  </a:rPr>
                  <a:t>例的样本数分别是训练样本中正例和</a:t>
                </a:r>
                <a:r>
                  <a:rPr lang="zh-CN" altLang="en-US" sz="27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700" dirty="0">
                    <a:latin typeface="Times New Roman" panose="02020603050405020304" pitchFamily="18" charset="0"/>
                    <a:ea typeface="黑体" panose="02010609060101010101" pitchFamily="49" charset="-122"/>
                    <a:cs typeface="Times New Roman" panose="02020603050405020304" pitchFamily="18" charset="0"/>
                  </a:rPr>
                  <a:t>例的数量，即</a:t>
                </a:r>
                <a:r>
                  <a:rPr lang="en-US" altLang="zh-CN" sz="27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7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700" dirty="0">
                    <a:latin typeface="Times New Roman" panose="02020603050405020304" pitchFamily="18" charset="0"/>
                    <a:ea typeface="黑体" panose="02010609060101010101" pitchFamily="49" charset="-122"/>
                    <a:cs typeface="Times New Roman" panose="02020603050405020304" pitchFamily="18" charset="0"/>
                  </a:rPr>
                  <a:t>4</a:t>
                </a:r>
                <a:r>
                  <a:rPr lang="zh-CN" altLang="zh-CN" sz="2700" dirty="0">
                    <a:latin typeface="Times New Roman" panose="02020603050405020304" pitchFamily="18" charset="0"/>
                    <a:ea typeface="黑体" panose="02010609060101010101" pitchFamily="49" charset="-122"/>
                    <a:cs typeface="Times New Roman" panose="02020603050405020304" pitchFamily="18" charset="0"/>
                  </a:rPr>
                  <a:t>，因此，</a:t>
                </a:r>
                <a14:m>
                  <m:oMath xmlns:m="http://schemas.openxmlformats.org/officeDocument/2006/math">
                    <m:sSub>
                      <m:sSubPr>
                        <m:ctrlPr>
                          <a:rPr lang="zh-CN" altLang="zh-CN" sz="2700" i="1">
                            <a:latin typeface="Cambria Math"/>
                          </a:rPr>
                        </m:ctrlPr>
                      </m:sSubPr>
                      <m:e>
                        <m:r>
                          <a:rPr lang="en-US" altLang="zh-CN" sz="2700" i="1">
                            <a:latin typeface="Cambria Math"/>
                          </a:rPr>
                          <m:t>𝑚</m:t>
                        </m:r>
                      </m:e>
                      <m:sub>
                        <m:r>
                          <a:rPr lang="en-US" altLang="zh-CN" sz="2700" i="1">
                            <a:latin typeface="Cambria Math"/>
                          </a:rPr>
                          <m:t>+</m:t>
                        </m:r>
                      </m:sub>
                    </m:sSub>
                    <m:r>
                      <a:rPr lang="en-US" altLang="zh-CN" sz="2700" i="1">
                        <a:latin typeface="Cambria Math"/>
                      </a:rPr>
                      <m:t>=1</m:t>
                    </m:r>
                  </m:oMath>
                </a14:m>
                <a:r>
                  <a:rPr lang="zh-CN" altLang="zh-CN" sz="27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sz="2700" i="1">
                            <a:latin typeface="Cambria Math"/>
                          </a:rPr>
                        </m:ctrlPr>
                      </m:sSubPr>
                      <m:e>
                        <m:r>
                          <a:rPr lang="en-US" altLang="zh-CN" sz="2700" i="1">
                            <a:latin typeface="Cambria Math"/>
                          </a:rPr>
                          <m:t>𝑚</m:t>
                        </m:r>
                      </m:e>
                      <m:sub>
                        <m:r>
                          <a:rPr lang="en-US" altLang="zh-CN" sz="2700" i="1">
                            <a:latin typeface="Cambria Math"/>
                          </a:rPr>
                          <m:t>−</m:t>
                        </m:r>
                      </m:sub>
                    </m:sSub>
                    <m:r>
                      <a:rPr lang="en-US" altLang="zh-CN" sz="2700" i="1">
                        <a:latin typeface="Cambria Math"/>
                      </a:rPr>
                      <m:t>=4</m:t>
                    </m:r>
                  </m:oMath>
                </a14:m>
                <a:r>
                  <a:rPr lang="zh-CN" altLang="zh-CN" sz="2700" dirty="0">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13" name="矩形 12"/>
              <p:cNvSpPr>
                <a:spLocks noRot="1" noChangeAspect="1" noMove="1" noResize="1" noEditPoints="1" noAdjustHandles="1" noChangeArrowheads="1" noChangeShapeType="1" noTextEdit="1"/>
              </p:cNvSpPr>
              <p:nvPr/>
            </p:nvSpPr>
            <p:spPr>
              <a:xfrm>
                <a:off x="6816080" y="2132856"/>
                <a:ext cx="4811607" cy="3862592"/>
              </a:xfrm>
              <a:prstGeom prst="rect">
                <a:avLst/>
              </a:prstGeom>
              <a:blipFill rotWithShape="1">
                <a:blip r:embed="rId4"/>
                <a:stretch>
                  <a:fillRect l="-1648" r="-1901" b="-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335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52120"/>
            <a:ext cx="10890749"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1602271279"/>
                  </p:ext>
                </p:extLst>
              </p:nvPr>
            </p:nvGraphicFramePr>
            <p:xfrm>
              <a:off x="263352" y="908720"/>
              <a:ext cx="6541826" cy="5417924"/>
            </p:xfrm>
            <a:graphic>
              <a:graphicData uri="http://schemas.openxmlformats.org/drawingml/2006/table">
                <a:tbl>
                  <a:tblPr firstRow="1" firstCol="1" bandRow="1">
                    <a:tableStyleId>{5C22544A-7EE6-4342-B048-85BDC9FD1C3A}</a:tableStyleId>
                  </a:tblPr>
                  <a:tblGrid>
                    <a:gridCol w="1919785">
                      <a:extLst>
                        <a:ext uri="{9D8B030D-6E8A-4147-A177-3AD203B41FA5}">
                          <a16:colId xmlns:a16="http://schemas.microsoft.com/office/drawing/2014/main" xmlns="" val="20000"/>
                        </a:ext>
                      </a:extLst>
                    </a:gridCol>
                    <a:gridCol w="1364776">
                      <a:extLst>
                        <a:ext uri="{9D8B030D-6E8A-4147-A177-3AD203B41FA5}">
                          <a16:colId xmlns:a16="http://schemas.microsoft.com/office/drawing/2014/main" xmlns="" val="20001"/>
                        </a:ext>
                      </a:extLst>
                    </a:gridCol>
                    <a:gridCol w="1000836">
                      <a:extLst>
                        <a:ext uri="{9D8B030D-6E8A-4147-A177-3AD203B41FA5}">
                          <a16:colId xmlns:a16="http://schemas.microsoft.com/office/drawing/2014/main" xmlns="" val="20002"/>
                        </a:ext>
                      </a:extLst>
                    </a:gridCol>
                    <a:gridCol w="1164608">
                      <a:extLst>
                        <a:ext uri="{9D8B030D-6E8A-4147-A177-3AD203B41FA5}">
                          <a16:colId xmlns:a16="http://schemas.microsoft.com/office/drawing/2014/main" xmlns="" val="20003"/>
                        </a:ext>
                      </a:extLst>
                    </a:gridCol>
                    <a:gridCol w="1091821">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43112">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=4</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𝐹𝑂𝐼𝐿</m:t>
                                </m:r>
                                <m:r>
                                  <a:rPr lang="en-US" sz="1400" smtClean="0">
                                    <a:solidFill>
                                      <a:schemeClr val="tx1"/>
                                    </a:solidFill>
                                    <a:effectLst/>
                                    <a:latin typeface="Cambria Math"/>
                                  </a:rPr>
                                  <m:t>_</m:t>
                                </m:r>
                                <m:r>
                                  <a:rPr lang="en-US" sz="1400" smtClean="0">
                                    <a:solidFill>
                                      <a:schemeClr val="tx1"/>
                                    </a:solidFill>
                                    <a:effectLst/>
                                    <a:latin typeface="Cambria Math"/>
                                  </a:rPr>
                                  <m:t>𝐺𝑎𝑖𝑛</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=3</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𝑪𝒐𝒖𝒑𝒍</m:t>
                                </m:r>
                                <m:r>
                                  <a:rPr lang="en-US" sz="1400" smtClean="0">
                                    <a:solidFill>
                                      <a:schemeClr val="tx1"/>
                                    </a:solidFill>
                                    <a:effectLst/>
                                    <a:latin typeface="Cambria Math"/>
                                  </a:rPr>
                                  <m:t>𝐞</m:t>
                                </m:r>
                                <m:r>
                                  <a:rPr lang="en-US" sz="1400" smtClean="0">
                                    <a:solidFill>
                                      <a:schemeClr val="tx1"/>
                                    </a:solidFill>
                                    <a:effectLst/>
                                    <a:latin typeface="Cambria Math"/>
                                  </a:rPr>
                                  <m:t>(</m:t>
                                </m:r>
                                <m:r>
                                  <a:rPr lang="en-US" sz="1400" smtClean="0">
                                    <a:solidFill>
                                      <a:schemeClr val="tx1"/>
                                    </a:solidFill>
                                    <a:effectLst/>
                                    <a:latin typeface="Cambria Math"/>
                                  </a:rPr>
                                  <m:t>𝒙</m:t>
                                </m:r>
                                <m:r>
                                  <a:rPr lang="en-US" sz="1400" smtClean="0">
                                    <a:solidFill>
                                      <a:schemeClr val="tx1"/>
                                    </a:solidFill>
                                    <a:effectLst/>
                                    <a:latin typeface="Cambria Math"/>
                                  </a:rPr>
                                  <m:t>, </m:t>
                                </m:r>
                                <m:r>
                                  <a:rPr lang="en-US" sz="1400" smtClean="0">
                                    <a:solidFill>
                                      <a:schemeClr val="tx1"/>
                                    </a:solidFill>
                                    <a:effectLst/>
                                    <a:latin typeface="Cambria Math"/>
                                  </a:rPr>
                                  <m:t>𝒛</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zh-CN" alt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m:t>
                              </m:r>
                            </m:oMath>
                          </a14:m>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1602271279"/>
                  </p:ext>
                </p:extLst>
              </p:nvPr>
            </p:nvGraphicFramePr>
            <p:xfrm>
              <a:off x="263352" y="908720"/>
              <a:ext cx="6541826" cy="5417924"/>
            </p:xfrm>
            <a:graphic>
              <a:graphicData uri="http://schemas.openxmlformats.org/drawingml/2006/table">
                <a:tbl>
                  <a:tblPr firstRow="1" firstCol="1" bandRow="1">
                    <a:tableStyleId>{5C22544A-7EE6-4342-B048-85BDC9FD1C3A}</a:tableStyleId>
                  </a:tblPr>
                  <a:tblGrid>
                    <a:gridCol w="1919785"/>
                    <a:gridCol w="1364776"/>
                    <a:gridCol w="1000836"/>
                    <a:gridCol w="1164608"/>
                    <a:gridCol w="1091821"/>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42500" r="-240952" b="-1832500"/>
                          </a:stretch>
                        </a:blip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342500" r="-226220" b="-18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342500" r="-94241" b="-18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99441" t="-342500" r="-559" b="-1832500"/>
                          </a:stretch>
                        </a:blipFill>
                      </a:tcPr>
                    </a:tc>
                  </a:tr>
                  <a:tr h="243112">
                    <a:tc rowSpan="18">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4652" r="-240952" b="-2089"/>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442500" r="-238839"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442500" r="-226220"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442500" r="-94241" b="-17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542500" r="-238839"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542500" r="-226220"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542500" r="-94241" b="-16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642500" r="-238839"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642500" r="-226220"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642500" r="-94241" b="-15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742500" r="-238839"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742500" r="-226220"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742500" r="-94241" b="-14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864103" r="-238839" b="-1369231"/>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864103" r="-226220" b="-1369231"/>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864103" r="-94241" b="-1369231"/>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940000" r="-238839" b="-12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940000" r="-226220" b="-12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940000" r="-94241" b="-12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040000" r="-238839" b="-11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1040000" r="-226220" b="-11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1040000" r="-94241" b="-11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140000" r="-238839"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1140000" r="-226220"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1140000" r="-94241" b="-10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240000" r="-238839"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1240000" r="-226220"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1240000" r="-94241" b="-9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340000" r="-238839"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1340000" r="-226220"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1340000" r="-94241" b="-8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440000" r="-238839"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1440000" r="-226220"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1440000" r="-94241" b="-7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540000" r="-238839"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1540000" r="-226220"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1540000" r="-94241" b="-6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640000" r="-238839"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1640000" r="-226220"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1640000" r="-94241" b="-5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784615" r="-238839" b="-448718"/>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1784615" r="-226220" b="-448718"/>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1784615" r="-94241" b="-448718"/>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837500" r="-238839" b="-3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1837500" r="-226220" b="-3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1837500" r="-94241" b="-3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937500" r="-238839"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1937500" r="-226220"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1937500" r="-94241" b="-2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2037500" r="-238839"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2037500" r="-226220"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2037500" r="-94241" b="-1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2137500" r="-238839"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659" t="-2137500" r="-226220"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063" t="-2137500" r="-94241" b="-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6888089" y="1269845"/>
                <a:ext cx="5085550" cy="4862866"/>
              </a:xfrm>
              <a:prstGeom prst="rect">
                <a:avLst/>
              </a:prstGeom>
            </p:spPr>
            <p:txBody>
              <a:bodyPr wrap="square" lIns="121917" tIns="60958" rIns="121917" bIns="60958">
                <a:spAutoFit/>
              </a:bodyPr>
              <a:lstStyle/>
              <a:p>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sz="2200" i="1">
                        <a:latin typeface="Cambria Math"/>
                      </a:rPr>
                      <m:t>𝑀𝑜𝑡h𝑒𝑟</m:t>
                    </m:r>
                    <m:r>
                      <a:rPr lang="en-US" altLang="zh-CN" sz="2200" i="1">
                        <a:latin typeface="Cambria Math"/>
                      </a:rPr>
                      <m:t>(</m:t>
                    </m:r>
                    <m:r>
                      <a:rPr lang="en-US" altLang="zh-CN" sz="2200" i="1">
                        <a:latin typeface="Cambria Math"/>
                      </a:rPr>
                      <m:t>𝑥</m:t>
                    </m:r>
                    <m:r>
                      <a:rPr lang="en-US" altLang="zh-CN" sz="2200" i="1">
                        <a:latin typeface="Cambria Math"/>
                      </a:rPr>
                      <m:t>, </m:t>
                    </m:r>
                    <m:r>
                      <a:rPr lang="en-US" altLang="zh-CN" sz="2200" i="1">
                        <a:latin typeface="Cambria Math"/>
                      </a:rPr>
                      <m:t>𝑦</m:t>
                    </m:r>
                    <m:r>
                      <a:rPr lang="en-US" altLang="zh-CN" sz="2200" i="1">
                        <a:latin typeface="Cambria Math"/>
                      </a:rPr>
                      <m:t>)</m:t>
                    </m:r>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作为前提约束</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谓词</a:t>
                </a:r>
                <a:r>
                  <a:rPr lang="zh-CN" altLang="en-US" sz="2200" dirty="0" smtClean="0">
                    <a:latin typeface="Times New Roman" panose="02020603050405020304" pitchFamily="18" charset="0"/>
                    <a:ea typeface="黑体" panose="02010609060101010101" pitchFamily="49" charset="-122"/>
                    <a:cs typeface="Times New Roman" panose="02020603050405020304" pitchFamily="18" charset="0"/>
                  </a:rPr>
                  <a:t>加入，</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可</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得到</a:t>
                </a:r>
                <a:r>
                  <a:rPr lang="zh-CN" altLang="en-US" sz="2200" dirty="0" smtClean="0">
                    <a:latin typeface="Times New Roman" panose="02020603050405020304" pitchFamily="18" charset="0"/>
                    <a:ea typeface="黑体" panose="02010609060101010101" pitchFamily="49" charset="-122"/>
                    <a:cs typeface="Times New Roman" panose="02020603050405020304" pitchFamily="18" charset="0"/>
                  </a:rPr>
                  <a:t>推理规则</a:t>
                </a:r>
                <a:endParaRPr lang="en-US" altLang="zh-CN" sz="2200" dirty="0" smtClean="0">
                  <a:latin typeface="Times New Roman" panose="02020603050405020304" pitchFamily="18" charset="0"/>
                  <a:ea typeface="黑体" panose="02010609060101010101" pitchFamily="49" charset="-122"/>
                  <a:cs typeface="Times New Roman" panose="02020603050405020304" pitchFamily="18" charset="0"/>
                </a:endParaRPr>
              </a:p>
              <a:p>
                <a14:m>
                  <m:oMath xmlns:m="http://schemas.openxmlformats.org/officeDocument/2006/math">
                    <m:r>
                      <a:rPr lang="en-US" altLang="zh-CN" sz="2200" i="1">
                        <a:latin typeface="Cambria Math"/>
                      </a:rPr>
                      <m:t>𝑀𝑜𝑡h𝑒𝑟</m:t>
                    </m:r>
                    <m:d>
                      <m:dPr>
                        <m:ctrlPr>
                          <a:rPr lang="zh-CN" altLang="zh-CN" sz="2200" i="1">
                            <a:latin typeface="Cambria Math"/>
                          </a:rPr>
                        </m:ctrlPr>
                      </m:dPr>
                      <m:e>
                        <m:r>
                          <a:rPr lang="en-US" altLang="zh-CN" sz="2200" b="0" i="1" smtClean="0">
                            <a:latin typeface="Cambria Math"/>
                          </a:rPr>
                          <m:t>𝑥</m:t>
                        </m:r>
                        <m:r>
                          <a:rPr lang="en-US" altLang="zh-CN" sz="2200" i="1">
                            <a:latin typeface="Cambria Math"/>
                          </a:rPr>
                          <m:t>, </m:t>
                        </m:r>
                        <m:r>
                          <a:rPr lang="en-US" altLang="zh-CN" sz="2200" i="1">
                            <a:latin typeface="Cambria Math"/>
                          </a:rPr>
                          <m:t>𝑦</m:t>
                        </m:r>
                      </m:e>
                    </m:d>
                    <m:r>
                      <a:rPr lang="en-US" altLang="zh-CN" sz="2200" i="1">
                        <a:latin typeface="Cambria Math"/>
                      </a:rPr>
                      <m:t>→</m:t>
                    </m:r>
                    <m:r>
                      <a:rPr lang="en-US" altLang="zh-CN" sz="2200" i="1">
                        <a:latin typeface="Cambria Math"/>
                      </a:rPr>
                      <m:t>𝐹𝑎𝑡h𝑒𝑟</m:t>
                    </m:r>
                    <m:d>
                      <m:dPr>
                        <m:ctrlPr>
                          <a:rPr lang="zh-CN" altLang="zh-CN" sz="2200" i="1">
                            <a:latin typeface="Cambria Math"/>
                          </a:rPr>
                        </m:ctrlPr>
                      </m:dPr>
                      <m:e>
                        <m:r>
                          <a:rPr lang="en-US" altLang="zh-CN" sz="2200" i="1">
                            <a:latin typeface="Cambria Math"/>
                          </a:rPr>
                          <m:t>𝑥</m:t>
                        </m:r>
                        <m:r>
                          <a:rPr lang="en-US" altLang="zh-CN" sz="2200" i="1">
                            <a:latin typeface="Cambria Math"/>
                          </a:rPr>
                          <m:t>, </m:t>
                        </m:r>
                        <m:r>
                          <a:rPr lang="en-US" altLang="zh-CN" sz="2200" i="1">
                            <a:latin typeface="Cambria Math"/>
                          </a:rPr>
                          <m:t>𝑦</m:t>
                        </m:r>
                      </m:e>
                    </m:d>
                  </m:oMath>
                </a14:m>
                <a:r>
                  <a:rPr lang="en-US" altLang="zh-CN" sz="2200" dirty="0" smtClean="0"/>
                  <a:t> </a:t>
                </a:r>
              </a:p>
              <a:p>
                <a:endParaRPr lang="en-US" altLang="zh-CN" sz="2200" dirty="0"/>
              </a:p>
              <a:p>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在背景知识中，</a:t>
                </a:r>
                <a14:m>
                  <m:oMath xmlns:m="http://schemas.openxmlformats.org/officeDocument/2006/math">
                    <m:r>
                      <a:rPr lang="en-US" altLang="zh-CN" sz="2200" i="1">
                        <a:latin typeface="Cambria Math"/>
                      </a:rPr>
                      <m:t>𝑀𝑜𝑡h𝑒𝑟</m:t>
                    </m:r>
                    <m:r>
                      <a:rPr lang="en-US" altLang="zh-CN" sz="2200" i="1">
                        <a:latin typeface="Cambria Math"/>
                      </a:rPr>
                      <m:t>(</m:t>
                    </m:r>
                    <m:r>
                      <a:rPr lang="en-US" altLang="zh-CN" sz="2200" i="1">
                        <a:latin typeface="Cambria Math"/>
                      </a:rPr>
                      <m:t>𝑥</m:t>
                    </m:r>
                    <m:r>
                      <a:rPr lang="en-US" altLang="zh-CN" sz="2200" i="1">
                        <a:latin typeface="Cambria Math"/>
                      </a:rPr>
                      <m:t>, </m:t>
                    </m:r>
                    <m:r>
                      <a:rPr lang="en-US" altLang="zh-CN" sz="2200" i="1">
                        <a:latin typeface="Cambria Math"/>
                      </a:rPr>
                      <m:t>𝑦</m:t>
                    </m:r>
                    <m:r>
                      <a:rPr lang="en-US" altLang="zh-CN" sz="2200" i="1">
                        <a:latin typeface="Cambria Math"/>
                      </a:rPr>
                      <m:t>)</m:t>
                    </m:r>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有两个实例</a:t>
                </a:r>
                <a:endParaRPr lang="en-US" altLang="zh-CN" sz="2200"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Font typeface="Wingdings" panose="05000000000000000000" pitchFamily="2" charset="2"/>
                  <a:buChar char="l"/>
                </a:pPr>
                <a14:m>
                  <m:oMath xmlns:m="http://schemas.openxmlformats.org/officeDocument/2006/math">
                    <m:r>
                      <a:rPr lang="en-US" altLang="zh-CN" sz="2200" i="1" smtClean="0">
                        <a:solidFill>
                          <a:srgbClr val="3333FF"/>
                        </a:solidFill>
                        <a:latin typeface="Cambria Math"/>
                      </a:rPr>
                      <m:t>𝑀𝑜𝑡h𝑒𝑟</m:t>
                    </m:r>
                  </m:oMath>
                </a14:m>
                <a:r>
                  <a:rPr lang="en-US" altLang="zh-CN" sz="22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(James, Ann)</a:t>
                </a:r>
                <a:endParaRPr lang="en-US" altLang="zh-CN" sz="2200" dirty="0" smtClean="0">
                  <a:solidFill>
                    <a:srgbClr val="3333FF"/>
                  </a:solidFill>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Font typeface="Wingdings" panose="05000000000000000000" pitchFamily="2" charset="2"/>
                  <a:buChar char="l"/>
                </a:pPr>
                <a14:m>
                  <m:oMath xmlns:m="http://schemas.openxmlformats.org/officeDocument/2006/math">
                    <m:r>
                      <a:rPr lang="en-US" altLang="zh-CN" sz="2200" i="1">
                        <a:latin typeface="Cambria Math"/>
                      </a:rPr>
                      <m:t>𝑀𝑜𝑡h𝑒𝑟</m:t>
                    </m:r>
                  </m:oMath>
                </a14:m>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Mike</a:t>
                </a:r>
                <a:r>
                  <a:rPr lang="en-US" altLang="zh-CN" sz="2200" dirty="0" smtClean="0">
                    <a:latin typeface="Times New Roman" panose="02020603050405020304" pitchFamily="18" charset="0"/>
                    <a:ea typeface="黑体" panose="02010609060101010101" pitchFamily="49" charset="-122"/>
                    <a:cs typeface="Times New Roman" panose="02020603050405020304" pitchFamily="18" charset="0"/>
                  </a:rPr>
                  <a:t>)</a:t>
                </a:r>
              </a:p>
              <a:p>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 对于</a:t>
                </a:r>
                <a14:m>
                  <m:oMath xmlns:m="http://schemas.openxmlformats.org/officeDocument/2006/math">
                    <m:r>
                      <a:rPr lang="en-US" altLang="zh-CN" sz="2200" i="1">
                        <a:latin typeface="Cambria Math"/>
                      </a:rPr>
                      <m:t>𝑀𝑜𝑡h𝑒𝑟</m:t>
                    </m:r>
                  </m:oMath>
                </a14:m>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这一实例，</a:t>
                </a:r>
                <a:r>
                  <a:rPr lang="zh-CN" altLang="zh-CN" sz="2200"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i="1" dirty="0">
                    <a:latin typeface="Times New Roman" panose="02020603050405020304" pitchFamily="18" charset="0"/>
                    <a:ea typeface="黑体" panose="02010609060101010101" pitchFamily="49" charset="-122"/>
                    <a:cs typeface="Times New Roman" panose="02020603050405020304" pitchFamily="18" charset="0"/>
                  </a:rPr>
                  <a:t>x = </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i="1"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 Ann</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sz="2200" i="1">
                        <a:latin typeface="Cambria Math"/>
                      </a:rPr>
                      <m:t>𝑥</m:t>
                    </m:r>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200" i="1">
                        <a:latin typeface="Cambria Math"/>
                      </a:rPr>
                      <m:t>𝑦</m:t>
                    </m:r>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代入</a:t>
                </a:r>
                <a14:m>
                  <m:oMath xmlns:m="http://schemas.openxmlformats.org/officeDocument/2006/math">
                    <m:r>
                      <a:rPr lang="en-US" altLang="zh-CN" sz="2200" i="1">
                        <a:latin typeface="Cambria Math"/>
                      </a:rPr>
                      <m:t>𝐹𝑎𝑡h𝑒𝑟</m:t>
                    </m:r>
                    <m:d>
                      <m:dPr>
                        <m:ctrlPr>
                          <a:rPr lang="zh-CN" altLang="zh-CN" sz="2200" i="1">
                            <a:latin typeface="Cambria Math"/>
                          </a:rPr>
                        </m:ctrlPr>
                      </m:dPr>
                      <m:e>
                        <m:r>
                          <a:rPr lang="en-US" altLang="zh-CN" sz="2200" i="1">
                            <a:latin typeface="Cambria Math"/>
                          </a:rPr>
                          <m:t>𝑥</m:t>
                        </m:r>
                        <m:r>
                          <a:rPr lang="en-US" altLang="zh-CN" sz="2200" i="1">
                            <a:latin typeface="Cambria Math"/>
                          </a:rPr>
                          <m:t>, </m:t>
                        </m:r>
                        <m:r>
                          <a:rPr lang="en-US" altLang="zh-CN" sz="2200" i="1">
                            <a:latin typeface="Cambria Math"/>
                          </a:rPr>
                          <m:t>𝑦</m:t>
                        </m:r>
                      </m:e>
                    </m:d>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sz="2200" i="1">
                        <a:latin typeface="Cambria Math"/>
                      </a:rPr>
                      <m:t>𝐹𝑎𝑡h𝑒𝑟</m:t>
                    </m:r>
                  </m:oMath>
                </a14:m>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，可知在训练样本中</a:t>
                </a:r>
                <a14:m>
                  <m:oMath xmlns:m="http://schemas.openxmlformats.org/officeDocument/2006/math">
                    <m:r>
                      <a:rPr lang="en-US" altLang="zh-CN" sz="2200" i="1">
                        <a:latin typeface="Cambria Math"/>
                      </a:rPr>
                      <m:t>𝐹𝑎𝑡h𝑒𝑟</m:t>
                    </m:r>
                  </m:oMath>
                </a14:m>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是一</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个</a:t>
                </a:r>
                <a:r>
                  <a:rPr lang="zh-CN" altLang="en-US" sz="2200" dirty="0" smtClean="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例</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6888089" y="1269845"/>
                <a:ext cx="5085550" cy="4862866"/>
              </a:xfrm>
              <a:prstGeom prst="rect">
                <a:avLst/>
              </a:prstGeom>
              <a:blipFill rotWithShape="1">
                <a:blip r:embed="rId4"/>
                <a:stretch>
                  <a:fillRect l="-959" t="-752" b="-8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1133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52120"/>
            <a:ext cx="11097171"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907241939"/>
                  </p:ext>
                </p:extLst>
              </p:nvPr>
            </p:nvGraphicFramePr>
            <p:xfrm>
              <a:off x="191344" y="908720"/>
              <a:ext cx="6541826" cy="5417924"/>
            </p:xfrm>
            <a:graphic>
              <a:graphicData uri="http://schemas.openxmlformats.org/drawingml/2006/table">
                <a:tbl>
                  <a:tblPr firstRow="1" firstCol="1" bandRow="1">
                    <a:tableStyleId>{5C22544A-7EE6-4342-B048-85BDC9FD1C3A}</a:tableStyleId>
                  </a:tblPr>
                  <a:tblGrid>
                    <a:gridCol w="1919785">
                      <a:extLst>
                        <a:ext uri="{9D8B030D-6E8A-4147-A177-3AD203B41FA5}">
                          <a16:colId xmlns:a16="http://schemas.microsoft.com/office/drawing/2014/main" xmlns="" val="20000"/>
                        </a:ext>
                      </a:extLst>
                    </a:gridCol>
                    <a:gridCol w="1364776">
                      <a:extLst>
                        <a:ext uri="{9D8B030D-6E8A-4147-A177-3AD203B41FA5}">
                          <a16:colId xmlns:a16="http://schemas.microsoft.com/office/drawing/2014/main" xmlns="" val="20001"/>
                        </a:ext>
                      </a:extLst>
                    </a:gridCol>
                    <a:gridCol w="1000836">
                      <a:extLst>
                        <a:ext uri="{9D8B030D-6E8A-4147-A177-3AD203B41FA5}">
                          <a16:colId xmlns:a16="http://schemas.microsoft.com/office/drawing/2014/main" xmlns="" val="20002"/>
                        </a:ext>
                      </a:extLst>
                    </a:gridCol>
                    <a:gridCol w="1164608">
                      <a:extLst>
                        <a:ext uri="{9D8B030D-6E8A-4147-A177-3AD203B41FA5}">
                          <a16:colId xmlns:a16="http://schemas.microsoft.com/office/drawing/2014/main" xmlns="" val="20003"/>
                        </a:ext>
                      </a:extLst>
                    </a:gridCol>
                    <a:gridCol w="1091821">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43112">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=4</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𝐹𝑂𝐼𝐿</m:t>
                                </m:r>
                                <m:r>
                                  <a:rPr lang="en-US" sz="1400" smtClean="0">
                                    <a:solidFill>
                                      <a:schemeClr val="tx1"/>
                                    </a:solidFill>
                                    <a:effectLst/>
                                    <a:latin typeface="Cambria Math"/>
                                  </a:rPr>
                                  <m:t>_</m:t>
                                </m:r>
                                <m:r>
                                  <a:rPr lang="en-US" sz="1400" smtClean="0">
                                    <a:solidFill>
                                      <a:schemeClr val="tx1"/>
                                    </a:solidFill>
                                    <a:effectLst/>
                                    <a:latin typeface="Cambria Math"/>
                                  </a:rPr>
                                  <m:t>𝐺𝑎𝑖𝑛</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=3</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𝑪𝒐𝒖𝒑𝒍</m:t>
                                </m:r>
                                <m:r>
                                  <a:rPr lang="en-US" sz="1400" smtClean="0">
                                    <a:solidFill>
                                      <a:schemeClr val="tx1"/>
                                    </a:solidFill>
                                    <a:effectLst/>
                                    <a:latin typeface="Cambria Math"/>
                                  </a:rPr>
                                  <m:t>𝐞</m:t>
                                </m:r>
                                <m:r>
                                  <a:rPr lang="en-US" sz="1400" smtClean="0">
                                    <a:solidFill>
                                      <a:schemeClr val="tx1"/>
                                    </a:solidFill>
                                    <a:effectLst/>
                                    <a:latin typeface="Cambria Math"/>
                                  </a:rPr>
                                  <m:t>(</m:t>
                                </m:r>
                                <m:r>
                                  <a:rPr lang="en-US" sz="1400" smtClean="0">
                                    <a:solidFill>
                                      <a:schemeClr val="tx1"/>
                                    </a:solidFill>
                                    <a:effectLst/>
                                    <a:latin typeface="Cambria Math"/>
                                  </a:rPr>
                                  <m:t>𝒙</m:t>
                                </m:r>
                                <m:r>
                                  <a:rPr lang="en-US" sz="1400" smtClean="0">
                                    <a:solidFill>
                                      <a:schemeClr val="tx1"/>
                                    </a:solidFill>
                                    <a:effectLst/>
                                    <a:latin typeface="Cambria Math"/>
                                  </a:rPr>
                                  <m:t>, </m:t>
                                </m:r>
                                <m:r>
                                  <a:rPr lang="en-US" sz="1400" smtClean="0">
                                    <a:solidFill>
                                      <a:schemeClr val="tx1"/>
                                    </a:solidFill>
                                    <a:effectLst/>
                                    <a:latin typeface="Cambria Math"/>
                                  </a:rPr>
                                  <m:t>𝒛</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zh-CN" alt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m:t>
                              </m:r>
                            </m:oMath>
                          </a14:m>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907241939"/>
                  </p:ext>
                </p:extLst>
              </p:nvPr>
            </p:nvGraphicFramePr>
            <p:xfrm>
              <a:off x="191344" y="908720"/>
              <a:ext cx="6541826" cy="5417924"/>
            </p:xfrm>
            <a:graphic>
              <a:graphicData uri="http://schemas.openxmlformats.org/drawingml/2006/table">
                <a:tbl>
                  <a:tblPr firstRow="1" firstCol="1" bandRow="1">
                    <a:tableStyleId>{5C22544A-7EE6-4342-B048-85BDC9FD1C3A}</a:tableStyleId>
                  </a:tblPr>
                  <a:tblGrid>
                    <a:gridCol w="1919785"/>
                    <a:gridCol w="1364776"/>
                    <a:gridCol w="1000836"/>
                    <a:gridCol w="1164608"/>
                    <a:gridCol w="1091821"/>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42500" r="-240952" b="-1832500"/>
                          </a:stretch>
                        </a:blip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342500" r="-224242" b="-18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342500" r="-93717" b="-18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0000" t="-342500" b="-1832500"/>
                          </a:stretch>
                        </a:blipFill>
                      </a:tcPr>
                    </a:tc>
                  </a:tr>
                  <a:tr h="243112">
                    <a:tc rowSpan="18">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4652" r="-240952" b="-2089"/>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442500" r="-238839"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442500" r="-224242"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442500" r="-93717" b="-17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542500" r="-238839"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542500" r="-224242"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542500" r="-93717" b="-16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642500" r="-238839"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642500" r="-224242"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642500" r="-93717" b="-15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742500" r="-238839"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742500" r="-224242"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742500" r="-93717" b="-14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864103" r="-238839" b="-1369231"/>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864103" r="-224242" b="-1369231"/>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864103" r="-93717" b="-1369231"/>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940000" r="-238839" b="-12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940000" r="-224242" b="-12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940000" r="-93717" b="-12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040000" r="-238839" b="-11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040000" r="-224242" b="-11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040000" r="-93717" b="-11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140000" r="-238839"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140000" r="-224242"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140000" r="-93717" b="-10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240000" r="-238839"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240000" r="-224242"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240000" r="-93717" b="-9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340000" r="-238839"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340000" r="-224242"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340000" r="-93717" b="-8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440000" r="-238839"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440000" r="-224242"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440000" r="-93717" b="-7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540000" r="-238839"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540000" r="-224242"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540000" r="-93717" b="-6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640000" r="-238839"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640000" r="-224242"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640000" r="-93717" b="-5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784615" r="-238839" b="-448718"/>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784615" r="-224242" b="-448718"/>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784615" r="-93717" b="-448718"/>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837500" r="-238839" b="-3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837500" r="-224242" b="-3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837500" r="-93717" b="-3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937500" r="-238839"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937500" r="-224242"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937500" r="-93717" b="-2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2037500" r="-238839"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2037500" r="-224242"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2037500" r="-93717" b="-1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2137500" r="-238839"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2137500" r="-224242"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2137500" r="-93717" b="-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6888088" y="1269846"/>
                <a:ext cx="5030958" cy="4862866"/>
              </a:xfrm>
              <a:prstGeom prst="rect">
                <a:avLst/>
              </a:prstGeom>
            </p:spPr>
            <p:txBody>
              <a:bodyPr wrap="square" lIns="121917" tIns="60958" rIns="121917" bIns="60958">
                <a:spAutoFit/>
              </a:bodyPr>
              <a:lstStyle/>
              <a:p>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sz="2200" i="1">
                        <a:latin typeface="Cambria Math"/>
                      </a:rPr>
                      <m:t>𝑀𝑜𝑡h𝑒𝑟</m:t>
                    </m:r>
                    <m:r>
                      <a:rPr lang="en-US" altLang="zh-CN" sz="2200" i="1">
                        <a:latin typeface="Cambria Math"/>
                      </a:rPr>
                      <m:t>(</m:t>
                    </m:r>
                    <m:r>
                      <a:rPr lang="en-US" altLang="zh-CN" sz="2200" b="0" i="1" smtClean="0">
                        <a:latin typeface="Cambria Math"/>
                      </a:rPr>
                      <m:t>𝑥</m:t>
                    </m:r>
                    <m:r>
                      <a:rPr lang="en-US" altLang="zh-CN" sz="2200" i="1">
                        <a:latin typeface="Cambria Math"/>
                      </a:rPr>
                      <m:t>, </m:t>
                    </m:r>
                    <m:r>
                      <a:rPr lang="en-US" altLang="zh-CN" sz="2200" i="1">
                        <a:latin typeface="Cambria Math"/>
                      </a:rPr>
                      <m:t>𝑦</m:t>
                    </m:r>
                    <m:r>
                      <a:rPr lang="en-US" altLang="zh-CN" sz="2200" i="1">
                        <a:latin typeface="Cambria Math"/>
                      </a:rPr>
                      <m:t>)</m:t>
                    </m:r>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作为前提约束</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谓词</a:t>
                </a:r>
                <a:r>
                  <a:rPr lang="zh-CN" altLang="en-US" sz="2200" dirty="0" smtClean="0">
                    <a:latin typeface="Times New Roman" panose="02020603050405020304" pitchFamily="18" charset="0"/>
                    <a:ea typeface="黑体" panose="02010609060101010101" pitchFamily="49" charset="-122"/>
                    <a:cs typeface="Times New Roman" panose="02020603050405020304" pitchFamily="18" charset="0"/>
                  </a:rPr>
                  <a:t>加入，</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可</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得到</a:t>
                </a:r>
                <a:r>
                  <a:rPr lang="zh-CN" altLang="en-US" sz="2200" dirty="0" smtClean="0">
                    <a:latin typeface="Times New Roman" panose="02020603050405020304" pitchFamily="18" charset="0"/>
                    <a:ea typeface="黑体" panose="02010609060101010101" pitchFamily="49" charset="-122"/>
                    <a:cs typeface="Times New Roman" panose="02020603050405020304" pitchFamily="18" charset="0"/>
                  </a:rPr>
                  <a:t>推理规则</a:t>
                </a:r>
                <a:endParaRPr lang="en-US" altLang="zh-CN" sz="2200" dirty="0" smtClean="0">
                  <a:latin typeface="Times New Roman" panose="02020603050405020304" pitchFamily="18" charset="0"/>
                  <a:ea typeface="黑体" panose="02010609060101010101" pitchFamily="49" charset="-122"/>
                  <a:cs typeface="Times New Roman" panose="02020603050405020304" pitchFamily="18" charset="0"/>
                </a:endParaRPr>
              </a:p>
              <a:p>
                <a14:m>
                  <m:oMath xmlns:m="http://schemas.openxmlformats.org/officeDocument/2006/math">
                    <m:r>
                      <a:rPr lang="en-US" altLang="zh-CN" sz="2200" i="1">
                        <a:latin typeface="Cambria Math"/>
                      </a:rPr>
                      <m:t>𝑀𝑜𝑡h𝑒𝑟</m:t>
                    </m:r>
                    <m:d>
                      <m:dPr>
                        <m:ctrlPr>
                          <a:rPr lang="zh-CN" altLang="zh-CN" sz="2200" i="1">
                            <a:latin typeface="Cambria Math"/>
                          </a:rPr>
                        </m:ctrlPr>
                      </m:dPr>
                      <m:e>
                        <m:r>
                          <a:rPr lang="en-US" altLang="zh-CN" sz="2200" b="0" i="1" smtClean="0">
                            <a:latin typeface="Cambria Math"/>
                          </a:rPr>
                          <m:t>𝑥</m:t>
                        </m:r>
                        <m:r>
                          <a:rPr lang="en-US" altLang="zh-CN" sz="2200" i="1">
                            <a:latin typeface="Cambria Math"/>
                          </a:rPr>
                          <m:t>, </m:t>
                        </m:r>
                        <m:r>
                          <a:rPr lang="en-US" altLang="zh-CN" sz="2200" i="1">
                            <a:latin typeface="Cambria Math"/>
                          </a:rPr>
                          <m:t>𝑦</m:t>
                        </m:r>
                      </m:e>
                    </m:d>
                    <m:r>
                      <a:rPr lang="en-US" altLang="zh-CN" sz="2200" i="1">
                        <a:latin typeface="Cambria Math"/>
                      </a:rPr>
                      <m:t>→</m:t>
                    </m:r>
                    <m:r>
                      <a:rPr lang="en-US" altLang="zh-CN" sz="2200" i="1">
                        <a:latin typeface="Cambria Math"/>
                      </a:rPr>
                      <m:t>𝐹𝑎𝑡h𝑒𝑟</m:t>
                    </m:r>
                    <m:d>
                      <m:dPr>
                        <m:ctrlPr>
                          <a:rPr lang="zh-CN" altLang="zh-CN" sz="2200" i="1">
                            <a:latin typeface="Cambria Math"/>
                          </a:rPr>
                        </m:ctrlPr>
                      </m:dPr>
                      <m:e>
                        <m:r>
                          <a:rPr lang="en-US" altLang="zh-CN" sz="2200" i="1">
                            <a:latin typeface="Cambria Math"/>
                          </a:rPr>
                          <m:t>𝑥</m:t>
                        </m:r>
                        <m:r>
                          <a:rPr lang="en-US" altLang="zh-CN" sz="2200" i="1">
                            <a:latin typeface="Cambria Math"/>
                          </a:rPr>
                          <m:t>, </m:t>
                        </m:r>
                        <m:r>
                          <a:rPr lang="en-US" altLang="zh-CN" sz="2200" i="1">
                            <a:latin typeface="Cambria Math"/>
                          </a:rPr>
                          <m:t>𝑦</m:t>
                        </m:r>
                      </m:e>
                    </m:d>
                  </m:oMath>
                </a14:m>
                <a:r>
                  <a:rPr lang="en-US" altLang="zh-CN" sz="2200" dirty="0" smtClean="0"/>
                  <a:t> </a:t>
                </a:r>
              </a:p>
              <a:p>
                <a:endParaRPr lang="en-US" altLang="zh-CN" sz="2200" dirty="0"/>
              </a:p>
              <a:p>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在背景知识中，</a:t>
                </a:r>
                <a14:m>
                  <m:oMath xmlns:m="http://schemas.openxmlformats.org/officeDocument/2006/math">
                    <m:r>
                      <a:rPr lang="en-US" altLang="zh-CN" sz="2200" i="1">
                        <a:latin typeface="Cambria Math"/>
                      </a:rPr>
                      <m:t>𝑀𝑜𝑡h𝑒𝑟</m:t>
                    </m:r>
                    <m:r>
                      <a:rPr lang="en-US" altLang="zh-CN" sz="2200" i="1">
                        <a:latin typeface="Cambria Math"/>
                      </a:rPr>
                      <m:t>(</m:t>
                    </m:r>
                    <m:r>
                      <a:rPr lang="en-US" altLang="zh-CN" sz="2200" b="0" i="1" smtClean="0">
                        <a:latin typeface="Cambria Math"/>
                      </a:rPr>
                      <m:t>𝑥</m:t>
                    </m:r>
                    <m:r>
                      <a:rPr lang="en-US" altLang="zh-CN" sz="2200" i="1">
                        <a:latin typeface="Cambria Math"/>
                      </a:rPr>
                      <m:t>, </m:t>
                    </m:r>
                    <m:r>
                      <a:rPr lang="en-US" altLang="zh-CN" sz="2200" i="1">
                        <a:latin typeface="Cambria Math"/>
                      </a:rPr>
                      <m:t>𝑦</m:t>
                    </m:r>
                    <m:r>
                      <a:rPr lang="en-US" altLang="zh-CN" sz="2200" i="1">
                        <a:latin typeface="Cambria Math"/>
                      </a:rPr>
                      <m:t>)</m:t>
                    </m:r>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有两个实例</a:t>
                </a:r>
                <a:endParaRPr lang="en-US" altLang="zh-CN" sz="2200" dirty="0" smtClean="0">
                  <a:latin typeface="Times New Roman" panose="02020603050405020304" pitchFamily="18" charset="0"/>
                  <a:ea typeface="黑体" panose="02010609060101010101" pitchFamily="49" charset="-122"/>
                  <a:cs typeface="Times New Roman" panose="02020603050405020304" pitchFamily="18" charset="0"/>
                </a:endParaRPr>
              </a:p>
              <a:p>
                <a14:m>
                  <m:oMath xmlns:m="http://schemas.openxmlformats.org/officeDocument/2006/math">
                    <m:r>
                      <a:rPr lang="en-US" altLang="zh-CN" sz="2200" i="1">
                        <a:latin typeface="Cambria Math"/>
                      </a:rPr>
                      <m:t>𝑀𝑜𝑡h𝑒𝑟</m:t>
                    </m:r>
                  </m:oMath>
                </a14:m>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Ann)</a:t>
                </a:r>
                <a:endParaRPr lang="en-US" altLang="zh-CN" sz="2200" dirty="0" smtClean="0">
                  <a:latin typeface="Times New Roman" panose="02020603050405020304" pitchFamily="18" charset="0"/>
                  <a:ea typeface="黑体" panose="02010609060101010101" pitchFamily="49" charset="-122"/>
                  <a:cs typeface="Times New Roman" panose="02020603050405020304" pitchFamily="18" charset="0"/>
                </a:endParaRPr>
              </a:p>
              <a:p>
                <a14:m>
                  <m:oMath xmlns:m="http://schemas.openxmlformats.org/officeDocument/2006/math">
                    <m:r>
                      <a:rPr lang="en-US" altLang="zh-CN" sz="2200" i="1" smtClean="0">
                        <a:solidFill>
                          <a:srgbClr val="3333FF"/>
                        </a:solidFill>
                        <a:latin typeface="Cambria Math"/>
                      </a:rPr>
                      <m:t>𝑀𝑜𝑡h𝑒𝑟</m:t>
                    </m:r>
                  </m:oMath>
                </a14:m>
                <a:r>
                  <a:rPr lang="en-US" altLang="zh-CN" sz="22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(James, Mike</a:t>
                </a:r>
                <a:r>
                  <a:rPr lang="en-US" altLang="zh-CN" sz="2200" dirty="0" smtClean="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p>
              <a:p>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 对于</a:t>
                </a:r>
                <a14:m>
                  <m:oMath xmlns:m="http://schemas.openxmlformats.org/officeDocument/2006/math">
                    <m:r>
                      <a:rPr lang="en-US" altLang="zh-CN" sz="2200" i="1">
                        <a:latin typeface="Cambria Math"/>
                      </a:rPr>
                      <m:t>𝑀𝑜𝑡h𝑒𝑟</m:t>
                    </m:r>
                  </m:oMath>
                </a14:m>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Mike)</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这一实例，</a:t>
                </a:r>
                <a:r>
                  <a:rPr lang="zh-CN" altLang="zh-CN" sz="2200"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i="1" dirty="0" smtClean="0">
                    <a:latin typeface="Times New Roman" panose="02020603050405020304" pitchFamily="18" charset="0"/>
                    <a:ea typeface="黑体" panose="02010609060101010101" pitchFamily="49" charset="-122"/>
                    <a:cs typeface="Times New Roman" panose="02020603050405020304" pitchFamily="18" charset="0"/>
                  </a:rPr>
                  <a:t>x= </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i="1"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 Mike</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sz="2200" i="1">
                        <a:latin typeface="Cambria Math"/>
                      </a:rPr>
                      <m:t>𝑥</m:t>
                    </m:r>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200" i="1">
                        <a:latin typeface="Cambria Math"/>
                      </a:rPr>
                      <m:t>𝑦</m:t>
                    </m:r>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代入</a:t>
                </a:r>
                <a14:m>
                  <m:oMath xmlns:m="http://schemas.openxmlformats.org/officeDocument/2006/math">
                    <m:r>
                      <a:rPr lang="en-US" altLang="zh-CN" sz="2200" i="1">
                        <a:latin typeface="Cambria Math"/>
                      </a:rPr>
                      <m:t>𝐹𝑎𝑡h𝑒𝑟</m:t>
                    </m:r>
                    <m:d>
                      <m:dPr>
                        <m:ctrlPr>
                          <a:rPr lang="zh-CN" altLang="zh-CN" sz="2200" i="1">
                            <a:latin typeface="Cambria Math"/>
                          </a:rPr>
                        </m:ctrlPr>
                      </m:dPr>
                      <m:e>
                        <m:r>
                          <a:rPr lang="en-US" altLang="zh-CN" sz="2200" i="1">
                            <a:latin typeface="Cambria Math"/>
                          </a:rPr>
                          <m:t>𝑥</m:t>
                        </m:r>
                        <m:r>
                          <a:rPr lang="en-US" altLang="zh-CN" sz="2200" i="1">
                            <a:latin typeface="Cambria Math"/>
                          </a:rPr>
                          <m:t>, </m:t>
                        </m:r>
                        <m:r>
                          <a:rPr lang="en-US" altLang="zh-CN" sz="2200" i="1">
                            <a:latin typeface="Cambria Math"/>
                          </a:rPr>
                          <m:t>𝑦</m:t>
                        </m:r>
                      </m:e>
                    </m:d>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sz="2200" i="1">
                        <a:latin typeface="Cambria Math"/>
                      </a:rPr>
                      <m:t>𝐹𝑎𝑡h𝑒𝑟</m:t>
                    </m:r>
                  </m:oMath>
                </a14:m>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Mike)</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，可知在训练样本中</a:t>
                </a:r>
                <a14:m>
                  <m:oMath xmlns:m="http://schemas.openxmlformats.org/officeDocument/2006/math">
                    <m:r>
                      <a:rPr lang="en-US" altLang="zh-CN" sz="2200" i="1">
                        <a:latin typeface="Cambria Math"/>
                      </a:rPr>
                      <m:t>𝐹𝑎𝑡h𝑒𝑟</m:t>
                    </m:r>
                  </m:oMath>
                </a14:m>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Mike)</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是一</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个</a:t>
                </a:r>
                <a:r>
                  <a:rPr lang="zh-CN" altLang="en-US" sz="2200" dirty="0" smtClean="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例</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6888088" y="1269846"/>
                <a:ext cx="5030958" cy="4862866"/>
              </a:xfrm>
              <a:prstGeom prst="rect">
                <a:avLst/>
              </a:prstGeom>
              <a:blipFill rotWithShape="1">
                <a:blip r:embed="rId4"/>
                <a:stretch>
                  <a:fillRect l="-970" t="-752" b="-13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1827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52120"/>
            <a:ext cx="11178781"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2919278020"/>
                  </p:ext>
                </p:extLst>
              </p:nvPr>
            </p:nvGraphicFramePr>
            <p:xfrm>
              <a:off x="191344" y="908720"/>
              <a:ext cx="6541826" cy="5417924"/>
            </p:xfrm>
            <a:graphic>
              <a:graphicData uri="http://schemas.openxmlformats.org/drawingml/2006/table">
                <a:tbl>
                  <a:tblPr firstRow="1" firstCol="1" bandRow="1">
                    <a:tableStyleId>{5C22544A-7EE6-4342-B048-85BDC9FD1C3A}</a:tableStyleId>
                  </a:tblPr>
                  <a:tblGrid>
                    <a:gridCol w="1919785">
                      <a:extLst>
                        <a:ext uri="{9D8B030D-6E8A-4147-A177-3AD203B41FA5}">
                          <a16:colId xmlns:a16="http://schemas.microsoft.com/office/drawing/2014/main" xmlns="" val="20000"/>
                        </a:ext>
                      </a:extLst>
                    </a:gridCol>
                    <a:gridCol w="1364776">
                      <a:extLst>
                        <a:ext uri="{9D8B030D-6E8A-4147-A177-3AD203B41FA5}">
                          <a16:colId xmlns:a16="http://schemas.microsoft.com/office/drawing/2014/main" xmlns="" val="20001"/>
                        </a:ext>
                      </a:extLst>
                    </a:gridCol>
                    <a:gridCol w="1000836">
                      <a:extLst>
                        <a:ext uri="{9D8B030D-6E8A-4147-A177-3AD203B41FA5}">
                          <a16:colId xmlns:a16="http://schemas.microsoft.com/office/drawing/2014/main" xmlns="" val="20002"/>
                        </a:ext>
                      </a:extLst>
                    </a:gridCol>
                    <a:gridCol w="1164608">
                      <a:extLst>
                        <a:ext uri="{9D8B030D-6E8A-4147-A177-3AD203B41FA5}">
                          <a16:colId xmlns:a16="http://schemas.microsoft.com/office/drawing/2014/main" xmlns="" val="20003"/>
                        </a:ext>
                      </a:extLst>
                    </a:gridCol>
                    <a:gridCol w="1091821">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43112">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=4</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𝐹𝑂𝐼𝐿</m:t>
                                </m:r>
                                <m:r>
                                  <a:rPr lang="en-US" sz="1400" smtClean="0">
                                    <a:solidFill>
                                      <a:schemeClr val="tx1"/>
                                    </a:solidFill>
                                    <a:effectLst/>
                                    <a:latin typeface="Cambria Math"/>
                                  </a:rPr>
                                  <m:t>_</m:t>
                                </m:r>
                                <m:r>
                                  <a:rPr lang="en-US" sz="1400" smtClean="0">
                                    <a:solidFill>
                                      <a:schemeClr val="tx1"/>
                                    </a:solidFill>
                                    <a:effectLst/>
                                    <a:latin typeface="Cambria Math"/>
                                  </a:rPr>
                                  <m:t>𝐺𝑎𝑖𝑛</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=3</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𝑪𝒐𝒖𝒑𝒍</m:t>
                                </m:r>
                                <m:r>
                                  <a:rPr lang="en-US" sz="1400" smtClean="0">
                                    <a:solidFill>
                                      <a:schemeClr val="tx1"/>
                                    </a:solidFill>
                                    <a:effectLst/>
                                    <a:latin typeface="Cambria Math"/>
                                  </a:rPr>
                                  <m:t>𝐞</m:t>
                                </m:r>
                                <m:r>
                                  <a:rPr lang="en-US" sz="1400" smtClean="0">
                                    <a:solidFill>
                                      <a:schemeClr val="tx1"/>
                                    </a:solidFill>
                                    <a:effectLst/>
                                    <a:latin typeface="Cambria Math"/>
                                  </a:rPr>
                                  <m:t>(</m:t>
                                </m:r>
                                <m:r>
                                  <a:rPr lang="en-US" sz="1400" smtClean="0">
                                    <a:solidFill>
                                      <a:schemeClr val="tx1"/>
                                    </a:solidFill>
                                    <a:effectLst/>
                                    <a:latin typeface="Cambria Math"/>
                                  </a:rPr>
                                  <m:t>𝒙</m:t>
                                </m:r>
                                <m:r>
                                  <a:rPr lang="en-US" sz="1400" smtClean="0">
                                    <a:solidFill>
                                      <a:schemeClr val="tx1"/>
                                    </a:solidFill>
                                    <a:effectLst/>
                                    <a:latin typeface="Cambria Math"/>
                                  </a:rPr>
                                  <m:t>, </m:t>
                                </m:r>
                                <m:r>
                                  <a:rPr lang="en-US" sz="1400" smtClean="0">
                                    <a:solidFill>
                                      <a:schemeClr val="tx1"/>
                                    </a:solidFill>
                                    <a:effectLst/>
                                    <a:latin typeface="Cambria Math"/>
                                  </a:rPr>
                                  <m:t>𝒛</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zh-CN" alt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m:t>
                              </m:r>
                            </m:oMath>
                          </a14:m>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2919278020"/>
                  </p:ext>
                </p:extLst>
              </p:nvPr>
            </p:nvGraphicFramePr>
            <p:xfrm>
              <a:off x="191344" y="908720"/>
              <a:ext cx="6541826" cy="5417924"/>
            </p:xfrm>
            <a:graphic>
              <a:graphicData uri="http://schemas.openxmlformats.org/drawingml/2006/table">
                <a:tbl>
                  <a:tblPr firstRow="1" firstCol="1" bandRow="1">
                    <a:tableStyleId>{5C22544A-7EE6-4342-B048-85BDC9FD1C3A}</a:tableStyleId>
                  </a:tblPr>
                  <a:tblGrid>
                    <a:gridCol w="1919785"/>
                    <a:gridCol w="1364776"/>
                    <a:gridCol w="1000836"/>
                    <a:gridCol w="1164608"/>
                    <a:gridCol w="1091821"/>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42500" r="-240952" b="-1832500"/>
                          </a:stretch>
                        </a:blip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342500" r="-224242" b="-18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342500" r="-93717" b="-18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0000" t="-342500" b="-1832500"/>
                          </a:stretch>
                        </a:blipFill>
                      </a:tcPr>
                    </a:tc>
                  </a:tr>
                  <a:tr h="243112">
                    <a:tc rowSpan="18">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4652" r="-240952" b="-2089"/>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442500" r="-238839"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442500" r="-224242"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442500" r="-93717" b="-17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542500" r="-238839"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542500" r="-224242"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542500" r="-93717" b="-16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642500" r="-238839"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642500" r="-224242"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642500" r="-93717" b="-15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742500" r="-238839"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742500" r="-224242"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742500" r="-93717" b="-14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864103" r="-238839" b="-1369231"/>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864103" r="-224242" b="-1369231"/>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864103" r="-93717" b="-1369231"/>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940000" r="-238839" b="-12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940000" r="-224242" b="-12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940000" r="-93717" b="-12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040000" r="-238839" b="-11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040000" r="-224242" b="-11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040000" r="-93717" b="-11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140000" r="-238839"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140000" r="-224242"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140000" r="-93717" b="-10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240000" r="-238839"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240000" r="-224242"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240000" r="-93717" b="-9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340000" r="-238839"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340000" r="-224242"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340000" r="-93717" b="-8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440000" r="-238839"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440000" r="-224242"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440000" r="-93717" b="-7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540000" r="-238839"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540000" r="-224242"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540000" r="-93717" b="-6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640000" r="-238839"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640000" r="-224242"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640000" r="-93717" b="-5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784615" r="-238839" b="-448718"/>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784615" r="-224242" b="-448718"/>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784615" r="-93717" b="-448718"/>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837500" r="-238839" b="-3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837500" r="-224242" b="-3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837500" r="-93717" b="-3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937500" r="-238839"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937500" r="-224242"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937500" r="-93717" b="-2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2037500" r="-238839"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2037500" r="-224242"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2037500" r="-93717" b="-1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2137500" r="-238839"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2137500" r="-224242"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2137500" r="-93717" b="-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6960096" y="2106908"/>
                <a:ext cx="5112568" cy="3077762"/>
              </a:xfrm>
              <a:prstGeom prst="rect">
                <a:avLst/>
              </a:prstGeom>
            </p:spPr>
            <p:txBody>
              <a:bodyPr wrap="square" lIns="121917" tIns="60958" rIns="121917" bIns="60958">
                <a:spAutoFit/>
              </a:bodyPr>
              <a:lstStyle/>
              <a:p>
                <a14:m>
                  <m:oMath xmlns:m="http://schemas.openxmlformats.org/officeDocument/2006/math">
                    <m:r>
                      <a:rPr lang="en-US" altLang="zh-CN" sz="2400" i="1" smtClean="0">
                        <a:latin typeface="Cambria Math"/>
                      </a:rPr>
                      <m:t>𝑀𝑜𝑡h𝑒𝑟</m:t>
                    </m:r>
                    <m:d>
                      <m:dPr>
                        <m:ctrlPr>
                          <a:rPr lang="zh-CN" altLang="zh-CN" sz="2400" i="1">
                            <a:latin typeface="Cambria Math"/>
                          </a:rPr>
                        </m:ctrlPr>
                      </m:dPr>
                      <m:e>
                        <m:r>
                          <a:rPr lang="en-US" altLang="zh-CN" sz="2400" b="0" i="1" smtClean="0">
                            <a:latin typeface="Cambria Math"/>
                          </a:rPr>
                          <m:t>𝑥</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i="1">
                        <a:latin typeface="Cambria Math"/>
                      </a:rPr>
                      <m:t>𝐹𝑎𝑡h𝑒𝑟</m:t>
                    </m:r>
                    <m:d>
                      <m:dPr>
                        <m:ctrlPr>
                          <a:rPr lang="zh-CN" altLang="zh-CN" sz="2400" i="1">
                            <a:latin typeface="Cambria Math"/>
                          </a:rPr>
                        </m:ctrlPr>
                      </m:dPr>
                      <m:e>
                        <m:r>
                          <a:rPr lang="en-US" altLang="zh-CN" sz="2400" i="1">
                            <a:latin typeface="Cambria Math"/>
                          </a:rPr>
                          <m:t>𝑥</m:t>
                        </m:r>
                        <m:r>
                          <a:rPr lang="en-US" altLang="zh-CN" sz="2400" i="1">
                            <a:latin typeface="Cambria Math"/>
                          </a:rPr>
                          <m:t>, </m:t>
                        </m:r>
                        <m:r>
                          <a:rPr lang="en-US" altLang="zh-CN" sz="2400" i="1">
                            <a:latin typeface="Cambria Math"/>
                          </a:rPr>
                          <m:t>𝑦</m:t>
                        </m:r>
                      </m:e>
                    </m:d>
                  </m:oMath>
                </a14:m>
                <a:r>
                  <a:rPr lang="en-US" altLang="zh-CN" sz="2400" dirty="0" smtClean="0"/>
                  <a:t> </a:t>
                </a:r>
              </a:p>
              <a:p>
                <a:endParaRPr lang="en-US" altLang="zh-CN" sz="2400" dirty="0"/>
              </a:p>
              <a:p>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覆盖正</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例</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和</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例</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数量分别为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0</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acc>
                      <m:accPr>
                        <m:chr m:val="̂"/>
                        <m:ctrlPr>
                          <a:rPr lang="zh-CN" altLang="zh-CN" sz="2400" i="1">
                            <a:latin typeface="Cambria Math"/>
                          </a:rPr>
                        </m:ctrlPr>
                      </m:accPr>
                      <m:e>
                        <m:sSub>
                          <m:sSubPr>
                            <m:ctrlPr>
                              <a:rPr lang="zh-CN" altLang="zh-CN" sz="2400" i="1">
                                <a:latin typeface="Cambria Math"/>
                              </a:rPr>
                            </m:ctrlPr>
                          </m:sSubPr>
                          <m:e>
                            <m:r>
                              <a:rPr lang="en-US" altLang="zh-CN" sz="2400" i="1">
                                <a:latin typeface="Cambria Math"/>
                              </a:rPr>
                              <m:t>𝑚</m:t>
                            </m:r>
                          </m:e>
                          <m:sub>
                            <m:r>
                              <a:rPr lang="en-US" altLang="zh-CN" sz="2400" i="1">
                                <a:latin typeface="Cambria Math"/>
                              </a:rPr>
                              <m:t>+</m:t>
                            </m:r>
                          </m:sub>
                        </m:sSub>
                      </m:e>
                    </m:acc>
                    <m:r>
                      <a:rPr lang="en-US" altLang="zh-CN" sz="2400" i="1">
                        <a:latin typeface="Cambria Math"/>
                      </a:rPr>
                      <m:t>=0</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acc>
                      <m:accPr>
                        <m:chr m:val="̂"/>
                        <m:ctrlPr>
                          <a:rPr lang="zh-CN" altLang="zh-CN" sz="2400" i="1">
                            <a:latin typeface="Cambria Math"/>
                          </a:rPr>
                        </m:ctrlPr>
                      </m:accPr>
                      <m:e>
                        <m:sSub>
                          <m:sSubPr>
                            <m:ctrlPr>
                              <a:rPr lang="zh-CN" altLang="zh-CN" sz="2400" i="1">
                                <a:latin typeface="Cambria Math"/>
                              </a:rPr>
                            </m:ctrlPr>
                          </m:sSubPr>
                          <m:e>
                            <m:r>
                              <a:rPr lang="en-US" altLang="zh-CN" sz="2400" i="1">
                                <a:latin typeface="Cambria Math"/>
                              </a:rPr>
                              <m:t>𝑚</m:t>
                            </m:r>
                          </m:e>
                          <m:sub>
                            <m:r>
                              <a:rPr lang="zh-CN" altLang="en-US" sz="2400" i="1">
                                <a:latin typeface="Cambria Math"/>
                              </a:rPr>
                              <m:t>−</m:t>
                            </m:r>
                          </m:sub>
                        </m:sSub>
                      </m:e>
                    </m:acc>
                    <m:r>
                      <a:rPr lang="en-US" altLang="zh-CN" sz="2400" i="1">
                        <a:latin typeface="Cambria Math"/>
                      </a:rPr>
                      <m:t>=2</m:t>
                    </m:r>
                  </m:oMath>
                </a14:m>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由于</a:t>
                </a:r>
                <a14:m>
                  <m:oMath xmlns:m="http://schemas.openxmlformats.org/officeDocument/2006/math">
                    <m:acc>
                      <m:accPr>
                        <m:chr m:val="̂"/>
                        <m:ctrlPr>
                          <a:rPr lang="zh-CN" altLang="zh-CN" sz="2400" i="1">
                            <a:latin typeface="Cambria Math"/>
                          </a:rPr>
                        </m:ctrlPr>
                      </m:accPr>
                      <m:e>
                        <m:sSub>
                          <m:sSubPr>
                            <m:ctrlPr>
                              <a:rPr lang="zh-CN" altLang="zh-CN" sz="2400" i="1">
                                <a:latin typeface="Cambria Math"/>
                              </a:rPr>
                            </m:ctrlPr>
                          </m:sSubPr>
                          <m:e>
                            <m:r>
                              <a:rPr lang="en-US" altLang="zh-CN" sz="2400" i="1">
                                <a:latin typeface="Cambria Math"/>
                              </a:rPr>
                              <m:t>𝑚</m:t>
                            </m:r>
                          </m:e>
                          <m:sub>
                            <m:r>
                              <a:rPr lang="en-US" altLang="zh-CN" sz="2400" i="1">
                                <a:latin typeface="Cambria Math"/>
                              </a:rPr>
                              <m:t>+</m:t>
                            </m:r>
                          </m:sub>
                        </m:sSub>
                      </m:e>
                    </m:acc>
                    <m:r>
                      <a:rPr lang="en-US" altLang="zh-CN" sz="2400" i="1">
                        <a:latin typeface="Cambria Math"/>
                      </a:rPr>
                      <m:t>=0</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，代入</a:t>
                </a:r>
                <a14:m>
                  <m:oMath xmlns:m="http://schemas.openxmlformats.org/officeDocument/2006/math">
                    <m:r>
                      <a:rPr lang="en-US" altLang="zh-CN" sz="2400" i="1">
                        <a:latin typeface="Cambria Math"/>
                      </a:rPr>
                      <m:t>𝐹𝑂𝐼𝐿</m:t>
                    </m:r>
                    <m:r>
                      <a:rPr lang="en-US" altLang="zh-CN" sz="2400" i="1">
                        <a:latin typeface="Cambria Math"/>
                      </a:rPr>
                      <m:t>_</m:t>
                    </m:r>
                    <m:r>
                      <a:rPr lang="en-US" altLang="zh-CN" sz="2400" i="1">
                        <a:latin typeface="Cambria Math"/>
                      </a:rPr>
                      <m:t>𝐺𝑎𝑖𝑛</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公式时会出现负无穷的情况，此时</a:t>
                </a:r>
                <a14:m>
                  <m:oMath xmlns:m="http://schemas.openxmlformats.org/officeDocument/2006/math">
                    <m:r>
                      <a:rPr lang="en-US" altLang="zh-CN" sz="2400" i="1">
                        <a:latin typeface="Cambria Math"/>
                      </a:rPr>
                      <m:t>𝐹𝑂𝐼𝐿</m:t>
                    </m:r>
                    <m:r>
                      <a:rPr lang="en-US" altLang="zh-CN" sz="2400" i="1">
                        <a:latin typeface="Cambria Math"/>
                      </a:rPr>
                      <m:t>_</m:t>
                    </m:r>
                    <m:r>
                      <a:rPr lang="en-US" altLang="zh-CN" sz="2400" i="1">
                        <a:latin typeface="Cambria Math"/>
                      </a:rPr>
                      <m:t>𝐺𝑎𝑖𝑛</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记为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NA</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Not Available</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6960096" y="2106908"/>
                <a:ext cx="5112568" cy="3077762"/>
              </a:xfrm>
              <a:prstGeom prst="rect">
                <a:avLst/>
              </a:prstGeom>
              <a:blipFill rotWithShape="1">
                <a:blip r:embed="rId4"/>
                <a:stretch>
                  <a:fillRect l="-1313" r="-1074" b="-31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9863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2FDB661-0182-4674-ADD1-3869223EFA64}"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18787"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DF20E95-BB17-489B-BE46-9CEA3FC770BA}"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6</a:t>
            </a:fld>
            <a:endParaRPr kumimoji="0" lang="en-US" altLang="zh-CN" sz="1400">
              <a:latin typeface="Tahoma" panose="020B0604030504040204" pitchFamily="34" charset="0"/>
              <a:ea typeface="宋体" panose="02010600030101010101" pitchFamily="2" charset="-122"/>
            </a:endParaRPr>
          </a:p>
        </p:txBody>
      </p:sp>
      <p:sp>
        <p:nvSpPr>
          <p:cNvPr id="118788"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二元语义网络表示</a:t>
            </a:r>
            <a:r>
              <a:rPr lang="zh-CN" altLang="en-US" dirty="0" smtClean="0"/>
              <a:t> </a:t>
            </a:r>
            <a:endParaRPr lang="zh-CN" altLang="en-US" sz="2400" dirty="0">
              <a:solidFill>
                <a:srgbClr val="000000"/>
              </a:solidFill>
              <a:ea typeface="华文新魏" panose="02010800040101010101" pitchFamily="2" charset="-122"/>
            </a:endParaRPr>
          </a:p>
        </p:txBody>
      </p:sp>
      <p:sp>
        <p:nvSpPr>
          <p:cNvPr id="118789" name="Rectangle 3"/>
          <p:cNvSpPr>
            <a:spLocks noGrp="1" noChangeArrowheads="1"/>
          </p:cNvSpPr>
          <p:nvPr>
            <p:ph type="body" idx="1"/>
          </p:nvPr>
        </p:nvSpPr>
        <p:spPr>
          <a:xfrm>
            <a:off x="1271464" y="1950561"/>
            <a:ext cx="1371600" cy="420688"/>
          </a:xfrm>
        </p:spPr>
        <p:txBody>
          <a:bodyPr/>
          <a:lstStyle/>
          <a:p>
            <a:pPr eaLnBrk="1" hangingPunct="1">
              <a:lnSpc>
                <a:spcPct val="90000"/>
              </a:lnSpc>
            </a:pPr>
            <a:r>
              <a:rPr lang="zh-CN" altLang="en-US" sz="2400" dirty="0">
                <a:solidFill>
                  <a:srgbClr val="000000"/>
                </a:solidFill>
              </a:rPr>
              <a:t>例</a:t>
            </a:r>
            <a:r>
              <a:rPr lang="en-US" altLang="zh-CN" sz="2400" dirty="0">
                <a:solidFill>
                  <a:srgbClr val="000000"/>
                </a:solidFill>
              </a:rPr>
              <a:t>2</a:t>
            </a:r>
          </a:p>
        </p:txBody>
      </p:sp>
      <p:grpSp>
        <p:nvGrpSpPr>
          <p:cNvPr id="118790" name="Group 11"/>
          <p:cNvGrpSpPr>
            <a:grpSpLocks/>
          </p:cNvGrpSpPr>
          <p:nvPr/>
        </p:nvGrpSpPr>
        <p:grpSpPr bwMode="auto">
          <a:xfrm>
            <a:off x="3432175" y="2852739"/>
            <a:ext cx="4495800" cy="561975"/>
            <a:chOff x="1112" y="1536"/>
            <a:chExt cx="2832" cy="354"/>
          </a:xfrm>
        </p:grpSpPr>
        <p:sp>
          <p:nvSpPr>
            <p:cNvPr id="118800" name="Rectangle 4"/>
            <p:cNvSpPr>
              <a:spLocks noChangeArrowheads="1"/>
            </p:cNvSpPr>
            <p:nvPr/>
          </p:nvSpPr>
          <p:spPr bwMode="auto">
            <a:xfrm>
              <a:off x="2208" y="1632"/>
              <a:ext cx="678"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swallow</a:t>
              </a:r>
            </a:p>
          </p:txBody>
        </p:sp>
        <p:sp>
          <p:nvSpPr>
            <p:cNvPr id="118801" name="Rectangle 5"/>
            <p:cNvSpPr>
              <a:spLocks noChangeArrowheads="1"/>
            </p:cNvSpPr>
            <p:nvPr/>
          </p:nvSpPr>
          <p:spPr bwMode="auto">
            <a:xfrm>
              <a:off x="1112" y="1632"/>
              <a:ext cx="664"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xiaoyan</a:t>
              </a:r>
            </a:p>
          </p:txBody>
        </p:sp>
        <p:sp>
          <p:nvSpPr>
            <p:cNvPr id="118802" name="Rectangle 6"/>
            <p:cNvSpPr>
              <a:spLocks noChangeArrowheads="1"/>
            </p:cNvSpPr>
            <p:nvPr/>
          </p:nvSpPr>
          <p:spPr bwMode="auto">
            <a:xfrm>
              <a:off x="3549" y="1632"/>
              <a:ext cx="395"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bird</a:t>
              </a:r>
            </a:p>
          </p:txBody>
        </p:sp>
        <p:sp>
          <p:nvSpPr>
            <p:cNvPr id="118803" name="Line 7"/>
            <p:cNvSpPr>
              <a:spLocks noChangeShapeType="1"/>
            </p:cNvSpPr>
            <p:nvPr/>
          </p:nvSpPr>
          <p:spPr bwMode="auto">
            <a:xfrm>
              <a:off x="1776" y="1776"/>
              <a:ext cx="43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8804" name="Line 8"/>
            <p:cNvSpPr>
              <a:spLocks noChangeShapeType="1"/>
            </p:cNvSpPr>
            <p:nvPr/>
          </p:nvSpPr>
          <p:spPr bwMode="auto">
            <a:xfrm>
              <a:off x="2880" y="1776"/>
              <a:ext cx="67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8805" name="Text Box 9"/>
            <p:cNvSpPr txBox="1">
              <a:spLocks noChangeArrowheads="1"/>
            </p:cNvSpPr>
            <p:nvPr/>
          </p:nvSpPr>
          <p:spPr bwMode="auto">
            <a:xfrm>
              <a:off x="1824" y="153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18806" name="Text Box 10"/>
            <p:cNvSpPr txBox="1">
              <a:spLocks noChangeArrowheads="1"/>
            </p:cNvSpPr>
            <p:nvPr/>
          </p:nvSpPr>
          <p:spPr bwMode="auto">
            <a:xfrm>
              <a:off x="3072" y="1536"/>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grpSp>
      <p:grpSp>
        <p:nvGrpSpPr>
          <p:cNvPr id="3" name="Group 44"/>
          <p:cNvGrpSpPr>
            <a:grpSpLocks/>
          </p:cNvGrpSpPr>
          <p:nvPr/>
        </p:nvGrpSpPr>
        <p:grpSpPr bwMode="auto">
          <a:xfrm>
            <a:off x="3733801" y="3429001"/>
            <a:ext cx="2284413" cy="638175"/>
            <a:chOff x="1392" y="2160"/>
            <a:chExt cx="1439" cy="402"/>
          </a:xfrm>
        </p:grpSpPr>
        <p:sp>
          <p:nvSpPr>
            <p:cNvPr id="118796" name="Rectangle 12"/>
            <p:cNvSpPr>
              <a:spLocks noChangeArrowheads="1"/>
            </p:cNvSpPr>
            <p:nvPr/>
          </p:nvSpPr>
          <p:spPr bwMode="auto">
            <a:xfrm>
              <a:off x="2264" y="2304"/>
              <a:ext cx="567"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nest-1</a:t>
              </a:r>
            </a:p>
          </p:txBody>
        </p:sp>
        <p:sp>
          <p:nvSpPr>
            <p:cNvPr id="118797" name="Line 17"/>
            <p:cNvSpPr>
              <a:spLocks noChangeShapeType="1"/>
            </p:cNvSpPr>
            <p:nvPr/>
          </p:nvSpPr>
          <p:spPr bwMode="auto">
            <a:xfrm>
              <a:off x="1392" y="216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8798" name="Line 18"/>
            <p:cNvSpPr>
              <a:spLocks noChangeShapeType="1"/>
            </p:cNvSpPr>
            <p:nvPr/>
          </p:nvSpPr>
          <p:spPr bwMode="auto">
            <a:xfrm>
              <a:off x="1392" y="2448"/>
              <a:ext cx="86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8799" name="Text Box 22"/>
            <p:cNvSpPr txBox="1">
              <a:spLocks noChangeArrowheads="1"/>
            </p:cNvSpPr>
            <p:nvPr/>
          </p:nvSpPr>
          <p:spPr bwMode="auto">
            <a:xfrm>
              <a:off x="1632" y="220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owns</a:t>
              </a:r>
              <a:endParaRPr lang="en-US" altLang="zh-CN" sz="3200">
                <a:latin typeface="Tahoma" panose="020B0604030504040204" pitchFamily="34" charset="0"/>
                <a:ea typeface="宋体" panose="02010600030101010101" pitchFamily="2" charset="-122"/>
              </a:endParaRPr>
            </a:p>
          </p:txBody>
        </p:sp>
      </p:grpSp>
      <p:grpSp>
        <p:nvGrpSpPr>
          <p:cNvPr id="4" name="Group 53"/>
          <p:cNvGrpSpPr>
            <a:grpSpLocks/>
          </p:cNvGrpSpPr>
          <p:nvPr/>
        </p:nvGrpSpPr>
        <p:grpSpPr bwMode="auto">
          <a:xfrm>
            <a:off x="6024563" y="3573464"/>
            <a:ext cx="1744662" cy="561975"/>
            <a:chOff x="2835" y="2208"/>
            <a:chExt cx="1099" cy="354"/>
          </a:xfrm>
        </p:grpSpPr>
        <p:sp>
          <p:nvSpPr>
            <p:cNvPr id="118793" name="Rectangle 13"/>
            <p:cNvSpPr>
              <a:spLocks noChangeArrowheads="1"/>
            </p:cNvSpPr>
            <p:nvPr/>
          </p:nvSpPr>
          <p:spPr bwMode="auto">
            <a:xfrm>
              <a:off x="3512" y="2304"/>
              <a:ext cx="422"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nest</a:t>
              </a:r>
            </a:p>
          </p:txBody>
        </p:sp>
        <p:sp>
          <p:nvSpPr>
            <p:cNvPr id="118794" name="Line 50"/>
            <p:cNvSpPr>
              <a:spLocks noChangeShapeType="1"/>
            </p:cNvSpPr>
            <p:nvPr/>
          </p:nvSpPr>
          <p:spPr bwMode="auto">
            <a:xfrm>
              <a:off x="2835" y="2432"/>
              <a:ext cx="67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8795" name="Text Box 51"/>
            <p:cNvSpPr txBox="1">
              <a:spLocks noChangeArrowheads="1"/>
            </p:cNvSpPr>
            <p:nvPr/>
          </p:nvSpPr>
          <p:spPr bwMode="auto">
            <a:xfrm>
              <a:off x="3024" y="220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647605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52120"/>
            <a:ext cx="11180561"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335072731"/>
                  </p:ext>
                </p:extLst>
              </p:nvPr>
            </p:nvGraphicFramePr>
            <p:xfrm>
              <a:off x="191344" y="908720"/>
              <a:ext cx="6541826" cy="5417924"/>
            </p:xfrm>
            <a:graphic>
              <a:graphicData uri="http://schemas.openxmlformats.org/drawingml/2006/table">
                <a:tbl>
                  <a:tblPr firstRow="1" firstCol="1" bandRow="1">
                    <a:tableStyleId>{5C22544A-7EE6-4342-B048-85BDC9FD1C3A}</a:tableStyleId>
                  </a:tblPr>
                  <a:tblGrid>
                    <a:gridCol w="1919785">
                      <a:extLst>
                        <a:ext uri="{9D8B030D-6E8A-4147-A177-3AD203B41FA5}">
                          <a16:colId xmlns:a16="http://schemas.microsoft.com/office/drawing/2014/main" xmlns="" val="20000"/>
                        </a:ext>
                      </a:extLst>
                    </a:gridCol>
                    <a:gridCol w="1364776">
                      <a:extLst>
                        <a:ext uri="{9D8B030D-6E8A-4147-A177-3AD203B41FA5}">
                          <a16:colId xmlns:a16="http://schemas.microsoft.com/office/drawing/2014/main" xmlns="" val="20001"/>
                        </a:ext>
                      </a:extLst>
                    </a:gridCol>
                    <a:gridCol w="1000836">
                      <a:extLst>
                        <a:ext uri="{9D8B030D-6E8A-4147-A177-3AD203B41FA5}">
                          <a16:colId xmlns:a16="http://schemas.microsoft.com/office/drawing/2014/main" xmlns="" val="20002"/>
                        </a:ext>
                      </a:extLst>
                    </a:gridCol>
                    <a:gridCol w="1164608">
                      <a:extLst>
                        <a:ext uri="{9D8B030D-6E8A-4147-A177-3AD203B41FA5}">
                          <a16:colId xmlns:a16="http://schemas.microsoft.com/office/drawing/2014/main" xmlns="" val="20003"/>
                        </a:ext>
                      </a:extLst>
                    </a:gridCol>
                    <a:gridCol w="1091821">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43112">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=4</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𝐹𝑂𝐼𝐿</m:t>
                                </m:r>
                                <m:r>
                                  <a:rPr lang="en-US" sz="1400" smtClean="0">
                                    <a:solidFill>
                                      <a:schemeClr val="tx1"/>
                                    </a:solidFill>
                                    <a:effectLst/>
                                    <a:latin typeface="Cambria Math"/>
                                  </a:rPr>
                                  <m:t>_</m:t>
                                </m:r>
                                <m:r>
                                  <a:rPr lang="en-US" sz="1400" smtClean="0">
                                    <a:solidFill>
                                      <a:schemeClr val="tx1"/>
                                    </a:solidFill>
                                    <a:effectLst/>
                                    <a:latin typeface="Cambria Math"/>
                                  </a:rPr>
                                  <m:t>𝐺𝑎𝑖𝑛</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=3</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𝑪𝒐𝒖𝒑𝒍</m:t>
                                </m:r>
                                <m:r>
                                  <a:rPr lang="en-US" sz="1400" smtClean="0">
                                    <a:solidFill>
                                      <a:schemeClr val="tx1"/>
                                    </a:solidFill>
                                    <a:effectLst/>
                                    <a:latin typeface="Cambria Math"/>
                                  </a:rPr>
                                  <m:t>𝐞</m:t>
                                </m:r>
                                <m:r>
                                  <a:rPr lang="en-US" sz="1400" smtClean="0">
                                    <a:solidFill>
                                      <a:schemeClr val="tx1"/>
                                    </a:solidFill>
                                    <a:effectLst/>
                                    <a:latin typeface="Cambria Math"/>
                                  </a:rPr>
                                  <m:t>(</m:t>
                                </m:r>
                                <m:r>
                                  <a:rPr lang="en-US" sz="1400" smtClean="0">
                                    <a:solidFill>
                                      <a:schemeClr val="tx1"/>
                                    </a:solidFill>
                                    <a:effectLst/>
                                    <a:latin typeface="Cambria Math"/>
                                  </a:rPr>
                                  <m:t>𝒙</m:t>
                                </m:r>
                                <m:r>
                                  <a:rPr lang="en-US" sz="1400" smtClean="0">
                                    <a:solidFill>
                                      <a:schemeClr val="tx1"/>
                                    </a:solidFill>
                                    <a:effectLst/>
                                    <a:latin typeface="Cambria Math"/>
                                  </a:rPr>
                                  <m:t>, </m:t>
                                </m:r>
                                <m:r>
                                  <a:rPr lang="en-US" sz="1400" smtClean="0">
                                    <a:solidFill>
                                      <a:schemeClr val="tx1"/>
                                    </a:solidFill>
                                    <a:effectLst/>
                                    <a:latin typeface="Cambria Math"/>
                                  </a:rPr>
                                  <m:t>𝒛</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zh-CN" alt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m:t>
                              </m:r>
                            </m:oMath>
                          </a14:m>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335072731"/>
                  </p:ext>
                </p:extLst>
              </p:nvPr>
            </p:nvGraphicFramePr>
            <p:xfrm>
              <a:off x="191344" y="908720"/>
              <a:ext cx="6541826" cy="5417924"/>
            </p:xfrm>
            <a:graphic>
              <a:graphicData uri="http://schemas.openxmlformats.org/drawingml/2006/table">
                <a:tbl>
                  <a:tblPr firstRow="1" firstCol="1" bandRow="1">
                    <a:tableStyleId>{5C22544A-7EE6-4342-B048-85BDC9FD1C3A}</a:tableStyleId>
                  </a:tblPr>
                  <a:tblGrid>
                    <a:gridCol w="1919785"/>
                    <a:gridCol w="1364776"/>
                    <a:gridCol w="1000836"/>
                    <a:gridCol w="1164608"/>
                    <a:gridCol w="1091821"/>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42500" r="-240952" b="-1832500"/>
                          </a:stretch>
                        </a:blip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342500" r="-224242" b="-18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342500" r="-93717" b="-18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0000" t="-342500" b="-1832500"/>
                          </a:stretch>
                        </a:blipFill>
                      </a:tcPr>
                    </a:tc>
                  </a:tr>
                  <a:tr h="243112">
                    <a:tc rowSpan="18">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4652" r="-240952" b="-2089"/>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442500" r="-238839"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442500" r="-224242"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442500" r="-93717" b="-17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542500" r="-238839"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542500" r="-224242"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542500" r="-93717" b="-16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642500" r="-238839"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642500" r="-224242"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642500" r="-93717" b="-15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742500" r="-238839"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742500" r="-224242"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742500" r="-93717" b="-14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864103" r="-238839" b="-1369231"/>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864103" r="-224242" b="-1369231"/>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864103" r="-93717" b="-1369231"/>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940000" r="-238839" b="-12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940000" r="-224242" b="-12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940000" r="-93717" b="-12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040000" r="-238839" b="-11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040000" r="-224242" b="-11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040000" r="-93717" b="-11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140000" r="-238839"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140000" r="-224242"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140000" r="-93717" b="-10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240000" r="-238839"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240000" r="-224242"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240000" r="-93717" b="-9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340000" r="-238839"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340000" r="-224242"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340000" r="-93717" b="-8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440000" r="-238839"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440000" r="-224242"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440000" r="-93717" b="-7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540000" r="-238839"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540000" r="-224242"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540000" r="-93717" b="-6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640000" r="-238839"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640000" r="-224242"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640000" r="-93717" b="-5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784615" r="-238839" b="-448718"/>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784615" r="-224242" b="-448718"/>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784615" r="-93717" b="-448718"/>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837500" r="-238839" b="-3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837500" r="-224242" b="-3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837500" r="-93717" b="-3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1937500" r="-238839"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1937500" r="-224242"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1937500" r="-93717" b="-2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2037500" r="-238839"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2037500" r="-224242"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2037500" r="-93717" b="-1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625" t="-2137500" r="-238839"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6667" t="-2137500" r="-224242"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586" t="-2137500" r="-93717" b="-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3" name="矩形 2"/>
              <p:cNvSpPr/>
              <p:nvPr/>
            </p:nvSpPr>
            <p:spPr>
              <a:xfrm>
                <a:off x="6943665" y="2259450"/>
                <a:ext cx="5058771" cy="3077762"/>
              </a:xfrm>
              <a:prstGeom prst="rect">
                <a:avLst/>
              </a:prstGeom>
            </p:spPr>
            <p:txBody>
              <a:bodyPr wrap="square" lIns="121917" tIns="60958" rIns="121917" bIns="60958">
                <a:spAutoFit/>
              </a:bodyPr>
              <a:lstStyle/>
              <a:p>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如果将</a:t>
                </a:r>
                <a14:m>
                  <m:oMath xmlns:m="http://schemas.openxmlformats.org/officeDocument/2006/math">
                    <m:r>
                      <a:rPr lang="en-US" altLang="zh-CN" sz="2400" i="1">
                        <a:latin typeface="Cambria Math"/>
                      </a:rPr>
                      <m:t>𝐶𝑜𝑢𝑝𝑙</m:t>
                    </m:r>
                    <m:r>
                      <m:rPr>
                        <m:sty m:val="p"/>
                      </m:rPr>
                      <a:rPr lang="en-US" altLang="zh-CN" sz="2400">
                        <a:latin typeface="Cambria Math"/>
                      </a:rPr>
                      <m:t>e</m:t>
                    </m:r>
                    <m:r>
                      <a:rPr lang="en-US" altLang="zh-CN" sz="2400">
                        <a:latin typeface="Cambria Math"/>
                      </a:rPr>
                      <m:t>(</m:t>
                    </m:r>
                    <m:r>
                      <a:rPr lang="en-US" altLang="zh-CN" sz="2400" i="1">
                        <a:latin typeface="Cambria Math"/>
                      </a:rPr>
                      <m:t>𝑥</m:t>
                    </m:r>
                    <m:r>
                      <a:rPr lang="en-US" altLang="zh-CN" sz="2400" i="1">
                        <a:latin typeface="Cambria Math"/>
                      </a:rPr>
                      <m:t>,</m:t>
                    </m:r>
                    <m:r>
                      <a:rPr lang="en-US" altLang="zh-CN" sz="2400">
                        <a:latin typeface="Cambria Math"/>
                      </a:rPr>
                      <m:t> </m:t>
                    </m:r>
                    <m:r>
                      <a:rPr lang="en-US" altLang="zh-CN" sz="2400" i="1">
                        <a:latin typeface="Cambria Math"/>
                      </a:rPr>
                      <m:t>𝑧</m:t>
                    </m:r>
                    <m:r>
                      <a:rPr lang="en-US" altLang="zh-CN" sz="2400">
                        <a:latin typeface="Cambria Math"/>
                      </a:rPr>
                      <m:t>)</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作为前提约束</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谓词加入</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可</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得到</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如下推理规则</a:t>
                </a:r>
                <a14:m>
                  <m:oMath xmlns:m="http://schemas.openxmlformats.org/officeDocument/2006/math">
                    <m:r>
                      <a:rPr lang="en-US" altLang="zh-CN" sz="2400" i="1">
                        <a:latin typeface="Cambria Math"/>
                      </a:rPr>
                      <m:t>𝐶𝑜𝑢𝑝𝑙</m:t>
                    </m:r>
                    <m:r>
                      <m:rPr>
                        <m:sty m:val="p"/>
                      </m:rPr>
                      <a:rPr lang="en-US" altLang="zh-CN" sz="2400">
                        <a:latin typeface="Cambria Math"/>
                      </a:rPr>
                      <m:t>e</m:t>
                    </m:r>
                    <m:r>
                      <a:rPr lang="en-US" altLang="zh-CN" sz="2400">
                        <a:latin typeface="Cambria Math"/>
                      </a:rPr>
                      <m:t>(</m:t>
                    </m:r>
                    <m:r>
                      <a:rPr lang="en-US" altLang="zh-CN" sz="2400" i="1">
                        <a:latin typeface="Cambria Math"/>
                      </a:rPr>
                      <m:t>𝑥</m:t>
                    </m:r>
                    <m:r>
                      <a:rPr lang="en-US" altLang="zh-CN" sz="2400" i="1">
                        <a:latin typeface="Cambria Math"/>
                      </a:rPr>
                      <m:t>,</m:t>
                    </m:r>
                    <m:r>
                      <a:rPr lang="en-US" altLang="zh-CN" sz="2400">
                        <a:latin typeface="Cambria Math"/>
                      </a:rPr>
                      <m:t> </m:t>
                    </m:r>
                    <m:r>
                      <a:rPr lang="en-US" altLang="zh-CN" sz="2400" i="1">
                        <a:latin typeface="Cambria Math"/>
                      </a:rPr>
                      <m:t>𝑧</m:t>
                    </m:r>
                    <m:r>
                      <a:rPr lang="en-US" altLang="zh-CN" sz="2400">
                        <a:latin typeface="Cambria Math"/>
                      </a:rPr>
                      <m:t>)</m:t>
                    </m:r>
                    <m:r>
                      <a:rPr lang="en-US" altLang="zh-CN" sz="2400" i="1">
                        <a:latin typeface="Cambria Math"/>
                      </a:rPr>
                      <m:t>→</m:t>
                    </m:r>
                    <m:r>
                      <a:rPr lang="en-US" altLang="zh-CN" sz="2400" i="1">
                        <a:latin typeface="Cambria Math"/>
                      </a:rPr>
                      <m:t>𝐹𝑎𝑡h𝑒𝑟</m:t>
                    </m:r>
                    <m:d>
                      <m:dPr>
                        <m:ctrlPr>
                          <a:rPr lang="zh-CN" altLang="zh-CN" sz="2400" i="1">
                            <a:latin typeface="Cambria Math"/>
                          </a:rPr>
                        </m:ctrlPr>
                      </m:dPr>
                      <m:e>
                        <m:r>
                          <a:rPr lang="en-US" altLang="zh-CN" sz="2400" i="1">
                            <a:latin typeface="Cambria Math"/>
                          </a:rPr>
                          <m:t>𝑥</m:t>
                        </m:r>
                        <m:r>
                          <a:rPr lang="en-US" altLang="zh-CN" sz="2400" i="1">
                            <a:latin typeface="Cambria Math"/>
                          </a:rPr>
                          <m:t>, </m:t>
                        </m:r>
                        <m:r>
                          <a:rPr lang="en-US" altLang="zh-CN" sz="2400" i="1">
                            <a:latin typeface="Cambria Math"/>
                          </a:rPr>
                          <m:t>𝑦</m:t>
                        </m:r>
                      </m:e>
                    </m:d>
                  </m:oMath>
                </a14:m>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在</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背景知识中，</a:t>
                </a:r>
                <a14:m>
                  <m:oMath xmlns:m="http://schemas.openxmlformats.org/officeDocument/2006/math">
                    <m:r>
                      <a:rPr lang="en-US" altLang="zh-CN" sz="2400" i="1">
                        <a:latin typeface="Cambria Math"/>
                      </a:rPr>
                      <m:t>𝐶𝑜𝑢𝑝𝑙</m:t>
                    </m:r>
                    <m:r>
                      <m:rPr>
                        <m:sty m:val="p"/>
                      </m:rPr>
                      <a:rPr lang="en-US" altLang="zh-CN" sz="2400">
                        <a:latin typeface="Cambria Math"/>
                      </a:rPr>
                      <m:t>e</m:t>
                    </m:r>
                    <m:r>
                      <a:rPr lang="en-US" altLang="zh-CN" sz="2400">
                        <a:latin typeface="Cambria Math"/>
                      </a:rPr>
                      <m:t>(</m:t>
                    </m:r>
                    <m:r>
                      <a:rPr lang="en-US" altLang="zh-CN" sz="2400" i="1">
                        <a:latin typeface="Cambria Math"/>
                      </a:rPr>
                      <m:t>𝑥</m:t>
                    </m:r>
                    <m:r>
                      <a:rPr lang="en-US" altLang="zh-CN" sz="2400" i="1">
                        <a:latin typeface="Cambria Math"/>
                      </a:rPr>
                      <m:t>,</m:t>
                    </m:r>
                    <m:r>
                      <a:rPr lang="en-US" altLang="zh-CN" sz="2400">
                        <a:latin typeface="Cambria Math"/>
                      </a:rPr>
                      <m:t> </m:t>
                    </m:r>
                    <m:r>
                      <a:rPr lang="en-US" altLang="zh-CN" sz="2400" i="1">
                        <a:latin typeface="Cambria Math"/>
                      </a:rPr>
                      <m:t>𝑧</m:t>
                    </m:r>
                    <m:r>
                      <a:rPr lang="en-US" altLang="zh-CN" sz="2400">
                        <a:latin typeface="Cambria Math"/>
                      </a:rPr>
                      <m:t>)</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只有一个实例</a:t>
                </a:r>
                <a14:m>
                  <m:oMath xmlns:m="http://schemas.openxmlformats.org/officeDocument/2006/math">
                    <m:r>
                      <a:rPr lang="en-US" altLang="zh-CN" sz="2400" i="1">
                        <a:latin typeface="Cambria Math"/>
                      </a:rPr>
                      <m:t>𝐶𝑜𝑢𝑝𝑙</m:t>
                    </m:r>
                    <m:r>
                      <m:rPr>
                        <m:sty m:val="p"/>
                      </m:rPr>
                      <a:rPr lang="en-US" altLang="zh-CN" sz="2400">
                        <a:latin typeface="Cambria Math"/>
                      </a:rPr>
                      <m:t>e</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sz="2400" i="1">
                        <a:latin typeface="Cambria Math"/>
                      </a:rPr>
                      <m:t>𝑥</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400" i="1">
                        <a:latin typeface="Cambria Math"/>
                      </a:rPr>
                      <m:t>𝑧</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James</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，将其代入</a:t>
                </a:r>
                <a14:m>
                  <m:oMath xmlns:m="http://schemas.openxmlformats.org/officeDocument/2006/math">
                    <m:r>
                      <a:rPr lang="en-US" altLang="zh-CN" sz="2400" i="1">
                        <a:latin typeface="Cambria Math"/>
                      </a:rPr>
                      <m:t>𝐹𝑎𝑡h𝑒𝑟</m:t>
                    </m:r>
                    <m:d>
                      <m:dPr>
                        <m:ctrlPr>
                          <a:rPr lang="zh-CN" altLang="zh-CN" sz="2400" i="1">
                            <a:latin typeface="Cambria Math"/>
                          </a:rPr>
                        </m:ctrlPr>
                      </m:dPr>
                      <m:e>
                        <m:r>
                          <a:rPr lang="en-US" altLang="zh-CN" sz="2400" i="1">
                            <a:latin typeface="Cambria Math"/>
                          </a:rPr>
                          <m:t>𝑥</m:t>
                        </m:r>
                        <m:r>
                          <a:rPr lang="en-US" altLang="zh-CN" sz="2400" i="1">
                            <a:latin typeface="Cambria Math"/>
                          </a:rPr>
                          <m:t>, </m:t>
                        </m:r>
                        <m:r>
                          <a:rPr lang="en-US" altLang="zh-CN" sz="2400" i="1">
                            <a:latin typeface="Cambria Math"/>
                          </a:rPr>
                          <m:t>𝑦</m:t>
                        </m:r>
                      </m:e>
                    </m:d>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sz="2400" i="1">
                        <a:latin typeface="Cambria Math"/>
                      </a:rPr>
                      <m:t>𝐹𝑎𝑡h𝑒𝑟</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 </a:t>
                </a:r>
                <a14:m>
                  <m:oMath xmlns:m="http://schemas.openxmlformats.org/officeDocument/2006/math">
                    <m:r>
                      <a:rPr lang="en-US" altLang="zh-CN" sz="2400" i="1">
                        <a:latin typeface="Cambria Math"/>
                      </a:rPr>
                      <m:t>𝑦</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6943665" y="2259450"/>
                <a:ext cx="5058771" cy="3077762"/>
              </a:xfrm>
              <a:prstGeom prst="rect">
                <a:avLst/>
              </a:prstGeom>
              <a:blipFill rotWithShape="1">
                <a:blip r:embed="rId4"/>
                <a:stretch>
                  <a:fillRect l="-1205" t="-1782" r="-1084" b="-31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9297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52121"/>
            <a:ext cx="11106773" cy="78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671171374"/>
                  </p:ext>
                </p:extLst>
              </p:nvPr>
            </p:nvGraphicFramePr>
            <p:xfrm>
              <a:off x="119336" y="548680"/>
              <a:ext cx="6032310" cy="5780251"/>
            </p:xfrm>
            <a:graphic>
              <a:graphicData uri="http://schemas.openxmlformats.org/drawingml/2006/table">
                <a:tbl>
                  <a:tblPr firstRow="1" firstCol="1" bandRow="1">
                    <a:tableStyleId>{5C22544A-7EE6-4342-B048-85BDC9FD1C3A}</a:tableStyleId>
                  </a:tblPr>
                  <a:tblGrid>
                    <a:gridCol w="1251989">
                      <a:extLst>
                        <a:ext uri="{9D8B030D-6E8A-4147-A177-3AD203B41FA5}">
                          <a16:colId xmlns:a16="http://schemas.microsoft.com/office/drawing/2014/main" xmlns="" val="20000"/>
                        </a:ext>
                      </a:extLst>
                    </a:gridCol>
                    <a:gridCol w="1776752">
                      <a:extLst>
                        <a:ext uri="{9D8B030D-6E8A-4147-A177-3AD203B41FA5}">
                          <a16:colId xmlns:a16="http://schemas.microsoft.com/office/drawing/2014/main" xmlns="" val="20001"/>
                        </a:ext>
                      </a:extLst>
                    </a:gridCol>
                    <a:gridCol w="922884">
                      <a:extLst>
                        <a:ext uri="{9D8B030D-6E8A-4147-A177-3AD203B41FA5}">
                          <a16:colId xmlns:a16="http://schemas.microsoft.com/office/drawing/2014/main" xmlns="" val="20002"/>
                        </a:ext>
                      </a:extLst>
                    </a:gridCol>
                    <a:gridCol w="1073901">
                      <a:extLst>
                        <a:ext uri="{9D8B030D-6E8A-4147-A177-3AD203B41FA5}">
                          <a16:colId xmlns:a16="http://schemas.microsoft.com/office/drawing/2014/main" xmlns="" val="20003"/>
                        </a:ext>
                      </a:extLst>
                    </a:gridCol>
                    <a:gridCol w="1006784">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426720">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421809">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400" i="1" smtClean="0">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r>
                                  <a:rPr lang="en-US" sz="1400">
                                    <a:solidFill>
                                      <a:schemeClr val="tx1"/>
                                    </a:solidFill>
                                    <a:effectLst/>
                                    <a:latin typeface="Cambria Math"/>
                                  </a:rPr>
                                  <m:t>=4</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𝐹𝑂𝐼𝐿</m:t>
                                </m:r>
                                <m:r>
                                  <a:rPr lang="en-US" sz="1400" smtClean="0">
                                    <a:solidFill>
                                      <a:schemeClr val="tx1"/>
                                    </a:solidFill>
                                    <a:effectLst/>
                                    <a:latin typeface="Cambria Math"/>
                                  </a:rPr>
                                  <m:t>_</m:t>
                                </m:r>
                                <m:r>
                                  <a:rPr lang="en-US" sz="1400" smtClean="0">
                                    <a:solidFill>
                                      <a:schemeClr val="tx1"/>
                                    </a:solidFill>
                                    <a:effectLst/>
                                    <a:latin typeface="Cambria Math"/>
                                  </a:rPr>
                                  <m:t>𝐺𝑎𝑖𝑛</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𝐹𝑎𝑡h𝑒𝑟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𝑀𝑜𝑡h𝑒𝑟</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=3</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𝑆𝑖𝑏𝑙𝑖𝑛𝑔</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𝑥</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𝑪𝒐𝒖𝒑𝒍</m:t>
                                </m:r>
                                <m:r>
                                  <a:rPr lang="en-US" sz="1400" smtClean="0">
                                    <a:solidFill>
                                      <a:schemeClr val="tx1"/>
                                    </a:solidFill>
                                    <a:effectLst/>
                                    <a:latin typeface="Cambria Math"/>
                                  </a:rPr>
                                  <m:t>𝐞</m:t>
                                </m:r>
                                <m:r>
                                  <a:rPr lang="en-US" sz="1400" smtClean="0">
                                    <a:solidFill>
                                      <a:schemeClr val="tx1"/>
                                    </a:solidFill>
                                    <a:effectLst/>
                                    <a:latin typeface="Cambria Math"/>
                                  </a:rPr>
                                  <m:t>(</m:t>
                                </m:r>
                                <m:r>
                                  <a:rPr lang="en-US" sz="1400" smtClean="0">
                                    <a:solidFill>
                                      <a:schemeClr val="tx1"/>
                                    </a:solidFill>
                                    <a:effectLst/>
                                    <a:latin typeface="Cambria Math"/>
                                  </a:rPr>
                                  <m:t>𝒙</m:t>
                                </m:r>
                                <m:r>
                                  <a:rPr lang="en-US" sz="1400" smtClean="0">
                                    <a:solidFill>
                                      <a:schemeClr val="tx1"/>
                                    </a:solidFill>
                                    <a:effectLst/>
                                    <a:latin typeface="Cambria Math"/>
                                  </a:rPr>
                                  <m:t>, </m:t>
                                </m:r>
                                <m:r>
                                  <a:rPr lang="en-US" sz="1400" smtClean="0">
                                    <a:solidFill>
                                      <a:schemeClr val="tx1"/>
                                    </a:solidFill>
                                    <a:effectLst/>
                                    <a:latin typeface="Cambria Math"/>
                                  </a:rPr>
                                  <m:t>𝒛</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𝒎</m:t>
                                        </m:r>
                                      </m:e>
                                      <m:sub>
                                        <m:r>
                                          <a:rPr lang="zh-CN" altLang="en-US" sz="1400">
                                            <a:solidFill>
                                              <a:schemeClr val="tx1"/>
                                            </a:solidFill>
                                            <a:effectLst/>
                                            <a:latin typeface="Cambria Math"/>
                                          </a:rPr>
                                          <m:t>−</m:t>
                                        </m:r>
                                      </m:sub>
                                    </m:sSub>
                                  </m:e>
                                </m:acc>
                                <m:r>
                                  <a:rPr lang="en-US" sz="1400">
                                    <a:solidFill>
                                      <a:schemeClr val="tx1"/>
                                    </a:solidFill>
                                    <a:effectLst/>
                                    <a:latin typeface="Cambria Math"/>
                                  </a:rPr>
                                  <m:t>=</m:t>
                                </m:r>
                                <m:r>
                                  <a:rPr lang="en-US" sz="1400">
                                    <a:solidFill>
                                      <a:schemeClr val="tx1"/>
                                    </a:solidFill>
                                    <a:effectLst/>
                                    <a:latin typeface="Cambria Math"/>
                                  </a:rPr>
                                  <m:t>𝟏</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m:t>
                              </m:r>
                            </m:oMath>
                          </a14:m>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𝑦</m:t>
                                </m:r>
                                <m:r>
                                  <a:rPr lang="en-US" sz="1400" smtClean="0">
                                    <a:solidFill>
                                      <a:schemeClr val="tx1"/>
                                    </a:solidFill>
                                    <a:effectLst/>
                                    <a:latin typeface="Cambria Math"/>
                                  </a:rPr>
                                  <m:t>, </m:t>
                                </m:r>
                                <m:r>
                                  <a:rPr lang="en-US" sz="1400" smtClean="0">
                                    <a:solidFill>
                                      <a:schemeClr val="tx1"/>
                                    </a:solidFill>
                                    <a:effectLst/>
                                    <a:latin typeface="Cambria Math"/>
                                  </a:rPr>
                                  <m:t>𝑧</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𝑥</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=2</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a:rPr>
                                  <m:t>𝐶𝑜𝑢𝑝𝑙</m:t>
                                </m:r>
                                <m:r>
                                  <m:rPr>
                                    <m:sty m:val="p"/>
                                  </m:rPr>
                                  <a:rPr lang="en-US" sz="1400" smtClean="0">
                                    <a:solidFill>
                                      <a:schemeClr val="tx1"/>
                                    </a:solidFill>
                                    <a:effectLst/>
                                    <a:latin typeface="Cambria Math"/>
                                  </a:rPr>
                                  <m:t>e</m:t>
                                </m:r>
                                <m:r>
                                  <a:rPr lang="en-US" sz="1400" smtClean="0">
                                    <a:solidFill>
                                      <a:schemeClr val="tx1"/>
                                    </a:solidFill>
                                    <a:effectLst/>
                                    <a:latin typeface="Cambria Math"/>
                                  </a:rPr>
                                  <m:t>(</m:t>
                                </m:r>
                                <m:r>
                                  <a:rPr lang="en-US" sz="1400" smtClean="0">
                                    <a:solidFill>
                                      <a:schemeClr val="tx1"/>
                                    </a:solidFill>
                                    <a:effectLst/>
                                    <a:latin typeface="Cambria Math"/>
                                  </a:rPr>
                                  <m:t>𝑧</m:t>
                                </m:r>
                                <m:r>
                                  <a:rPr lang="en-US" sz="1400" smtClean="0">
                                    <a:solidFill>
                                      <a:schemeClr val="tx1"/>
                                    </a:solidFill>
                                    <a:effectLst/>
                                    <a:latin typeface="Cambria Math"/>
                                  </a:rPr>
                                  <m:t>, </m:t>
                                </m:r>
                                <m:r>
                                  <a:rPr lang="en-US" sz="1400" smtClean="0">
                                    <a:solidFill>
                                      <a:schemeClr val="tx1"/>
                                    </a:solidFill>
                                    <a:effectLst/>
                                    <a:latin typeface="Cambria Math"/>
                                  </a:rPr>
                                  <m:t>𝑦</m:t>
                                </m:r>
                                <m:r>
                                  <a:rPr lang="en-US" sz="1400" smtClean="0">
                                    <a:solidFill>
                                      <a:schemeClr val="tx1"/>
                                    </a:solidFill>
                                    <a:effectLst/>
                                    <a:latin typeface="Cambria Math"/>
                                  </a:rPr>
                                  <m:t>)</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en-US" sz="1400">
                                            <a:solidFill>
                                              <a:schemeClr val="tx1"/>
                                            </a:solidFill>
                                            <a:effectLst/>
                                            <a:latin typeface="Cambria Math"/>
                                          </a:rPr>
                                          <m:t>+</m:t>
                                        </m:r>
                                      </m:sub>
                                    </m:sSub>
                                  </m:e>
                                </m:acc>
                                <m:r>
                                  <a:rPr lang="en-US" sz="1400">
                                    <a:solidFill>
                                      <a:schemeClr val="tx1"/>
                                    </a:solidFill>
                                    <a:effectLst/>
                                    <a:latin typeface="Cambria Math"/>
                                  </a:rPr>
                                  <m:t>=0</m:t>
                                </m:r>
                              </m:oMath>
                            </m:oMathPara>
                          </a14:m>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400" i="1" smtClean="0">
                                        <a:solidFill>
                                          <a:schemeClr val="tx1"/>
                                        </a:solidFill>
                                        <a:effectLst/>
                                        <a:latin typeface="Cambria Math"/>
                                      </a:rPr>
                                    </m:ctrlPr>
                                  </m:accPr>
                                  <m:e>
                                    <m:sSub>
                                      <m:sSubPr>
                                        <m:ctrlPr>
                                          <a:rPr lang="zh-CN" sz="1400" i="1">
                                            <a:solidFill>
                                              <a:schemeClr val="tx1"/>
                                            </a:solidFill>
                                            <a:effectLst/>
                                            <a:latin typeface="Cambria Math"/>
                                          </a:rPr>
                                        </m:ctrlPr>
                                      </m:sSubPr>
                                      <m:e>
                                        <m:r>
                                          <a:rPr lang="en-US" sz="1400">
                                            <a:solidFill>
                                              <a:schemeClr val="tx1"/>
                                            </a:solidFill>
                                            <a:effectLst/>
                                            <a:latin typeface="Cambria Math"/>
                                          </a:rPr>
                                          <m:t>𝑚</m:t>
                                        </m:r>
                                      </m:e>
                                      <m:sub>
                                        <m:r>
                                          <a:rPr lang="zh-CN" altLang="en-US" sz="1400">
                                            <a:solidFill>
                                              <a:schemeClr val="tx1"/>
                                            </a:solidFill>
                                            <a:effectLst/>
                                            <a:latin typeface="Cambria Math"/>
                                          </a:rPr>
                                          <m:t>−</m:t>
                                        </m:r>
                                      </m:sub>
                                    </m:sSub>
                                  </m:e>
                                </m:acc>
                                <m:r>
                                  <a:rPr lang="en-US" sz="1400">
                                    <a:solidFill>
                                      <a:schemeClr val="tx1"/>
                                    </a:solidFill>
                                    <a:effectLst/>
                                    <a:latin typeface="Cambria Math"/>
                                  </a:rPr>
                                  <m:t>=1</m:t>
                                </m:r>
                              </m:oMath>
                            </m:oMathPara>
                          </a14:m>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671171374"/>
                  </p:ext>
                </p:extLst>
              </p:nvPr>
            </p:nvGraphicFramePr>
            <p:xfrm>
              <a:off x="119336" y="548680"/>
              <a:ext cx="6032310" cy="5780251"/>
            </p:xfrm>
            <a:graphic>
              <a:graphicData uri="http://schemas.openxmlformats.org/drawingml/2006/table">
                <a:tbl>
                  <a:tblPr firstRow="1" firstCol="1" bandRow="1">
                    <a:tableStyleId>{5C22544A-7EE6-4342-B048-85BDC9FD1C3A}</a:tableStyleId>
                  </a:tblPr>
                  <a:tblGrid>
                    <a:gridCol w="1251989"/>
                    <a:gridCol w="1776752"/>
                    <a:gridCol w="922884"/>
                    <a:gridCol w="1073901"/>
                    <a:gridCol w="1006784"/>
                  </a:tblGrid>
                  <a:tr h="555684">
                    <a:tc gridSpan="2">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26720">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40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21831">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88" t="-242029" r="-382927" b="-1062319"/>
                          </a:stretch>
                        </a:blipFill>
                      </a:tcPr>
                    </a:tc>
                    <a:tc>
                      <a:txBody>
                        <a:bodyPr/>
                        <a:lstStyle/>
                        <a:p>
                          <a:pPr algn="ctr">
                            <a:spcBef>
                              <a:spcPts val="1000"/>
                            </a:spcBef>
                            <a:spcAft>
                              <a:spcPts val="0"/>
                            </a:spcAft>
                          </a:pPr>
                          <a:r>
                            <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242029" r="-226490" b="-1062319"/>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242029" r="-94318" b="-1062319"/>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0000" t="-242029" r="-606" b="-1062319"/>
                          </a:stretch>
                        </a:blipFill>
                      </a:tcPr>
                    </a:tc>
                  </a:tr>
                  <a:tr h="243112">
                    <a:tc rowSpan="18">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88" t="-32869" r="-382927" b="-2089"/>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590000" r="-168836"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590000" r="-226490" b="-17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590000" r="-94318" b="-17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690000" r="-168836"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690000" r="-226490" b="-16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690000" r="-94318" b="-16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790000" r="-168836"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790000" r="-226490" b="-15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790000" r="-94318" b="-15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890000" r="-168836"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890000" r="-226490" b="-14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890000" r="-94318" b="-14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990000" r="-168836" b="-13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990000" r="-226490" b="-13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990000" r="-94318" b="-13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1090000" r="-168836" b="-12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1090000" r="-226490" b="-1232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1090000" r="-94318" b="-12325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1220513" r="-168836" b="-1164103"/>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1220513" r="-226490" b="-1164103"/>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1220513" r="-94318" b="-1164103"/>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1287500" r="-168836"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1287500" r="-226490" b="-10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1287500" r="-94318" b="-10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1387500" r="-168836"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1387500" r="-226490" b="-9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1387500" r="-94318" b="-9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1487500" r="-168836"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1487500" r="-226490" b="-8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1487500" r="-94318" b="-8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1587500" r="-168836"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1587500" r="-226490" b="-7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1587500" r="-94318" b="-735000"/>
                          </a:stretch>
                        </a:blipFill>
                      </a:tcPr>
                    </a:tc>
                    <a:tc>
                      <a:txBody>
                        <a:bodyPr/>
                        <a:lstStyle/>
                        <a:p>
                          <a:pPr algn="ctr">
                            <a:spcBef>
                              <a:spcPts val="1000"/>
                            </a:spcBef>
                            <a:spcAft>
                              <a:spcPts val="0"/>
                            </a:spcAft>
                          </a:pPr>
                          <a:r>
                            <a:rPr lang="en-US"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1687500" r="-168836"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1687500" r="-226490" b="-6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1687500" r="-94318" b="-6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1787500" r="-168836"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1787500" r="-226490" b="-5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1787500" r="-94318" b="-5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1887500" r="-168836" b="-4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1887500" r="-226490" b="-4350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1887500" r="-94318" b="-4350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2038462" r="-168836" b="-346154"/>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2038462" r="-226490" b="-346154"/>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2038462" r="-94318" b="-346154"/>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2085000" r="-168836"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2085000" r="-226490" b="-2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2085000" r="-94318" b="-2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2185000" r="-168836"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2185000" r="-226490" b="-1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2185000" r="-94318" b="-1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548" t="-2285000" r="-168836"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801" t="-2285000" r="-226490" b="-37500"/>
                          </a:stretch>
                        </a:blip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750" t="-2285000" r="-94318" b="-37500"/>
                          </a:stretch>
                        </a:blipFill>
                      </a:tcPr>
                    </a:tc>
                    <a:tc>
                      <a:txBody>
                        <a:bodyPr/>
                        <a:lstStyle/>
                        <a:p>
                          <a:pPr algn="ctr">
                            <a:spcBef>
                              <a:spcPts val="1000"/>
                            </a:spcBef>
                            <a:spcAft>
                              <a:spcPts val="0"/>
                            </a:spcAft>
                          </a:pPr>
                          <a:r>
                            <a:rPr lang="en-US"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6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6240016" y="1728642"/>
                <a:ext cx="5841240" cy="3998783"/>
              </a:xfrm>
              <a:prstGeom prst="rect">
                <a:avLst/>
              </a:prstGeom>
            </p:spPr>
            <p:txBody>
              <a:bodyPr wrap="square" lIns="121917" tIns="60958" rIns="121917" bIns="60958">
                <a:spAutoFit/>
              </a:bodyPr>
              <a:lstStyle/>
              <a:p>
                <a:pPr algn="just"/>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在训练样本中存在正例</a:t>
                </a:r>
                <a14:m>
                  <m:oMath xmlns:m="http://schemas.openxmlformats.org/officeDocument/2006/math">
                    <m:r>
                      <a:rPr lang="en-US" altLang="zh-CN" sz="2400" i="1">
                        <a:latin typeface="Cambria Math"/>
                      </a:rPr>
                      <m:t>𝐹𝑎𝑡h𝑒𝑟</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以及</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例</a:t>
                </a:r>
                <a14:m>
                  <m:oMath xmlns:m="http://schemas.openxmlformats.org/officeDocument/2006/math">
                    <m:r>
                      <a:rPr lang="en-US" altLang="zh-CN" sz="2400" i="1">
                        <a:latin typeface="Cambria Math"/>
                      </a:rPr>
                      <m:t>¬</m:t>
                    </m:r>
                    <m:r>
                      <a:rPr lang="en-US" altLang="zh-CN" sz="2400" i="1">
                        <a:latin typeface="Cambria Math"/>
                      </a:rPr>
                      <m:t>𝐹𝑎𝑡h𝑒𝑟</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sz="2400" i="1">
                        <a:latin typeface="Cambria Math"/>
                      </a:rPr>
                      <m:t>𝐶𝑜𝑢𝑝𝑙</m:t>
                    </m:r>
                    <m:r>
                      <m:rPr>
                        <m:sty m:val="p"/>
                      </m:rPr>
                      <a:rPr lang="en-US" altLang="zh-CN" sz="2400">
                        <a:latin typeface="Cambria Math"/>
                      </a:rPr>
                      <m:t>e</m:t>
                    </m:r>
                    <m:r>
                      <a:rPr lang="en-US" altLang="zh-CN" sz="2400">
                        <a:latin typeface="Cambria Math"/>
                      </a:rPr>
                      <m:t>(</m:t>
                    </m:r>
                    <m:r>
                      <a:rPr lang="en-US" altLang="zh-CN" sz="2400" i="1">
                        <a:latin typeface="Cambria Math"/>
                      </a:rPr>
                      <m:t>𝑥</m:t>
                    </m:r>
                    <m:r>
                      <a:rPr lang="en-US" altLang="zh-CN" sz="2400" i="1">
                        <a:latin typeface="Cambria Math"/>
                      </a:rPr>
                      <m:t>,</m:t>
                    </m:r>
                    <m:r>
                      <a:rPr lang="en-US" altLang="zh-CN" sz="2400">
                        <a:latin typeface="Cambria Math"/>
                      </a:rPr>
                      <m:t> </m:t>
                    </m:r>
                    <m:r>
                      <a:rPr lang="en-US" altLang="zh-CN" sz="2400" i="1">
                        <a:latin typeface="Cambria Math"/>
                      </a:rPr>
                      <m:t>𝑧</m:t>
                    </m:r>
                    <m:r>
                      <a:rPr lang="en-US" altLang="zh-CN" sz="2400">
                        <a:latin typeface="Cambria Math"/>
                      </a:rPr>
                      <m:t>)</m:t>
                    </m:r>
                    <m:r>
                      <a:rPr lang="en-US" altLang="zh-CN" sz="2400" i="1">
                        <a:latin typeface="Cambria Math"/>
                      </a:rPr>
                      <m:t>→</m:t>
                    </m:r>
                    <m:r>
                      <a:rPr lang="en-US" altLang="zh-CN" sz="2400" i="1">
                        <a:latin typeface="Cambria Math"/>
                      </a:rPr>
                      <m:t>𝐹𝑎𝑡h𝑒𝑟</m:t>
                    </m:r>
                    <m:d>
                      <m:dPr>
                        <m:ctrlPr>
                          <a:rPr lang="zh-CN" altLang="zh-CN" sz="2400" i="1">
                            <a:latin typeface="Cambria Math"/>
                          </a:rPr>
                        </m:ctrlPr>
                      </m:dPr>
                      <m:e>
                        <m:r>
                          <a:rPr lang="en-US" altLang="zh-CN" sz="2400" i="1">
                            <a:latin typeface="Cambria Math"/>
                          </a:rPr>
                          <m:t>𝑥</m:t>
                        </m:r>
                        <m:r>
                          <a:rPr lang="en-US" altLang="zh-CN" sz="2400" i="1">
                            <a:latin typeface="Cambria Math"/>
                          </a:rPr>
                          <m:t>, </m:t>
                        </m:r>
                        <m:r>
                          <a:rPr lang="en-US" altLang="zh-CN" sz="2400" i="1">
                            <a:latin typeface="Cambria Math"/>
                          </a:rPr>
                          <m:t>𝑦</m:t>
                        </m:r>
                      </m:e>
                    </m:d>
                  </m:oMath>
                </a14:m>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覆盖正</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例</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和</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例</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数量分别为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。信息增益值为：</a:t>
                </a:r>
                <a:endParaRPr lang="en-US" altLang="zh-CN" sz="2400" i="1" dirty="0" smtClean="0"/>
              </a:p>
              <a:p>
                <a:pPr algn="just"/>
                <a:endParaRPr lang="en-US" altLang="zh-CN" sz="2400" i="1" dirty="0" smtClean="0"/>
              </a:p>
              <a:p>
                <a:pPr algn="just"/>
                <a14:m>
                  <m:oMathPara xmlns:m="http://schemas.openxmlformats.org/officeDocument/2006/math">
                    <m:oMathParaPr>
                      <m:jc m:val="centerGroup"/>
                    </m:oMathParaPr>
                    <m:oMath xmlns:m="http://schemas.openxmlformats.org/officeDocument/2006/math">
                      <m:acc>
                        <m:accPr>
                          <m:chr m:val="̂"/>
                          <m:ctrlPr>
                            <a:rPr lang="zh-CN" altLang="zh-CN" sz="2400" i="1">
                              <a:latin typeface="Cambria Math"/>
                            </a:rPr>
                          </m:ctrlPr>
                        </m:accPr>
                        <m:e>
                          <m:sSub>
                            <m:sSubPr>
                              <m:ctrlPr>
                                <a:rPr lang="zh-CN" altLang="zh-CN" sz="2400" i="1">
                                  <a:latin typeface="Cambria Math"/>
                                </a:rPr>
                              </m:ctrlPr>
                            </m:sSubPr>
                            <m:e>
                              <m:r>
                                <a:rPr lang="en-US" altLang="zh-CN" sz="2400" i="1">
                                  <a:latin typeface="Cambria Math"/>
                                </a:rPr>
                                <m:t>𝑚</m:t>
                              </m:r>
                            </m:e>
                            <m:sub>
                              <m:r>
                                <a:rPr lang="en-US" altLang="zh-CN" sz="2400" i="1">
                                  <a:latin typeface="Cambria Math"/>
                                </a:rPr>
                                <m:t>+</m:t>
                              </m:r>
                            </m:sub>
                          </m:sSub>
                        </m:e>
                      </m:acc>
                      <m:r>
                        <a:rPr lang="en-US" altLang="zh-CN" sz="2400" i="1">
                          <a:latin typeface="Cambria Math"/>
                        </a:rPr>
                        <m:t>⋅</m:t>
                      </m:r>
                      <m:d>
                        <m:dPr>
                          <m:ctrlPr>
                            <a:rPr lang="zh-CN" altLang="zh-CN" sz="2400" i="1">
                              <a:latin typeface="Cambria Math"/>
                            </a:rPr>
                          </m:ctrlPr>
                        </m:dPr>
                        <m:e>
                          <m:func>
                            <m:funcPr>
                              <m:ctrlPr>
                                <a:rPr lang="zh-CN" altLang="zh-CN" sz="2400" i="1">
                                  <a:latin typeface="Cambria Math"/>
                                </a:rPr>
                              </m:ctrlPr>
                            </m:funcPr>
                            <m:fName>
                              <m:sSub>
                                <m:sSubPr>
                                  <m:ctrlPr>
                                    <a:rPr lang="zh-CN" altLang="zh-CN" sz="2400" i="1">
                                      <a:latin typeface="Cambria Math"/>
                                    </a:rPr>
                                  </m:ctrlPr>
                                </m:sSubPr>
                                <m:e>
                                  <m:r>
                                    <m:rPr>
                                      <m:sty m:val="p"/>
                                    </m:rPr>
                                    <a:rPr lang="en-US" altLang="zh-CN" sz="2400">
                                      <a:latin typeface="Cambria Math"/>
                                    </a:rPr>
                                    <m:t>log</m:t>
                                  </m:r>
                                </m:e>
                                <m:sub>
                                  <m:r>
                                    <a:rPr lang="en-US" altLang="zh-CN" sz="2400" i="1">
                                      <a:latin typeface="Cambria Math"/>
                                    </a:rPr>
                                    <m:t>2</m:t>
                                  </m:r>
                                </m:sub>
                              </m:sSub>
                            </m:fName>
                            <m:e>
                              <m:f>
                                <m:fPr>
                                  <m:ctrlPr>
                                    <a:rPr lang="zh-CN" altLang="zh-CN" sz="2400" i="1">
                                      <a:latin typeface="Cambria Math"/>
                                    </a:rPr>
                                  </m:ctrlPr>
                                </m:fPr>
                                <m:num>
                                  <m:acc>
                                    <m:accPr>
                                      <m:chr m:val="̂"/>
                                      <m:ctrlPr>
                                        <a:rPr lang="zh-CN" altLang="zh-CN" sz="2400" i="1">
                                          <a:latin typeface="Cambria Math"/>
                                        </a:rPr>
                                      </m:ctrlPr>
                                    </m:accPr>
                                    <m:e>
                                      <m:sSub>
                                        <m:sSubPr>
                                          <m:ctrlPr>
                                            <a:rPr lang="zh-CN" altLang="zh-CN" sz="2400" i="1">
                                              <a:latin typeface="Cambria Math"/>
                                            </a:rPr>
                                          </m:ctrlPr>
                                        </m:sSubPr>
                                        <m:e>
                                          <m:r>
                                            <a:rPr lang="en-US" altLang="zh-CN" sz="2400" i="1">
                                              <a:latin typeface="Cambria Math"/>
                                            </a:rPr>
                                            <m:t>𝑚</m:t>
                                          </m:r>
                                        </m:e>
                                        <m:sub>
                                          <m:r>
                                            <a:rPr lang="en-US" altLang="zh-CN" sz="2400" i="1">
                                              <a:latin typeface="Cambria Math"/>
                                            </a:rPr>
                                            <m:t>+</m:t>
                                          </m:r>
                                        </m:sub>
                                      </m:sSub>
                                    </m:e>
                                  </m:acc>
                                </m:num>
                                <m:den>
                                  <m:acc>
                                    <m:accPr>
                                      <m:chr m:val="̂"/>
                                      <m:ctrlPr>
                                        <a:rPr lang="zh-CN" altLang="zh-CN" sz="2400" i="1">
                                          <a:latin typeface="Cambria Math"/>
                                        </a:rPr>
                                      </m:ctrlPr>
                                    </m:accPr>
                                    <m:e>
                                      <m:sSub>
                                        <m:sSubPr>
                                          <m:ctrlPr>
                                            <a:rPr lang="zh-CN" altLang="zh-CN" sz="2400" i="1">
                                              <a:latin typeface="Cambria Math"/>
                                            </a:rPr>
                                          </m:ctrlPr>
                                        </m:sSubPr>
                                        <m:e>
                                          <m:r>
                                            <a:rPr lang="en-US" altLang="zh-CN" sz="2400" i="1">
                                              <a:latin typeface="Cambria Math"/>
                                            </a:rPr>
                                            <m:t>𝑚</m:t>
                                          </m:r>
                                        </m:e>
                                        <m:sub>
                                          <m:r>
                                            <a:rPr lang="en-US" altLang="zh-CN" sz="2400" i="1">
                                              <a:latin typeface="Cambria Math"/>
                                            </a:rPr>
                                            <m:t>+</m:t>
                                          </m:r>
                                        </m:sub>
                                      </m:sSub>
                                    </m:e>
                                  </m:acc>
                                  <m:r>
                                    <a:rPr lang="en-US" altLang="zh-CN" sz="2400" i="1">
                                      <a:latin typeface="Cambria Math"/>
                                    </a:rPr>
                                    <m:t>+</m:t>
                                  </m:r>
                                  <m:acc>
                                    <m:accPr>
                                      <m:chr m:val="̂"/>
                                      <m:ctrlPr>
                                        <a:rPr lang="zh-CN" altLang="zh-CN" sz="2400" i="1">
                                          <a:latin typeface="Cambria Math"/>
                                        </a:rPr>
                                      </m:ctrlPr>
                                    </m:accPr>
                                    <m:e>
                                      <m:sSub>
                                        <m:sSubPr>
                                          <m:ctrlPr>
                                            <a:rPr lang="zh-CN" altLang="zh-CN" sz="2400" i="1">
                                              <a:latin typeface="Cambria Math"/>
                                            </a:rPr>
                                          </m:ctrlPr>
                                        </m:sSubPr>
                                        <m:e>
                                          <m:r>
                                            <a:rPr lang="en-US" altLang="zh-CN" sz="2400" i="1">
                                              <a:latin typeface="Cambria Math"/>
                                            </a:rPr>
                                            <m:t>𝑚</m:t>
                                          </m:r>
                                        </m:e>
                                        <m:sub>
                                          <m:r>
                                            <a:rPr lang="en-US" altLang="zh-CN" sz="2400" i="1">
                                              <a:latin typeface="Cambria Math"/>
                                            </a:rPr>
                                            <m:t>−</m:t>
                                          </m:r>
                                        </m:sub>
                                      </m:sSub>
                                    </m:e>
                                  </m:acc>
                                </m:den>
                              </m:f>
                            </m:e>
                          </m:func>
                          <m:r>
                            <a:rPr lang="en-US" altLang="zh-CN" sz="2400" i="1">
                              <a:latin typeface="Cambria Math"/>
                            </a:rPr>
                            <m:t>−</m:t>
                          </m:r>
                          <m:func>
                            <m:funcPr>
                              <m:ctrlPr>
                                <a:rPr lang="zh-CN" altLang="zh-CN" sz="2400" i="1">
                                  <a:latin typeface="Cambria Math"/>
                                </a:rPr>
                              </m:ctrlPr>
                            </m:funcPr>
                            <m:fName>
                              <m:sSub>
                                <m:sSubPr>
                                  <m:ctrlPr>
                                    <a:rPr lang="zh-CN" altLang="zh-CN" sz="2400" i="1">
                                      <a:latin typeface="Cambria Math"/>
                                    </a:rPr>
                                  </m:ctrlPr>
                                </m:sSubPr>
                                <m:e>
                                  <m:r>
                                    <m:rPr>
                                      <m:sty m:val="p"/>
                                    </m:rPr>
                                    <a:rPr lang="en-US" altLang="zh-CN" sz="2400">
                                      <a:latin typeface="Cambria Math"/>
                                    </a:rPr>
                                    <m:t>log</m:t>
                                  </m:r>
                                </m:e>
                                <m:sub>
                                  <m:r>
                                    <a:rPr lang="en-US" altLang="zh-CN" sz="2400" i="1">
                                      <a:latin typeface="Cambria Math"/>
                                    </a:rPr>
                                    <m:t>2</m:t>
                                  </m:r>
                                </m:sub>
                              </m:sSub>
                            </m:fName>
                            <m:e>
                              <m:f>
                                <m:fPr>
                                  <m:ctrlPr>
                                    <a:rPr lang="zh-CN" altLang="zh-CN" sz="2400" i="1">
                                      <a:latin typeface="Cambria Math"/>
                                    </a:rPr>
                                  </m:ctrlPr>
                                </m:fPr>
                                <m:num>
                                  <m:sSub>
                                    <m:sSubPr>
                                      <m:ctrlPr>
                                        <a:rPr lang="zh-CN" altLang="zh-CN" sz="2400" i="1">
                                          <a:latin typeface="Cambria Math"/>
                                        </a:rPr>
                                      </m:ctrlPr>
                                    </m:sSubPr>
                                    <m:e>
                                      <m:r>
                                        <a:rPr lang="en-US" altLang="zh-CN" sz="2400" i="1">
                                          <a:latin typeface="Cambria Math"/>
                                        </a:rPr>
                                        <m:t>𝑚</m:t>
                                      </m:r>
                                    </m:e>
                                    <m:sub>
                                      <m:r>
                                        <a:rPr lang="en-US" altLang="zh-CN" sz="2400" i="1">
                                          <a:latin typeface="Cambria Math"/>
                                        </a:rPr>
                                        <m:t>+</m:t>
                                      </m:r>
                                    </m:sub>
                                  </m:sSub>
                                </m:num>
                                <m:den>
                                  <m:sSub>
                                    <m:sSubPr>
                                      <m:ctrlPr>
                                        <a:rPr lang="zh-CN" altLang="zh-CN" sz="2400" i="1">
                                          <a:latin typeface="Cambria Math"/>
                                        </a:rPr>
                                      </m:ctrlPr>
                                    </m:sSubPr>
                                    <m:e>
                                      <m:r>
                                        <a:rPr lang="en-US" altLang="zh-CN" sz="2400" i="1">
                                          <a:latin typeface="Cambria Math"/>
                                        </a:rPr>
                                        <m:t>𝑚</m:t>
                                      </m:r>
                                    </m:e>
                                    <m:sub>
                                      <m:r>
                                        <a:rPr lang="en-US" altLang="zh-CN" sz="2400" i="1">
                                          <a:latin typeface="Cambria Math"/>
                                        </a:rPr>
                                        <m:t>+</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𝑚</m:t>
                                      </m:r>
                                    </m:e>
                                    <m:sub>
                                      <m:r>
                                        <a:rPr lang="en-US" altLang="zh-CN" sz="2400" i="1">
                                          <a:latin typeface="Cambria Math"/>
                                        </a:rPr>
                                        <m:t>−</m:t>
                                      </m:r>
                                    </m:sub>
                                  </m:sSub>
                                </m:den>
                              </m:f>
                            </m:e>
                          </m:func>
                        </m:e>
                      </m:d>
                      <m:r>
                        <a:rPr lang="en-US" altLang="zh-CN" sz="2400" i="1">
                          <a:latin typeface="Cambria Math"/>
                        </a:rPr>
                        <m:t>=1⋅</m:t>
                      </m:r>
                      <m:d>
                        <m:dPr>
                          <m:ctrlPr>
                            <a:rPr lang="zh-CN" altLang="zh-CN" sz="2400" i="1">
                              <a:latin typeface="Cambria Math"/>
                            </a:rPr>
                          </m:ctrlPr>
                        </m:dPr>
                        <m:e>
                          <m:func>
                            <m:funcPr>
                              <m:ctrlPr>
                                <a:rPr lang="zh-CN" altLang="zh-CN" sz="2400" i="1">
                                  <a:latin typeface="Cambria Math"/>
                                </a:rPr>
                              </m:ctrlPr>
                            </m:funcPr>
                            <m:fName>
                              <m:sSub>
                                <m:sSubPr>
                                  <m:ctrlPr>
                                    <a:rPr lang="zh-CN" altLang="zh-CN" sz="2400" i="1">
                                      <a:latin typeface="Cambria Math"/>
                                    </a:rPr>
                                  </m:ctrlPr>
                                </m:sSubPr>
                                <m:e>
                                  <m:r>
                                    <m:rPr>
                                      <m:sty m:val="p"/>
                                    </m:rPr>
                                    <a:rPr lang="en-US" altLang="zh-CN" sz="2400">
                                      <a:latin typeface="Cambria Math"/>
                                    </a:rPr>
                                    <m:t>log</m:t>
                                  </m:r>
                                </m:e>
                                <m:sub>
                                  <m:r>
                                    <a:rPr lang="en-US" altLang="zh-CN" sz="2400" i="1">
                                      <a:latin typeface="Cambria Math"/>
                                    </a:rPr>
                                    <m:t>2</m:t>
                                  </m:r>
                                </m:sub>
                              </m:sSub>
                            </m:fName>
                            <m:e>
                              <m:f>
                                <m:fPr>
                                  <m:ctrlPr>
                                    <a:rPr lang="zh-CN" altLang="zh-CN" sz="2400" i="1">
                                      <a:latin typeface="Cambria Math"/>
                                    </a:rPr>
                                  </m:ctrlPr>
                                </m:fPr>
                                <m:num>
                                  <m:r>
                                    <a:rPr lang="en-US" altLang="zh-CN" sz="2400" i="1">
                                      <a:latin typeface="Cambria Math"/>
                                    </a:rPr>
                                    <m:t>1</m:t>
                                  </m:r>
                                </m:num>
                                <m:den>
                                  <m:r>
                                    <a:rPr lang="en-US" altLang="zh-CN" sz="2400" i="1">
                                      <a:latin typeface="Cambria Math"/>
                                    </a:rPr>
                                    <m:t>1+1</m:t>
                                  </m:r>
                                </m:den>
                              </m:f>
                            </m:e>
                          </m:func>
                          <m:r>
                            <a:rPr lang="en-US" altLang="zh-CN" sz="2400" i="1">
                              <a:latin typeface="Cambria Math"/>
                            </a:rPr>
                            <m:t>−</m:t>
                          </m:r>
                          <m:func>
                            <m:funcPr>
                              <m:ctrlPr>
                                <a:rPr lang="zh-CN" altLang="zh-CN" sz="2400" i="1">
                                  <a:latin typeface="Cambria Math"/>
                                </a:rPr>
                              </m:ctrlPr>
                            </m:funcPr>
                            <m:fName>
                              <m:sSub>
                                <m:sSubPr>
                                  <m:ctrlPr>
                                    <a:rPr lang="zh-CN" altLang="zh-CN" sz="2400" i="1">
                                      <a:latin typeface="Cambria Math"/>
                                    </a:rPr>
                                  </m:ctrlPr>
                                </m:sSubPr>
                                <m:e>
                                  <m:r>
                                    <m:rPr>
                                      <m:sty m:val="p"/>
                                    </m:rPr>
                                    <a:rPr lang="en-US" altLang="zh-CN" sz="2400">
                                      <a:latin typeface="Cambria Math"/>
                                    </a:rPr>
                                    <m:t>log</m:t>
                                  </m:r>
                                </m:e>
                                <m:sub>
                                  <m:r>
                                    <a:rPr lang="en-US" altLang="zh-CN" sz="2400" i="1">
                                      <a:latin typeface="Cambria Math"/>
                                    </a:rPr>
                                    <m:t>2</m:t>
                                  </m:r>
                                </m:sub>
                              </m:sSub>
                            </m:fName>
                            <m:e>
                              <m:f>
                                <m:fPr>
                                  <m:ctrlPr>
                                    <a:rPr lang="zh-CN" altLang="zh-CN" sz="2400" i="1">
                                      <a:latin typeface="Cambria Math"/>
                                    </a:rPr>
                                  </m:ctrlPr>
                                </m:fPr>
                                <m:num>
                                  <m:r>
                                    <a:rPr lang="en-US" altLang="zh-CN" sz="2400" i="1">
                                      <a:latin typeface="Cambria Math"/>
                                    </a:rPr>
                                    <m:t>1</m:t>
                                  </m:r>
                                </m:num>
                                <m:den>
                                  <m:r>
                                    <a:rPr lang="en-US" altLang="zh-CN" sz="2400" i="1">
                                      <a:latin typeface="Cambria Math"/>
                                    </a:rPr>
                                    <m:t>1+4</m:t>
                                  </m:r>
                                </m:den>
                              </m:f>
                            </m:e>
                          </m:func>
                        </m:e>
                      </m:d>
                      <m:r>
                        <a:rPr lang="en-US" altLang="zh-CN" sz="2400" i="1">
                          <a:latin typeface="Cambria Math"/>
                        </a:rPr>
                        <m:t>=1.32</m:t>
                      </m:r>
                    </m:oMath>
                  </m:oMathPara>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6240016" y="1728642"/>
                <a:ext cx="5841240" cy="3998783"/>
              </a:xfrm>
              <a:prstGeom prst="rect">
                <a:avLst/>
              </a:prstGeom>
              <a:blipFill rotWithShape="1">
                <a:blip r:embed="rId4"/>
                <a:stretch>
                  <a:fillRect l="-1148" t="-1372" r="-10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2640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623392" y="260648"/>
            <a:ext cx="11250789"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550091" y="1568796"/>
                <a:ext cx="6150592" cy="4555093"/>
              </a:xfrm>
              <a:prstGeom prst="rect">
                <a:avLst/>
              </a:prstGeom>
            </p:spPr>
            <p:txBody>
              <a:bodyPr wrap="square" lIns="121917" tIns="60958" rIns="121917" bIns="60958">
                <a:spAutoFit/>
              </a:bodyPr>
              <a:lstStyle/>
              <a:p>
                <a:pPr marL="380990" indent="-380990" algn="just">
                  <a:lnSpc>
                    <a:spcPct val="150000"/>
                  </a:lnSpc>
                  <a:buFont typeface="Wingdings" panose="05000000000000000000" pitchFamily="2" charset="2"/>
                  <a:buChar char="l"/>
                </a:pPr>
                <a14:m>
                  <m:oMath xmlns:m="http://schemas.openxmlformats.org/officeDocument/2006/math">
                    <m:r>
                      <a:rPr lang="en-US" altLang="zh-CN" sz="2100" i="1">
                        <a:latin typeface="Cambria Math"/>
                      </a:rPr>
                      <m:t>𝐶𝑜𝑢𝑝𝑙</m:t>
                    </m:r>
                    <m:r>
                      <m:rPr>
                        <m:sty m:val="p"/>
                      </m:rPr>
                      <a:rPr lang="en-US" altLang="zh-CN" sz="2100">
                        <a:latin typeface="Cambria Math"/>
                      </a:rPr>
                      <m:t>e</m:t>
                    </m:r>
                    <m:r>
                      <a:rPr lang="en-US" altLang="zh-CN" sz="2100">
                        <a:latin typeface="Cambria Math"/>
                      </a:rPr>
                      <m:t>(</m:t>
                    </m:r>
                    <m:r>
                      <a:rPr lang="en-US" altLang="zh-CN" sz="2100" i="1">
                        <a:latin typeface="Cambria Math"/>
                      </a:rPr>
                      <m:t>𝑥</m:t>
                    </m:r>
                    <m:r>
                      <a:rPr lang="en-US" altLang="zh-CN" sz="2100" i="1">
                        <a:latin typeface="Cambria Math"/>
                      </a:rPr>
                      <m:t>,</m:t>
                    </m:r>
                    <m:r>
                      <a:rPr lang="en-US" altLang="zh-CN" sz="2100">
                        <a:latin typeface="Cambria Math"/>
                      </a:rPr>
                      <m:t> </m:t>
                    </m:r>
                    <m:r>
                      <a:rPr lang="en-US" altLang="zh-CN" sz="2100" i="1">
                        <a:latin typeface="Cambria Math"/>
                      </a:rPr>
                      <m:t>𝑧</m:t>
                    </m:r>
                    <m:r>
                      <a:rPr lang="en-US" altLang="zh-CN" sz="2100">
                        <a:latin typeface="Cambria Math"/>
                      </a:rPr>
                      <m:t>)</m:t>
                    </m:r>
                  </m:oMath>
                </a14:m>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 加入</a:t>
                </a: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后信息增益最大</a:t>
                </a:r>
                <a:endParaRPr lang="en-US" altLang="zh-CN" sz="2100"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lnSpc>
                    <a:spcPct val="150000"/>
                  </a:lnSpc>
                  <a:buFont typeface="Wingdings" panose="05000000000000000000" pitchFamily="2" charset="2"/>
                  <a:buChar char="l"/>
                </a:pP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sz="2100" i="1">
                        <a:latin typeface="Cambria Math"/>
                      </a:rPr>
                      <m:t>𝐶𝑜𝑢𝑝𝑙</m:t>
                    </m:r>
                    <m:r>
                      <m:rPr>
                        <m:sty m:val="p"/>
                      </m:rPr>
                      <a:rPr lang="en-US" altLang="zh-CN" sz="2100">
                        <a:latin typeface="Cambria Math"/>
                      </a:rPr>
                      <m:t>e</m:t>
                    </m:r>
                    <m:r>
                      <a:rPr lang="en-US" altLang="zh-CN" sz="2100">
                        <a:latin typeface="Cambria Math"/>
                      </a:rPr>
                      <m:t>(</m:t>
                    </m:r>
                    <m:r>
                      <a:rPr lang="en-US" altLang="zh-CN" sz="2100" i="1">
                        <a:latin typeface="Cambria Math"/>
                      </a:rPr>
                      <m:t>𝑥</m:t>
                    </m:r>
                    <m:r>
                      <a:rPr lang="en-US" altLang="zh-CN" sz="2100" i="1">
                        <a:latin typeface="Cambria Math"/>
                      </a:rPr>
                      <m:t>,</m:t>
                    </m:r>
                    <m:r>
                      <a:rPr lang="en-US" altLang="zh-CN" sz="2100">
                        <a:latin typeface="Cambria Math"/>
                      </a:rPr>
                      <m:t> </m:t>
                    </m:r>
                    <m:r>
                      <a:rPr lang="en-US" altLang="zh-CN" sz="2100" i="1">
                        <a:latin typeface="Cambria Math"/>
                      </a:rPr>
                      <m:t>𝑧</m:t>
                    </m:r>
                    <m:r>
                      <a:rPr lang="en-US" altLang="zh-CN" sz="2100">
                        <a:latin typeface="Cambria Math"/>
                      </a:rPr>
                      <m:t>)</m:t>
                    </m:r>
                  </m:oMath>
                </a14:m>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加入推理规则</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sz="2100" i="1">
                        <a:latin typeface="Cambria Math"/>
                      </a:rPr>
                      <m:t>𝐶𝑜𝑢𝑝𝑙𝑒</m:t>
                    </m:r>
                    <m:d>
                      <m:dPr>
                        <m:ctrlPr>
                          <a:rPr lang="zh-CN" altLang="zh-CN" sz="2100" i="1">
                            <a:latin typeface="Cambria Math"/>
                          </a:rPr>
                        </m:ctrlPr>
                      </m:dPr>
                      <m:e>
                        <m:r>
                          <a:rPr lang="en-US" altLang="zh-CN" sz="2100" i="1">
                            <a:latin typeface="Cambria Math"/>
                          </a:rPr>
                          <m:t>𝑥</m:t>
                        </m:r>
                        <m:r>
                          <a:rPr lang="en-US" altLang="zh-CN" sz="2100" i="1">
                            <a:latin typeface="Cambria Math"/>
                          </a:rPr>
                          <m:t>,</m:t>
                        </m:r>
                        <m:r>
                          <a:rPr lang="en-US" altLang="zh-CN" sz="2100" i="1">
                            <a:latin typeface="Cambria Math"/>
                          </a:rPr>
                          <m:t>𝑧</m:t>
                        </m:r>
                      </m:e>
                    </m:d>
                    <m:r>
                      <a:rPr lang="en-US" altLang="zh-CN" sz="2100" i="1">
                        <a:latin typeface="Cambria Math"/>
                      </a:rPr>
                      <m:t>→</m:t>
                    </m:r>
                    <m:r>
                      <a:rPr lang="en-US" altLang="zh-CN" sz="2100" i="1">
                        <a:latin typeface="Cambria Math"/>
                      </a:rPr>
                      <m:t>𝐹𝑎𝑡h𝑒𝑟</m:t>
                    </m:r>
                    <m:d>
                      <m:dPr>
                        <m:ctrlPr>
                          <a:rPr lang="zh-CN" altLang="zh-CN" sz="2100" i="1">
                            <a:latin typeface="Cambria Math"/>
                          </a:rPr>
                        </m:ctrlPr>
                      </m:dPr>
                      <m:e>
                        <m:r>
                          <a:rPr lang="en-US" altLang="zh-CN" sz="2100" i="1">
                            <a:latin typeface="Cambria Math"/>
                          </a:rPr>
                          <m:t>𝑥</m:t>
                        </m:r>
                        <m:r>
                          <a:rPr lang="en-US" altLang="zh-CN" sz="2100" i="1">
                            <a:latin typeface="Cambria Math"/>
                          </a:rPr>
                          <m:t>, </m:t>
                        </m:r>
                        <m:r>
                          <a:rPr lang="en-US" altLang="zh-CN" sz="2100" i="1">
                            <a:latin typeface="Cambria Math"/>
                          </a:rPr>
                          <m:t>𝑦</m:t>
                        </m:r>
                      </m:e>
                    </m:d>
                  </m:oMath>
                </a14:m>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新推理规则</a:t>
                </a:r>
                <a:endParaRPr lang="en-US" altLang="zh-CN" sz="2100"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lnSpc>
                    <a:spcPct val="150000"/>
                  </a:lnSpc>
                  <a:buFont typeface="Wingdings" panose="05000000000000000000" pitchFamily="2" charset="2"/>
                  <a:buChar char="l"/>
                </a:pPr>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将训练样例中与该推理规则不符的样例去掉</a:t>
                </a: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这里不符指当</a:t>
                </a:r>
                <a14:m>
                  <m:oMath xmlns:m="http://schemas.openxmlformats.org/officeDocument/2006/math">
                    <m:r>
                      <a:rPr lang="en-US" altLang="zh-CN" sz="2100">
                        <a:latin typeface="Cambria Math"/>
                        <a:ea typeface="黑体" panose="02010609060101010101" pitchFamily="49" charset="-122"/>
                        <a:cs typeface="Times New Roman" panose="02020603050405020304" pitchFamily="18" charset="0"/>
                      </a:rPr>
                      <m:t>𝐶𝑜𝑢𝑝𝑙𝑒</m:t>
                    </m:r>
                    <m:d>
                      <m:dPr>
                        <m:ctrlPr>
                          <a:rPr lang="zh-CN" altLang="zh-CN" sz="2100" i="1">
                            <a:latin typeface="Cambria Math"/>
                            <a:ea typeface="黑体" panose="02010609060101010101" pitchFamily="49" charset="-122"/>
                            <a:cs typeface="Times New Roman" panose="02020603050405020304" pitchFamily="18" charset="0"/>
                          </a:rPr>
                        </m:ctrlPr>
                      </m:dPr>
                      <m:e>
                        <m:r>
                          <a:rPr lang="en-US" altLang="zh-CN" sz="2100">
                            <a:latin typeface="Cambria Math"/>
                            <a:ea typeface="黑体" panose="02010609060101010101" pitchFamily="49" charset="-122"/>
                            <a:cs typeface="Times New Roman" panose="02020603050405020304" pitchFamily="18" charset="0"/>
                          </a:rPr>
                          <m:t>𝑥</m:t>
                        </m:r>
                        <m:r>
                          <a:rPr lang="en-US" altLang="zh-CN" sz="2100">
                            <a:latin typeface="Cambria Math"/>
                            <a:ea typeface="黑体" panose="02010609060101010101" pitchFamily="49" charset="-122"/>
                            <a:cs typeface="Times New Roman" panose="02020603050405020304" pitchFamily="18" charset="0"/>
                          </a:rPr>
                          <m:t>,</m:t>
                        </m:r>
                        <m:r>
                          <a:rPr lang="en-US" altLang="zh-CN" sz="2100">
                            <a:latin typeface="Cambria Math"/>
                            <a:ea typeface="黑体" panose="02010609060101010101" pitchFamily="49" charset="-122"/>
                            <a:cs typeface="Times New Roman" panose="02020603050405020304" pitchFamily="18" charset="0"/>
                          </a:rPr>
                          <m:t>𝑧</m:t>
                        </m:r>
                      </m:e>
                    </m:d>
                  </m:oMath>
                </a14:m>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中</a:t>
                </a:r>
                <a14:m>
                  <m:oMath xmlns:m="http://schemas.openxmlformats.org/officeDocument/2006/math">
                    <m:r>
                      <a:rPr lang="en-US" altLang="zh-CN" sz="2100">
                        <a:latin typeface="Cambria Math"/>
                        <a:ea typeface="黑体" panose="02010609060101010101" pitchFamily="49" charset="-122"/>
                        <a:cs typeface="Times New Roman" panose="02020603050405020304" pitchFamily="18" charset="0"/>
                      </a:rPr>
                      <m:t>𝑥</m:t>
                    </m:r>
                  </m:oMath>
                </a14:m>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取值为</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时，与</a:t>
                </a:r>
                <a14:m>
                  <m:oMath xmlns:m="http://schemas.openxmlformats.org/officeDocument/2006/math">
                    <m:r>
                      <a:rPr lang="en-US" altLang="zh-CN" sz="2100">
                        <a:latin typeface="Cambria Math"/>
                        <a:ea typeface="黑体" panose="02010609060101010101" pitchFamily="49" charset="-122"/>
                        <a:cs typeface="Times New Roman" panose="02020603050405020304" pitchFamily="18" charset="0"/>
                      </a:rPr>
                      <m:t>𝐹𝑎𝑡h𝑒𝑟</m:t>
                    </m:r>
                  </m:oMath>
                </a14:m>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(David,  )</a:t>
                </a:r>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或</a:t>
                </a:r>
                <a14:m>
                  <m:oMath xmlns:m="http://schemas.openxmlformats.org/officeDocument/2006/math">
                    <m:r>
                      <a:rPr lang="en-US" altLang="zh-CN" sz="2100">
                        <a:latin typeface="Cambria Math"/>
                        <a:ea typeface="黑体" panose="02010609060101010101" pitchFamily="49" charset="-122"/>
                        <a:cs typeface="Times New Roman" panose="02020603050405020304" pitchFamily="18" charset="0"/>
                      </a:rPr>
                      <m:t>¬</m:t>
                    </m:r>
                    <m:r>
                      <a:rPr lang="en-US" altLang="zh-CN" sz="2100">
                        <a:latin typeface="Cambria Math"/>
                        <a:ea typeface="黑体" panose="02010609060101010101" pitchFamily="49" charset="-122"/>
                        <a:cs typeface="Times New Roman" panose="02020603050405020304" pitchFamily="18" charset="0"/>
                      </a:rPr>
                      <m:t>𝐹𝑎𝑡h𝑒𝑟</m:t>
                    </m:r>
                  </m:oMath>
                </a14:m>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(David,  )</a:t>
                </a:r>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无法匹配的实例。</a:t>
                </a:r>
                <a:endParaRPr lang="en-US" altLang="zh-CN" sz="2100"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lnSpc>
                    <a:spcPct val="150000"/>
                  </a:lnSpc>
                  <a:buFont typeface="Wingdings" panose="05000000000000000000" pitchFamily="2" charset="2"/>
                  <a:buChar char="l"/>
                </a:pPr>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训练样本集中只有正例</a:t>
                </a:r>
                <a14:m>
                  <m:oMath xmlns:m="http://schemas.openxmlformats.org/officeDocument/2006/math">
                    <m:r>
                      <a:rPr lang="en-US" altLang="zh-CN" sz="2100" i="1">
                        <a:latin typeface="Cambria Math"/>
                      </a:rPr>
                      <m:t>𝐹𝑎𝑡h𝑒𝑟</m:t>
                    </m:r>
                  </m:oMath>
                </a14:m>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和负例</a:t>
                </a:r>
                <a14:m>
                  <m:oMath xmlns:m="http://schemas.openxmlformats.org/officeDocument/2006/math">
                    <m:r>
                      <a:rPr lang="en-US" altLang="zh-CN" sz="2100" i="1">
                        <a:latin typeface="Cambria Math"/>
                      </a:rPr>
                      <m:t>¬</m:t>
                    </m:r>
                    <m:r>
                      <a:rPr lang="en-US" altLang="zh-CN" sz="2100" i="1">
                        <a:latin typeface="Cambria Math"/>
                      </a:rPr>
                      <m:t>𝐹𝑎𝑡h𝑒𝑟</m:t>
                    </m:r>
                  </m:oMath>
                </a14:m>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sz="2100" dirty="0">
                    <a:latin typeface="Times New Roman" panose="02020603050405020304" pitchFamily="18" charset="0"/>
                    <a:ea typeface="黑体" panose="02010609060101010101" pitchFamily="49" charset="-122"/>
                    <a:cs typeface="Times New Roman" panose="02020603050405020304" pitchFamily="18" charset="0"/>
                  </a:rPr>
                  <a:t>两个实例</a:t>
                </a:r>
              </a:p>
            </p:txBody>
          </p:sp>
        </mc:Choice>
        <mc:Fallback xmlns="">
          <p:sp>
            <p:nvSpPr>
              <p:cNvPr id="3" name="矩形 2"/>
              <p:cNvSpPr>
                <a:spLocks noRot="1" noChangeAspect="1" noMove="1" noResize="1" noEditPoints="1" noAdjustHandles="1" noChangeArrowheads="1" noChangeShapeType="1" noTextEdit="1"/>
              </p:cNvSpPr>
              <p:nvPr/>
            </p:nvSpPr>
            <p:spPr>
              <a:xfrm>
                <a:off x="4162568" y="1176597"/>
                <a:ext cx="4612944" cy="3416320"/>
              </a:xfrm>
              <a:prstGeom prst="rect">
                <a:avLst/>
              </a:prstGeom>
              <a:blipFill rotWithShape="1">
                <a:blip r:embed="rId3"/>
                <a:stretch>
                  <a:fillRect l="-528" r="-661" b="-1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329116386"/>
                  </p:ext>
                </p:extLst>
              </p:nvPr>
            </p:nvGraphicFramePr>
            <p:xfrm>
              <a:off x="609601" y="1617133"/>
              <a:ext cx="4631140" cy="4632008"/>
            </p:xfrm>
            <a:graphic>
              <a:graphicData uri="http://schemas.openxmlformats.org/drawingml/2006/table">
                <a:tbl>
                  <a:tblPr firstRow="1" firstCol="1" bandRow="1">
                    <a:tableStyleId>{5C22544A-7EE6-4342-B048-85BDC9FD1C3A}</a:tableStyleId>
                  </a:tblPr>
                  <a:tblGrid>
                    <a:gridCol w="1589669">
                      <a:extLst>
                        <a:ext uri="{9D8B030D-6E8A-4147-A177-3AD203B41FA5}">
                          <a16:colId xmlns:a16="http://schemas.microsoft.com/office/drawing/2014/main" xmlns="" val="20000"/>
                        </a:ext>
                      </a:extLst>
                    </a:gridCol>
                    <a:gridCol w="3041471">
                      <a:extLst>
                        <a:ext uri="{9D8B030D-6E8A-4147-A177-3AD203B41FA5}">
                          <a16:colId xmlns:a16="http://schemas.microsoft.com/office/drawing/2014/main" xmlns="" val="20001"/>
                        </a:ext>
                      </a:extLst>
                    </a:gridCol>
                  </a:tblGrid>
                  <a:tr h="2316004">
                    <a:tc>
                      <a:txBody>
                        <a:bodyPr/>
                        <a:lstStyle/>
                        <a:p>
                          <a:pPr algn="ctr">
                            <a:spcBef>
                              <a:spcPts val="1000"/>
                            </a:spcBef>
                            <a:spcAft>
                              <a:spcPts val="0"/>
                            </a:spcAft>
                          </a:pPr>
                          <a:r>
                            <a:rPr lang="en-US" altLang="zh-CN" sz="1900" b="1" dirty="0">
                              <a:solidFill>
                                <a:schemeClr val="tx1"/>
                              </a:solidFill>
                              <a:effectLst/>
                              <a:latin typeface="Times New Roman" panose="02020603050405020304" pitchFamily="18" charset="0"/>
                              <a:cs typeface="Times New Roman" panose="02020603050405020304" pitchFamily="18" charset="0"/>
                            </a:rPr>
                            <a:t>Back-ground </a:t>
                          </a:r>
                          <a:r>
                            <a:rPr lang="en-US" altLang="zh-CN" sz="1900" b="1" dirty="0">
                              <a:solidFill>
                                <a:schemeClr val="tx1"/>
                              </a:solidFill>
                              <a:effectLst/>
                              <a:latin typeface="Times New Roman" panose="02020603050405020304" pitchFamily="18" charset="0"/>
                              <a:ea typeface="华文楷体"/>
                              <a:cs typeface="Times New Roman" panose="02020603050405020304" pitchFamily="18" charset="0"/>
                            </a:rPr>
                            <a:t>knowledge</a:t>
                          </a:r>
                          <a:endParaRPr lang="zh-CN" sz="19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Bef>
                              <a:spcPts val="1000"/>
                            </a:spcBef>
                            <a:spcAft>
                              <a:spcPts val="0"/>
                            </a:spcAft>
                          </a:pPr>
                          <a14:m>
                            <m:oMath xmlns:m="http://schemas.openxmlformats.org/officeDocument/2006/math">
                              <m:r>
                                <m:rPr>
                                  <m:sty m:val="p"/>
                                </m:rPr>
                                <a:rPr lang="en-US" sz="1900" b="0" i="1" smtClean="0">
                                  <a:solidFill>
                                    <a:schemeClr val="tx1"/>
                                  </a:solidFill>
                                  <a:effectLst/>
                                  <a:latin typeface="Cambria Math" panose="02040503050406030204" pitchFamily="18" charset="0"/>
                                </a:rPr>
                                <m:t>Sibling</m:t>
                              </m:r>
                            </m:oMath>
                          </a14:m>
                          <a:r>
                            <a:rPr lang="en-US" sz="1900" b="0" dirty="0">
                              <a:solidFill>
                                <a:schemeClr val="tx1"/>
                              </a:solidFill>
                              <a:effectLst/>
                              <a:latin typeface="Times New Roman" panose="02020603050405020304" pitchFamily="18" charset="0"/>
                              <a:cs typeface="Times New Roman" panose="02020603050405020304" pitchFamily="18" charset="0"/>
                            </a:rPr>
                            <a:t>(Ann, Mike)</a:t>
                          </a:r>
                          <a:endParaRPr lang="zh-CN" sz="19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900" b="0" i="1">
                                  <a:solidFill>
                                    <a:schemeClr val="tx1"/>
                                  </a:solidFill>
                                  <a:effectLst/>
                                  <a:latin typeface="Cambria Math" panose="02040503050406030204" pitchFamily="18" charset="0"/>
                                </a:rPr>
                                <m:t>Coupl</m:t>
                              </m:r>
                              <m:r>
                                <m:rPr>
                                  <m:sty m:val="p"/>
                                </m:rPr>
                                <a:rPr lang="en-US" sz="1900" b="0">
                                  <a:solidFill>
                                    <a:schemeClr val="tx1"/>
                                  </a:solidFill>
                                  <a:effectLst/>
                                  <a:latin typeface="Cambria Math" panose="02040503050406030204" pitchFamily="18" charset="0"/>
                                </a:rPr>
                                <m:t>e</m:t>
                              </m:r>
                            </m:oMath>
                          </a14:m>
                          <a:r>
                            <a:rPr lang="en-US" sz="1900" b="0" dirty="0">
                              <a:solidFill>
                                <a:schemeClr val="tx1"/>
                              </a:solidFill>
                              <a:effectLst/>
                              <a:latin typeface="Times New Roman" panose="02020603050405020304" pitchFamily="18" charset="0"/>
                              <a:cs typeface="Times New Roman" panose="02020603050405020304" pitchFamily="18" charset="0"/>
                            </a:rPr>
                            <a:t>(David, James)</a:t>
                          </a:r>
                          <a:endParaRPr lang="zh-CN" sz="19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900" b="0" i="1">
                                  <a:solidFill>
                                    <a:schemeClr val="tx1"/>
                                  </a:solidFill>
                                  <a:effectLst/>
                                  <a:latin typeface="Cambria Math" panose="02040503050406030204" pitchFamily="18" charset="0"/>
                                </a:rPr>
                                <m:t>Mother</m:t>
                              </m:r>
                            </m:oMath>
                          </a14:m>
                          <a:r>
                            <a:rPr lang="en-US" sz="1900" b="0" dirty="0">
                              <a:solidFill>
                                <a:schemeClr val="tx1"/>
                              </a:solidFill>
                              <a:effectLst/>
                              <a:latin typeface="Times New Roman" panose="02020603050405020304" pitchFamily="18" charset="0"/>
                              <a:cs typeface="Times New Roman" panose="02020603050405020304" pitchFamily="18" charset="0"/>
                            </a:rPr>
                            <a:t>(James, Ann)</a:t>
                          </a:r>
                          <a:endParaRPr lang="zh-CN" sz="19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900" b="0" i="1">
                                  <a:solidFill>
                                    <a:schemeClr val="tx1"/>
                                  </a:solidFill>
                                  <a:effectLst/>
                                  <a:latin typeface="Cambria Math" panose="02040503050406030204" pitchFamily="18" charset="0"/>
                                </a:rPr>
                                <m:t>Mother</m:t>
                              </m:r>
                            </m:oMath>
                          </a14:m>
                          <a:r>
                            <a:rPr lang="en-US" sz="1900" b="0" dirty="0">
                              <a:solidFill>
                                <a:schemeClr val="tx1"/>
                              </a:solidFill>
                              <a:effectLst/>
                              <a:latin typeface="Times New Roman" panose="02020603050405020304" pitchFamily="18" charset="0"/>
                              <a:cs typeface="Times New Roman" panose="02020603050405020304" pitchFamily="18" charset="0"/>
                            </a:rPr>
                            <a:t>(James, Mike)</a:t>
                          </a:r>
                          <a:endParaRPr lang="zh-CN" sz="1900" b="0" dirty="0">
                            <a:solidFill>
                              <a:schemeClr val="tx1"/>
                            </a:solidFill>
                            <a:effectLst/>
                            <a:latin typeface="Times New Roman" panose="02020603050405020304" pitchFamily="18" charset="0"/>
                            <a:ea typeface="华文楷体"/>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2316004">
                    <a:tc>
                      <a:txBody>
                        <a:bodyPr/>
                        <a:lstStyle/>
                        <a:p>
                          <a:pPr algn="ctr">
                            <a:spcBef>
                              <a:spcPts val="1000"/>
                            </a:spcBef>
                            <a:spcAft>
                              <a:spcPts val="0"/>
                            </a:spcAft>
                          </a:pPr>
                          <a:r>
                            <a:rPr lang="en-US" altLang="zh-CN" sz="1900" b="1" dirty="0">
                              <a:solidFill>
                                <a:schemeClr val="tx1"/>
                              </a:solidFill>
                              <a:effectLst/>
                              <a:latin typeface="Times New Roman" panose="02020603050405020304" pitchFamily="18" charset="0"/>
                              <a:cs typeface="Times New Roman" panose="02020603050405020304" pitchFamily="18" charset="0"/>
                            </a:rPr>
                            <a:t>Positive and negative samples</a:t>
                          </a:r>
                          <a:endParaRPr lang="zh-CN" sz="19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Bef>
                              <a:spcPts val="1000"/>
                            </a:spcBef>
                            <a:spcAft>
                              <a:spcPts val="0"/>
                            </a:spcAft>
                          </a:pPr>
                          <a14:m>
                            <m:oMath xmlns:m="http://schemas.openxmlformats.org/officeDocument/2006/math">
                              <m:r>
                                <m:rPr>
                                  <m:sty m:val="p"/>
                                </m:rPr>
                                <a:rPr lang="en-US" altLang="zh-CN" sz="1900" b="0" i="1" smtClean="0">
                                  <a:solidFill>
                                    <a:schemeClr val="tx1"/>
                                  </a:solidFill>
                                  <a:effectLst/>
                                  <a:latin typeface="Cambria Math" panose="02040503050406030204" pitchFamily="18" charset="0"/>
                                </a:rPr>
                                <m:t>Father</m:t>
                              </m:r>
                            </m:oMath>
                          </a14:m>
                          <a:r>
                            <a:rPr lang="en-US" altLang="zh-CN" sz="1900" b="0" dirty="0">
                              <a:solidFill>
                                <a:schemeClr val="tx1"/>
                              </a:solidFill>
                              <a:effectLst/>
                              <a:latin typeface="Times New Roman" panose="02020603050405020304" pitchFamily="18" charset="0"/>
                              <a:cs typeface="Times New Roman" panose="02020603050405020304" pitchFamily="18" charset="0"/>
                            </a:rPr>
                            <a:t>(David, Mike)</a:t>
                          </a:r>
                          <a:endParaRPr lang="zh-CN" altLang="zh-CN" sz="19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900" b="0">
                                  <a:solidFill>
                                    <a:schemeClr val="tx1"/>
                                  </a:solidFill>
                                  <a:effectLst/>
                                  <a:latin typeface="Cambria Math" panose="02040503050406030204" pitchFamily="18" charset="0"/>
                                </a:rPr>
                                <m:t>¬</m:t>
                              </m:r>
                              <m:r>
                                <m:rPr>
                                  <m:sty m:val="p"/>
                                </m:rPr>
                                <a:rPr lang="en-US" altLang="zh-CN" sz="1900" b="0" i="1">
                                  <a:solidFill>
                                    <a:schemeClr val="tx1"/>
                                  </a:solidFill>
                                  <a:effectLst/>
                                  <a:latin typeface="Cambria Math" panose="02040503050406030204" pitchFamily="18" charset="0"/>
                                </a:rPr>
                                <m:t>Father</m:t>
                              </m:r>
                            </m:oMath>
                          </a14:m>
                          <a:r>
                            <a:rPr lang="en-US" altLang="zh-CN" sz="1900" b="0" dirty="0">
                              <a:solidFill>
                                <a:schemeClr val="tx1"/>
                              </a:solidFill>
                              <a:effectLst/>
                              <a:latin typeface="Times New Roman" panose="02020603050405020304" pitchFamily="18" charset="0"/>
                              <a:cs typeface="Times New Roman" panose="02020603050405020304" pitchFamily="18" charset="0"/>
                            </a:rPr>
                            <a:t>(David, James)</a:t>
                          </a:r>
                          <a:endParaRPr lang="zh-CN" altLang="zh-CN" sz="19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900" b="0" strike="sngStrike">
                                  <a:solidFill>
                                    <a:schemeClr val="tx1"/>
                                  </a:solidFill>
                                  <a:effectLst/>
                                  <a:latin typeface="Cambria Math" panose="02040503050406030204" pitchFamily="18" charset="0"/>
                                </a:rPr>
                                <m:t>¬</m:t>
                              </m:r>
                              <m:r>
                                <m:rPr>
                                  <m:sty m:val="p"/>
                                </m:rPr>
                                <a:rPr lang="en-US" altLang="zh-CN" sz="1900" b="0" i="1" strike="sngStrike">
                                  <a:solidFill>
                                    <a:schemeClr val="tx1"/>
                                  </a:solidFill>
                                  <a:effectLst/>
                                  <a:latin typeface="Cambria Math" panose="02040503050406030204" pitchFamily="18" charset="0"/>
                                </a:rPr>
                                <m:t>Father</m:t>
                              </m:r>
                            </m:oMath>
                          </a14:m>
                          <a:r>
                            <a:rPr lang="en-US" altLang="zh-CN" sz="1900" b="0" strike="sngStrike" dirty="0">
                              <a:solidFill>
                                <a:schemeClr val="tx1"/>
                              </a:solidFill>
                              <a:effectLst/>
                              <a:latin typeface="Times New Roman" panose="02020603050405020304" pitchFamily="18" charset="0"/>
                              <a:cs typeface="Times New Roman" panose="02020603050405020304" pitchFamily="18" charset="0"/>
                            </a:rPr>
                            <a:t>(James, Ann)</a:t>
                          </a:r>
                          <a:endParaRPr lang="zh-CN" altLang="zh-CN" sz="1900" b="0" strike="sngStrike"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900" b="0" strike="sngStrike">
                                  <a:solidFill>
                                    <a:schemeClr val="tx1"/>
                                  </a:solidFill>
                                  <a:effectLst/>
                                  <a:latin typeface="Cambria Math" panose="02040503050406030204" pitchFamily="18" charset="0"/>
                                </a:rPr>
                                <m:t>¬</m:t>
                              </m:r>
                              <m:r>
                                <m:rPr>
                                  <m:sty m:val="p"/>
                                </m:rPr>
                                <a:rPr lang="en-US" altLang="zh-CN" sz="1900" b="0" i="1" strike="sngStrike">
                                  <a:solidFill>
                                    <a:schemeClr val="tx1"/>
                                  </a:solidFill>
                                  <a:effectLst/>
                                  <a:latin typeface="Cambria Math" panose="02040503050406030204" pitchFamily="18" charset="0"/>
                                </a:rPr>
                                <m:t>Father</m:t>
                              </m:r>
                            </m:oMath>
                          </a14:m>
                          <a:r>
                            <a:rPr lang="en-US" altLang="zh-CN" sz="1900" b="0" strike="sngStrike" dirty="0">
                              <a:solidFill>
                                <a:schemeClr val="tx1"/>
                              </a:solidFill>
                              <a:effectLst/>
                              <a:latin typeface="Times New Roman" panose="02020603050405020304" pitchFamily="18" charset="0"/>
                              <a:cs typeface="Times New Roman" panose="02020603050405020304" pitchFamily="18" charset="0"/>
                            </a:rPr>
                            <a:t>(James, Mike)</a:t>
                          </a:r>
                          <a:endParaRPr lang="zh-CN" altLang="zh-CN" sz="1900" b="0" strike="sngStrike"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900" b="0" strike="sngStrike">
                                  <a:solidFill>
                                    <a:schemeClr val="tx1"/>
                                  </a:solidFill>
                                  <a:effectLst/>
                                  <a:latin typeface="Cambria Math" panose="02040503050406030204" pitchFamily="18" charset="0"/>
                                </a:rPr>
                                <m:t>¬</m:t>
                              </m:r>
                              <m:r>
                                <m:rPr>
                                  <m:sty m:val="p"/>
                                </m:rPr>
                                <a:rPr lang="en-US" altLang="zh-CN" sz="1900" b="0" i="1" strike="sngStrike">
                                  <a:solidFill>
                                    <a:schemeClr val="tx1"/>
                                  </a:solidFill>
                                  <a:effectLst/>
                                  <a:latin typeface="Cambria Math" panose="02040503050406030204" pitchFamily="18" charset="0"/>
                                </a:rPr>
                                <m:t>Father</m:t>
                              </m:r>
                            </m:oMath>
                          </a14:m>
                          <a:r>
                            <a:rPr lang="en-US" altLang="zh-CN" sz="1900" b="0" strike="sngStrike" dirty="0">
                              <a:solidFill>
                                <a:schemeClr val="tx1"/>
                              </a:solidFill>
                              <a:effectLst/>
                              <a:latin typeface="Times New Roman" panose="02020603050405020304" pitchFamily="18" charset="0"/>
                              <a:cs typeface="Times New Roman" panose="02020603050405020304" pitchFamily="18" charset="0"/>
                            </a:rPr>
                            <a:t>(Ann, Mike)</a:t>
                          </a:r>
                          <a:endParaRPr lang="zh-CN" sz="1900" b="0" strike="sngStrike" dirty="0">
                            <a:solidFill>
                              <a:schemeClr val="tx1"/>
                            </a:solidFill>
                            <a:effectLst/>
                            <a:latin typeface="Times New Roman" panose="02020603050405020304" pitchFamily="18" charset="0"/>
                            <a:ea typeface="华文楷体"/>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994011200"/>
                  </p:ext>
                </p:extLst>
              </p:nvPr>
            </p:nvGraphicFramePr>
            <p:xfrm>
              <a:off x="457200" y="1212850"/>
              <a:ext cx="3473355" cy="3474006"/>
            </p:xfrm>
            <a:graphic>
              <a:graphicData uri="http://schemas.openxmlformats.org/drawingml/2006/table">
                <a:tbl>
                  <a:tblPr firstRow="1" firstCol="1" bandRow="1">
                    <a:tableStyleId>{5C22544A-7EE6-4342-B048-85BDC9FD1C3A}</a:tableStyleId>
                  </a:tblPr>
                  <a:tblGrid>
                    <a:gridCol w="1192252"/>
                    <a:gridCol w="2281103"/>
                  </a:tblGrid>
                  <a:tr h="1737003">
                    <a:tc>
                      <a:txBody>
                        <a:bodyPr/>
                        <a:lstStyle/>
                        <a:p>
                          <a:pPr algn="ctr">
                            <a:spcBef>
                              <a:spcPts val="1000"/>
                            </a:spcBef>
                            <a:spcAft>
                              <a:spcPts val="0"/>
                            </a:spcAft>
                          </a:pPr>
                          <a:r>
                            <a:rPr lang="en-US" altLang="zh-CN" sz="1400" b="1" dirty="0">
                              <a:solidFill>
                                <a:schemeClr val="tx1"/>
                              </a:solidFill>
                              <a:effectLst/>
                              <a:latin typeface="Times New Roman" panose="02020603050405020304" pitchFamily="18" charset="0"/>
                              <a:cs typeface="Times New Roman" panose="02020603050405020304" pitchFamily="18" charset="0"/>
                            </a:rPr>
                            <a:t>Back-ground </a:t>
                          </a:r>
                          <a:r>
                            <a:rPr lang="en-US" altLang="zh-CN" sz="1400" b="1" dirty="0">
                              <a:solidFill>
                                <a:schemeClr val="tx1"/>
                              </a:solidFill>
                              <a:effectLst/>
                              <a:latin typeface="Times New Roman" panose="02020603050405020304" pitchFamily="18" charset="0"/>
                              <a:ea typeface="华文楷体"/>
                              <a:cs typeface="Times New Roman" panose="02020603050405020304" pitchFamily="18" charset="0"/>
                            </a:rPr>
                            <a:t>knowledge</a:t>
                          </a:r>
                          <a:endParaRPr lang="zh-CN" sz="14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52406" t="-351" b="-101404"/>
                          </a:stretch>
                        </a:blipFill>
                      </a:tcPr>
                    </a:tc>
                  </a:tr>
                  <a:tr h="1737003">
                    <a:tc>
                      <a:txBody>
                        <a:bodyPr/>
                        <a:lstStyle/>
                        <a:p>
                          <a:pPr algn="ctr">
                            <a:spcBef>
                              <a:spcPts val="1000"/>
                            </a:spcBef>
                            <a:spcAft>
                              <a:spcPts val="0"/>
                            </a:spcAft>
                          </a:pPr>
                          <a:r>
                            <a:rPr lang="en-US" altLang="zh-CN" sz="1400" b="1" dirty="0">
                              <a:solidFill>
                                <a:schemeClr val="tx1"/>
                              </a:solidFill>
                              <a:effectLst/>
                              <a:latin typeface="Times New Roman" panose="02020603050405020304" pitchFamily="18" charset="0"/>
                              <a:cs typeface="Times New Roman" panose="02020603050405020304" pitchFamily="18" charset="0"/>
                            </a:rPr>
                            <a:t>Positive and negative samples</a:t>
                          </a:r>
                          <a:endParaRPr lang="zh-CN" sz="14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52406" t="-100351" b="-1404"/>
                          </a:stretch>
                        </a:blipFill>
                      </a:tcPr>
                    </a:tc>
                  </a:tr>
                </a:tbl>
              </a:graphicData>
            </a:graphic>
          </p:graphicFrame>
        </mc:Fallback>
      </mc:AlternateContent>
    </p:spTree>
    <p:extLst>
      <p:ext uri="{BB962C8B-B14F-4D97-AF65-F5344CB8AC3E}">
        <p14:creationId xmlns:p14="http://schemas.microsoft.com/office/powerpoint/2010/main" val="2071479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6" y="52121"/>
            <a:ext cx="11242746" cy="85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1633840680"/>
                  </p:ext>
                </p:extLst>
              </p:nvPr>
            </p:nvGraphicFramePr>
            <p:xfrm>
              <a:off x="194464" y="764704"/>
              <a:ext cx="7005852" cy="5562055"/>
            </p:xfrm>
            <a:graphic>
              <a:graphicData uri="http://schemas.openxmlformats.org/drawingml/2006/table">
                <a:tbl>
                  <a:tblPr firstRow="1" firstCol="1" bandRow="1">
                    <a:tableStyleId>{5C22544A-7EE6-4342-B048-85BDC9FD1C3A}</a:tableStyleId>
                  </a:tblPr>
                  <a:tblGrid>
                    <a:gridCol w="1451892">
                      <a:extLst>
                        <a:ext uri="{9D8B030D-6E8A-4147-A177-3AD203B41FA5}">
                          <a16:colId xmlns:a16="http://schemas.microsoft.com/office/drawing/2014/main" xmlns="" val="20000"/>
                        </a:ext>
                      </a:extLst>
                    </a:gridCol>
                    <a:gridCol w="1451892">
                      <a:extLst>
                        <a:ext uri="{9D8B030D-6E8A-4147-A177-3AD203B41FA5}">
                          <a16:colId xmlns:a16="http://schemas.microsoft.com/office/drawing/2014/main" xmlns="" val="20001"/>
                        </a:ext>
                      </a:extLst>
                    </a:gridCol>
                    <a:gridCol w="1138055">
                      <a:extLst>
                        <a:ext uri="{9D8B030D-6E8A-4147-A177-3AD203B41FA5}">
                          <a16:colId xmlns:a16="http://schemas.microsoft.com/office/drawing/2014/main" xmlns="" val="20002"/>
                        </a:ext>
                      </a:extLst>
                    </a:gridCol>
                    <a:gridCol w="1030272">
                      <a:extLst>
                        <a:ext uri="{9D8B030D-6E8A-4147-A177-3AD203B41FA5}">
                          <a16:colId xmlns:a16="http://schemas.microsoft.com/office/drawing/2014/main" xmlns="" val="20003"/>
                        </a:ext>
                      </a:extLst>
                    </a:gridCol>
                    <a:gridCol w="1933741">
                      <a:extLst>
                        <a:ext uri="{9D8B030D-6E8A-4147-A177-3AD203B41FA5}">
                          <a16:colId xmlns:a16="http://schemas.microsoft.com/office/drawing/2014/main" xmlns="" val="20004"/>
                        </a:ext>
                      </a:extLst>
                    </a:gridCol>
                  </a:tblGrid>
                  <a:tr h="936077">
                    <a:tc gridSpan="2">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75733">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13233">
                    <a:tc gridSpan="2">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i="1" smtClean="0">
                                    <a:solidFill>
                                      <a:schemeClr val="tx1"/>
                                    </a:solidFill>
                                    <a:effectLst/>
                                    <a:latin typeface="Cambria Math"/>
                                  </a:rPr>
                                  <m:t>𝐹𝑎𝑡h𝑒𝑟</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𝑦</m:t>
                                </m:r>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300" b="0" i="1" smtClean="0">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r>
                                  <a:rPr lang="en-US" sz="1300" b="0">
                                    <a:solidFill>
                                      <a:schemeClr val="tx1"/>
                                    </a:solidFill>
                                    <a:effectLst/>
                                    <a:latin typeface="Cambria Math"/>
                                  </a:rPr>
                                  <m:t>=</m:t>
                                </m:r>
                                <m:r>
                                  <a:rPr lang="en-US" sz="1300" b="0" i="1">
                                    <a:solidFill>
                                      <a:schemeClr val="tx1"/>
                                    </a:solidFill>
                                    <a:effectLst/>
                                    <a:latin typeface="Cambria Math"/>
                                  </a:rPr>
                                  <m:t>1</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300" b="0" i="1" smtClean="0">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r>
                                  <a:rPr lang="en-US" sz="1300" b="0">
                                    <a:solidFill>
                                      <a:schemeClr val="tx1"/>
                                    </a:solidFill>
                                    <a:effectLst/>
                                    <a:latin typeface="Cambria Math"/>
                                  </a:rPr>
                                  <m:t>=</m:t>
                                </m:r>
                                <m:r>
                                  <a:rPr lang="en-US" sz="1300" b="0" i="1">
                                    <a:solidFill>
                                      <a:schemeClr val="tx1"/>
                                    </a:solidFill>
                                    <a:effectLst/>
                                    <a:latin typeface="Cambria Math"/>
                                  </a:rPr>
                                  <m:t>1</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13233">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i="1" smtClean="0">
                                    <a:solidFill>
                                      <a:schemeClr val="tx1"/>
                                    </a:solidFill>
                                    <a:effectLst/>
                                    <a:latin typeface="Cambria Math"/>
                                  </a:rPr>
                                  <m:t>𝐹𝑎𝑡h𝑒𝑟</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𝑦</m:t>
                                </m:r>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𝑀𝑜𝑡h𝑒𝑟</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𝑦</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𝑀𝑜𝑡h𝑒𝑟</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𝑀𝑜𝑡h𝑒𝑟</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 </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𝑀𝑜𝑡h𝑒𝑟</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𝑀𝑜𝑡h𝑒𝑟</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 </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1" smtClean="0">
                                    <a:solidFill>
                                      <a:schemeClr val="tx1"/>
                                    </a:solidFill>
                                    <a:effectLst/>
                                    <a:latin typeface="Cambria Math"/>
                                  </a:rPr>
                                  <m:t>∧</m:t>
                                </m:r>
                                <m:r>
                                  <a:rPr lang="en-US" sz="1300" b="1" i="1" smtClean="0">
                                    <a:solidFill>
                                      <a:schemeClr val="tx1"/>
                                    </a:solidFill>
                                    <a:effectLst/>
                                    <a:latin typeface="Cambria Math"/>
                                  </a:rPr>
                                  <m:t>𝑴𝒐𝒕𝒉𝒆𝒓</m:t>
                                </m:r>
                                <m:r>
                                  <a:rPr lang="en-US" sz="1300" b="1" smtClean="0">
                                    <a:solidFill>
                                      <a:schemeClr val="tx1"/>
                                    </a:solidFill>
                                    <a:effectLst/>
                                    <a:latin typeface="Cambria Math"/>
                                  </a:rPr>
                                  <m:t>(</m:t>
                                </m:r>
                                <m:r>
                                  <a:rPr lang="en-US" sz="1300" b="1" i="1" smtClean="0">
                                    <a:solidFill>
                                      <a:schemeClr val="tx1"/>
                                    </a:solidFill>
                                    <a:effectLst/>
                                    <a:latin typeface="Cambria Math"/>
                                  </a:rPr>
                                  <m:t>𝒛</m:t>
                                </m:r>
                                <m:r>
                                  <a:rPr lang="en-US" sz="1300" b="1" smtClean="0">
                                    <a:solidFill>
                                      <a:schemeClr val="tx1"/>
                                    </a:solidFill>
                                    <a:effectLst/>
                                    <a:latin typeface="Cambria Math"/>
                                  </a:rPr>
                                  <m:t>, </m:t>
                                </m:r>
                                <m:r>
                                  <a:rPr lang="en-US" sz="1300" b="1" i="1" smtClean="0">
                                    <a:solidFill>
                                      <a:schemeClr val="tx1"/>
                                    </a:solidFill>
                                    <a:effectLst/>
                                    <a:latin typeface="Cambria Math"/>
                                  </a:rPr>
                                  <m:t>𝒚</m:t>
                                </m:r>
                                <m:r>
                                  <a:rPr lang="en-US" sz="1300" b="1" smtClean="0">
                                    <a:solidFill>
                                      <a:schemeClr val="tx1"/>
                                    </a:solidFill>
                                    <a:effectLst/>
                                    <a:latin typeface="Cambria Math"/>
                                  </a:rPr>
                                  <m:t>)</m:t>
                                </m:r>
                              </m:oMath>
                            </m:oMathPara>
                          </a14:m>
                          <a:endParaRPr lang="zh-CN"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1" i="1" smtClean="0">
                                        <a:solidFill>
                                          <a:schemeClr val="tx1"/>
                                        </a:solidFill>
                                        <a:effectLst/>
                                        <a:latin typeface="Cambria Math"/>
                                      </a:rPr>
                                    </m:ctrlPr>
                                  </m:accPr>
                                  <m:e>
                                    <m:sSub>
                                      <m:sSubPr>
                                        <m:ctrlPr>
                                          <a:rPr lang="zh-CN" sz="1300" b="1" i="1">
                                            <a:solidFill>
                                              <a:schemeClr val="tx1"/>
                                            </a:solidFill>
                                            <a:effectLst/>
                                            <a:latin typeface="Cambria Math"/>
                                          </a:rPr>
                                        </m:ctrlPr>
                                      </m:sSubPr>
                                      <m:e>
                                        <m:r>
                                          <a:rPr lang="en-US" sz="1300" b="1" i="1">
                                            <a:solidFill>
                                              <a:schemeClr val="tx1"/>
                                            </a:solidFill>
                                            <a:effectLst/>
                                            <a:latin typeface="Cambria Math"/>
                                          </a:rPr>
                                          <m:t>𝒎</m:t>
                                        </m:r>
                                      </m:e>
                                      <m:sub>
                                        <m:r>
                                          <a:rPr lang="en-US" sz="1300" b="1">
                                            <a:solidFill>
                                              <a:schemeClr val="tx1"/>
                                            </a:solidFill>
                                            <a:effectLst/>
                                            <a:latin typeface="Cambria Math"/>
                                          </a:rPr>
                                          <m:t>+</m:t>
                                        </m:r>
                                      </m:sub>
                                    </m:sSub>
                                  </m:e>
                                </m:acc>
                                <m:r>
                                  <a:rPr lang="en-US" sz="1300" b="1">
                                    <a:solidFill>
                                      <a:schemeClr val="tx1"/>
                                    </a:solidFill>
                                    <a:effectLst/>
                                    <a:latin typeface="Cambria Math"/>
                                  </a:rPr>
                                  <m:t>=</m:t>
                                </m:r>
                                <m:r>
                                  <a:rPr lang="en-US" sz="1300" b="1" i="1">
                                    <a:solidFill>
                                      <a:schemeClr val="tx1"/>
                                    </a:solidFill>
                                    <a:effectLst/>
                                    <a:latin typeface="Cambria Math"/>
                                  </a:rPr>
                                  <m:t>𝟏</m:t>
                                </m:r>
                              </m:oMath>
                            </m:oMathPara>
                          </a14:m>
                          <a:endParaRPr lang="zh-CN" sz="1300" b="1">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1" i="1" smtClean="0">
                                        <a:solidFill>
                                          <a:schemeClr val="tx1"/>
                                        </a:solidFill>
                                        <a:effectLst/>
                                        <a:latin typeface="Cambria Math"/>
                                      </a:rPr>
                                    </m:ctrlPr>
                                  </m:accPr>
                                  <m:e>
                                    <m:sSub>
                                      <m:sSubPr>
                                        <m:ctrlPr>
                                          <a:rPr lang="zh-CN" sz="1300" b="1" i="1">
                                            <a:solidFill>
                                              <a:schemeClr val="tx1"/>
                                            </a:solidFill>
                                            <a:effectLst/>
                                            <a:latin typeface="Cambria Math"/>
                                          </a:rPr>
                                        </m:ctrlPr>
                                      </m:sSubPr>
                                      <m:e>
                                        <m:r>
                                          <a:rPr lang="en-US" sz="1300" b="1" i="1">
                                            <a:solidFill>
                                              <a:schemeClr val="tx1"/>
                                            </a:solidFill>
                                            <a:effectLst/>
                                            <a:latin typeface="Cambria Math"/>
                                          </a:rPr>
                                          <m:t>𝒎</m:t>
                                        </m:r>
                                      </m:e>
                                      <m:sub>
                                        <m:r>
                                          <a:rPr lang="zh-CN" altLang="en-US" sz="1300" b="1">
                                            <a:solidFill>
                                              <a:schemeClr val="tx1"/>
                                            </a:solidFill>
                                            <a:effectLst/>
                                            <a:latin typeface="Cambria Math"/>
                                          </a:rPr>
                                          <m:t>−</m:t>
                                        </m:r>
                                      </m:sub>
                                    </m:sSub>
                                  </m:e>
                                </m:acc>
                                <m:r>
                                  <a:rPr lang="en-US" sz="1300" b="1">
                                    <a:solidFill>
                                      <a:schemeClr val="tx1"/>
                                    </a:solidFill>
                                    <a:effectLst/>
                                    <a:latin typeface="Cambria Math"/>
                                  </a:rPr>
                                  <m:t>=</m:t>
                                </m:r>
                                <m:r>
                                  <a:rPr lang="en-US" sz="1300" b="1" i="1">
                                    <a:solidFill>
                                      <a:schemeClr val="tx1"/>
                                    </a:solidFill>
                                    <a:effectLst/>
                                    <a:latin typeface="Cambria Math"/>
                                  </a:rPr>
                                  <m:t>𝟎</m:t>
                                </m:r>
                              </m:oMath>
                            </m:oMathPara>
                          </a14:m>
                          <a:endParaRPr lang="zh-CN"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𝑦</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1</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1</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1</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 </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oMath>
                          </a14:m>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 </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12051">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 </m:t>
                                </m:r>
                                <m:r>
                                  <a:rPr lang="en-US" sz="1300" b="0" i="1" smtClean="0">
                                    <a:solidFill>
                                      <a:schemeClr val="tx1"/>
                                    </a:solidFill>
                                    <a:effectLst/>
                                    <a:latin typeface="Cambria Math"/>
                                  </a:rPr>
                                  <m:t>𝑦</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633840680"/>
                  </p:ext>
                </p:extLst>
              </p:nvPr>
            </p:nvGraphicFramePr>
            <p:xfrm>
              <a:off x="194464" y="764704"/>
              <a:ext cx="7005852" cy="5562055"/>
            </p:xfrm>
            <a:graphic>
              <a:graphicData uri="http://schemas.openxmlformats.org/drawingml/2006/table">
                <a:tbl>
                  <a:tblPr firstRow="1" firstCol="1" bandRow="1">
                    <a:tableStyleId>{5C22544A-7EE6-4342-B048-85BDC9FD1C3A}</a:tableStyleId>
                  </a:tblPr>
                  <a:tblGrid>
                    <a:gridCol w="1451892"/>
                    <a:gridCol w="1451892"/>
                    <a:gridCol w="1138055"/>
                    <a:gridCol w="1030272"/>
                    <a:gridCol w="1933741"/>
                  </a:tblGrid>
                  <a:tr h="936077">
                    <a:tc gridSpan="2">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75733">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gridSpan="2">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0" t="-708571" r="-141597" b="-1842857"/>
                          </a:stretch>
                        </a:blipFill>
                      </a:tcPr>
                    </a:tc>
                    <a:tc h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708571" r="-260428" b="-18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708571" r="-188166" b="-18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rowSpan="18">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20" t="-44921" r="-383193" b="-2381"/>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808571" r="-283193" b="-17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808571" r="-260428" b="-17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808571" r="-188166" b="-17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908571" r="-283193" b="-16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908571" r="-260428" b="-16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908571" r="-188166" b="-16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008571" r="-283193" b="-15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008571" r="-260428" b="-15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008571" r="-188166" b="-15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108571" r="-283193" b="-14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108571" r="-260428" b="-14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108571" r="-188166" b="-14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208571" r="-283193" b="-13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208571" r="-260428" b="-13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208571" r="-188166" b="-13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308571" r="-283193" b="-12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308571" r="-260428" b="-12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308571" r="-188166" b="-1242857"/>
                          </a:stretch>
                        </a:blipFill>
                      </a:tcPr>
                    </a:tc>
                    <a:tc>
                      <a:txBody>
                        <a:bodyPr/>
                        <a:lstStyle/>
                        <a:p>
                          <a:pPr algn="ctr">
                            <a:spcBef>
                              <a:spcPts val="1000"/>
                            </a:spcBef>
                            <a:spcAft>
                              <a:spcPts val="0"/>
                            </a:spcAft>
                          </a:pPr>
                          <a:r>
                            <a:rPr lang="en-US"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408571" r="-283193" b="-11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408571" r="-260428" b="-11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408571" r="-188166" b="-11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508571" r="-283193" b="-10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508571" r="-260428" b="-10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508571" r="-188166" b="-10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608571" r="-283193" b="-9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608571" r="-260428" b="-9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608571" r="-188166" b="-9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708571" r="-283193" b="-8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708571" r="-260428" b="-8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708571" r="-188166" b="-8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808571" r="-283193" b="-7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808571" r="-260428" b="-7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808571" r="-188166" b="-7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908571" r="-283193" b="-6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908571" r="-260428" b="-6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908571" r="-188166" b="-6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008571" r="-283193" b="-5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008571" r="-260428" b="-5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008571" r="-188166" b="-5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108571" r="-283193" b="-4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108571" r="-260428" b="-4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108571" r="-188166" b="-4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208571" r="-283193" b="-3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208571" r="-260428" b="-3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208571" r="-188166" b="-3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308571" r="-283193" b="-2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308571" r="-260428" b="-2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308571" r="-188166" b="-242857"/>
                          </a:stretch>
                        </a:blip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408571" r="-283193" b="-1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408571" r="-260428" b="-1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408571" r="-188166" b="-142857"/>
                          </a:stretch>
                        </a:blip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2051">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508571" r="-283193" b="-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508571" r="-260428" b="-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508571" r="-188166" b="-42857"/>
                          </a:stretch>
                        </a:blip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5" name="矩形 4"/>
              <p:cNvSpPr/>
              <p:nvPr/>
            </p:nvSpPr>
            <p:spPr>
              <a:xfrm>
                <a:off x="7224216" y="1448400"/>
                <a:ext cx="4840405" cy="4542330"/>
              </a:xfrm>
              <a:prstGeom prst="rect">
                <a:avLst/>
              </a:prstGeom>
            </p:spPr>
            <p:txBody>
              <a:bodyPr wrap="square" lIns="121917" tIns="60958" rIns="121917" bIns="60958">
                <a:spAutoFit/>
              </a:bodyPr>
              <a:lstStyle/>
              <a:p>
                <a:pPr marL="380990" indent="-380990">
                  <a:buFont typeface="Wingdings" panose="05000000000000000000" pitchFamily="2" charset="2"/>
                  <a:buChar char="l"/>
                </a:pPr>
                <a14:m>
                  <m:oMath xmlns:m="http://schemas.openxmlformats.org/officeDocument/2006/math">
                    <m:r>
                      <a:rPr lang="en-US" altLang="zh-CN" sz="2400" i="1">
                        <a:latin typeface="Cambria Math"/>
                      </a:rPr>
                      <m:t>𝑀𝑜𝑡h𝑒𝑟</m:t>
                    </m:r>
                    <m:r>
                      <a:rPr lang="en-US" altLang="zh-CN" sz="2400" i="1">
                        <a:latin typeface="Cambria Math"/>
                      </a:rPr>
                      <m:t>(</m:t>
                    </m:r>
                    <m:r>
                      <a:rPr lang="en-US" altLang="zh-CN" sz="2400" i="1">
                        <a:latin typeface="Cambria Math"/>
                      </a:rPr>
                      <m:t>𝑧</m:t>
                    </m:r>
                    <m:r>
                      <a:rPr lang="en-US" altLang="zh-CN" sz="2400" i="1">
                        <a:latin typeface="Cambria Math"/>
                      </a:rPr>
                      <m:t>, </m:t>
                    </m:r>
                    <m:r>
                      <a:rPr lang="en-US" altLang="zh-CN" sz="2400" i="1">
                        <a:latin typeface="Cambria Math"/>
                      </a:rPr>
                      <m:t>𝑦</m:t>
                    </m:r>
                    <m:r>
                      <a:rPr lang="en-US" altLang="zh-CN" sz="2400" i="1">
                        <a:latin typeface="Cambria Math"/>
                      </a:rPr>
                      <m:t>)</m:t>
                    </m:r>
                  </m:oMath>
                </a14:m>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加入信息增益最</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大</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Font typeface="Wingdings" panose="05000000000000000000" pitchFamily="2" charset="2"/>
                  <a:buChar char="l"/>
                </a:pP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Font typeface="Wingdings" panose="05000000000000000000" pitchFamily="2" charset="2"/>
                  <a:buChar char="l"/>
                </a:pP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sz="2400" i="1">
                        <a:latin typeface="Cambria Math"/>
                      </a:rPr>
                      <m:t>𝑀𝑜𝑡h𝑒𝑟</m:t>
                    </m:r>
                    <m:r>
                      <a:rPr lang="en-US" altLang="zh-CN" sz="2400" i="1">
                        <a:latin typeface="Cambria Math"/>
                      </a:rPr>
                      <m:t>(</m:t>
                    </m:r>
                    <m:r>
                      <a:rPr lang="en-US" altLang="zh-CN" sz="2400" i="1">
                        <a:latin typeface="Cambria Math"/>
                      </a:rPr>
                      <m:t>𝑧</m:t>
                    </m:r>
                    <m:r>
                      <a:rPr lang="en-US" altLang="zh-CN" sz="2400" i="1">
                        <a:latin typeface="Cambria Math"/>
                      </a:rPr>
                      <m:t>, </m:t>
                    </m:r>
                    <m:r>
                      <a:rPr lang="en-US" altLang="zh-CN" sz="2400" i="1">
                        <a:latin typeface="Cambria Math"/>
                      </a:rPr>
                      <m:t>𝑦</m:t>
                    </m:r>
                    <m:r>
                      <a:rPr lang="en-US" altLang="zh-CN" sz="2400" i="1">
                        <a:latin typeface="Cambria Math"/>
                      </a:rPr>
                      <m:t>)</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加入，得到</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新推理</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规则</a:t>
                </a:r>
                <a:endParaRPr lang="en-US" altLang="zh-CN" sz="2400" i="1" dirty="0" smtClean="0"/>
              </a:p>
              <a:p>
                <a:pPr>
                  <a:lnSpc>
                    <a:spcPct val="150000"/>
                  </a:lnSpc>
                </a:pPr>
                <a14:m>
                  <m:oMathPara xmlns:m="http://schemas.openxmlformats.org/officeDocument/2006/math">
                    <m:oMathParaPr>
                      <m:jc m:val="centerGroup"/>
                    </m:oMathParaPr>
                    <m:oMath xmlns:m="http://schemas.openxmlformats.org/officeDocument/2006/math">
                      <m:r>
                        <a:rPr lang="en-US" altLang="zh-CN" sz="2400" b="1" i="1" smtClean="0">
                          <a:solidFill>
                            <a:srgbClr val="C00000"/>
                          </a:solidFill>
                          <a:latin typeface="Cambria Math"/>
                        </a:rPr>
                        <m:t>𝑴𝒐𝒕𝒉𝒆𝒓</m:t>
                      </m:r>
                      <m:d>
                        <m:dPr>
                          <m:ctrlPr>
                            <a:rPr lang="zh-CN" altLang="zh-CN" sz="2400" b="1" i="1">
                              <a:solidFill>
                                <a:srgbClr val="C00000"/>
                              </a:solidFill>
                              <a:latin typeface="Cambria Math"/>
                            </a:rPr>
                          </m:ctrlPr>
                        </m:dPr>
                        <m:e>
                          <m:r>
                            <a:rPr lang="en-US" altLang="zh-CN" sz="2400" b="1" i="1">
                              <a:solidFill>
                                <a:srgbClr val="C00000"/>
                              </a:solidFill>
                              <a:latin typeface="Cambria Math"/>
                            </a:rPr>
                            <m:t>𝒛</m:t>
                          </m:r>
                          <m:r>
                            <a:rPr lang="en-US" altLang="zh-CN" sz="2400" b="1" i="1">
                              <a:solidFill>
                                <a:srgbClr val="C00000"/>
                              </a:solidFill>
                              <a:latin typeface="Cambria Math"/>
                            </a:rPr>
                            <m:t>, </m:t>
                          </m:r>
                          <m:r>
                            <a:rPr lang="en-US" altLang="zh-CN" sz="2400" b="1" i="1">
                              <a:solidFill>
                                <a:srgbClr val="C00000"/>
                              </a:solidFill>
                              <a:latin typeface="Cambria Math"/>
                            </a:rPr>
                            <m:t>𝒚</m:t>
                          </m:r>
                        </m:e>
                      </m:d>
                      <m:r>
                        <a:rPr lang="en-US" altLang="zh-CN" sz="2400" b="1" i="1">
                          <a:solidFill>
                            <a:srgbClr val="C00000"/>
                          </a:solidFill>
                          <a:latin typeface="Cambria Math"/>
                        </a:rPr>
                        <m:t>∧</m:t>
                      </m:r>
                      <m:r>
                        <a:rPr lang="en-US" altLang="zh-CN" sz="2400" b="1">
                          <a:solidFill>
                            <a:srgbClr val="C00000"/>
                          </a:solidFill>
                          <a:latin typeface="Cambria Math"/>
                        </a:rPr>
                        <m:t> </m:t>
                      </m:r>
                      <m:r>
                        <a:rPr lang="en-US" altLang="zh-CN" sz="2400" b="1" i="1">
                          <a:solidFill>
                            <a:srgbClr val="C00000"/>
                          </a:solidFill>
                          <a:latin typeface="Cambria Math"/>
                        </a:rPr>
                        <m:t>𝑪𝒐𝒖𝒑𝒍𝒆</m:t>
                      </m:r>
                      <m:d>
                        <m:dPr>
                          <m:ctrlPr>
                            <a:rPr lang="zh-CN" altLang="zh-CN" sz="2400" b="1" i="1">
                              <a:solidFill>
                                <a:srgbClr val="C00000"/>
                              </a:solidFill>
                              <a:latin typeface="Cambria Math"/>
                            </a:rPr>
                          </m:ctrlPr>
                        </m:dPr>
                        <m:e>
                          <m:r>
                            <a:rPr lang="en-US" altLang="zh-CN" sz="2400" b="1" i="1">
                              <a:solidFill>
                                <a:srgbClr val="C00000"/>
                              </a:solidFill>
                              <a:latin typeface="Cambria Math"/>
                            </a:rPr>
                            <m:t>𝒙</m:t>
                          </m:r>
                          <m:r>
                            <a:rPr lang="en-US" altLang="zh-CN" sz="2400" b="1" i="1">
                              <a:solidFill>
                                <a:srgbClr val="C00000"/>
                              </a:solidFill>
                              <a:latin typeface="Cambria Math"/>
                            </a:rPr>
                            <m:t>,</m:t>
                          </m:r>
                          <m:r>
                            <a:rPr lang="en-US" altLang="zh-CN" sz="2400" b="1" i="1">
                              <a:solidFill>
                                <a:srgbClr val="C00000"/>
                              </a:solidFill>
                              <a:latin typeface="Cambria Math"/>
                            </a:rPr>
                            <m:t>𝒛</m:t>
                          </m:r>
                        </m:e>
                      </m:d>
                      <m:r>
                        <a:rPr lang="en-US" altLang="zh-CN" sz="2400" b="1" i="1">
                          <a:solidFill>
                            <a:srgbClr val="C00000"/>
                          </a:solidFill>
                          <a:latin typeface="Cambria Math"/>
                        </a:rPr>
                        <m:t>→</m:t>
                      </m:r>
                      <m:r>
                        <a:rPr lang="en-US" altLang="zh-CN" sz="2400" b="1" i="1">
                          <a:solidFill>
                            <a:srgbClr val="C00000"/>
                          </a:solidFill>
                          <a:latin typeface="Cambria Math"/>
                        </a:rPr>
                        <m:t>𝑭𝒂𝒕𝒉𝒆𝒓</m:t>
                      </m:r>
                      <m:d>
                        <m:dPr>
                          <m:ctrlPr>
                            <a:rPr lang="zh-CN" altLang="zh-CN" sz="2400" b="1" i="1">
                              <a:solidFill>
                                <a:srgbClr val="C00000"/>
                              </a:solidFill>
                              <a:latin typeface="Cambria Math"/>
                            </a:rPr>
                          </m:ctrlPr>
                        </m:dPr>
                        <m:e>
                          <m:r>
                            <a:rPr lang="en-US" altLang="zh-CN" sz="2400" b="1" i="1">
                              <a:solidFill>
                                <a:srgbClr val="C00000"/>
                              </a:solidFill>
                              <a:latin typeface="Cambria Math"/>
                            </a:rPr>
                            <m:t>𝒙</m:t>
                          </m:r>
                          <m:r>
                            <a:rPr lang="en-US" altLang="zh-CN" sz="2400" b="1" i="1">
                              <a:solidFill>
                                <a:srgbClr val="C00000"/>
                              </a:solidFill>
                              <a:latin typeface="Cambria Math"/>
                            </a:rPr>
                            <m:t>, </m:t>
                          </m:r>
                          <m:r>
                            <a:rPr lang="en-US" altLang="zh-CN" sz="2400" b="1" i="1">
                              <a:solidFill>
                                <a:srgbClr val="C00000"/>
                              </a:solidFill>
                              <a:latin typeface="Cambria Math"/>
                            </a:rPr>
                            <m:t>𝒚</m:t>
                          </m:r>
                        </m:e>
                      </m:d>
                    </m:oMath>
                  </m:oMathPara>
                </a14:m>
                <a:endPar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buFont typeface="Wingdings" panose="05000000000000000000" pitchFamily="2" charset="2"/>
                  <a:buChar char="l"/>
                </a:pP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当</a:t>
                </a:r>
                <a:r>
                  <a:rPr lang="en-US" altLang="zh-CN" sz="2400" i="1" dirty="0" smtClean="0">
                    <a:latin typeface="Times New Roman" panose="02020603050405020304" pitchFamily="18" charset="0"/>
                    <a:ea typeface="黑体" panose="02010609060101010101" pitchFamily="49" charset="-122"/>
                    <a:cs typeface="Times New Roman" panose="02020603050405020304" pitchFamily="18" charset="0"/>
                  </a:rPr>
                  <a:t>x=</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David</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=Mike</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m:rPr>
                        <m:sty m:val="p"/>
                      </m:rPr>
                      <a:rPr lang="en-US" altLang="zh-CN" sz="2400">
                        <a:latin typeface="Cambria Math"/>
                      </a:rPr>
                      <m:t>z</m:t>
                    </m:r>
                    <m:r>
                      <a:rPr lang="en-US" altLang="zh-CN" sz="2400" i="1">
                        <a:latin typeface="Cambria Math"/>
                      </a:rPr>
                      <m:t>=</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James</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时，该推理规则覆盖训练样本集合中正例</a:t>
                </a:r>
                <a14:m>
                  <m:oMath xmlns:m="http://schemas.openxmlformats.org/officeDocument/2006/math">
                    <m:r>
                      <a:rPr lang="en-US" altLang="zh-CN" sz="2400" i="1">
                        <a:latin typeface="Cambria Math"/>
                      </a:rPr>
                      <m:t>𝐹𝑎𝑡h𝑒𝑟</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且不覆盖任意反例，因此算法学习结束。</a:t>
                </a:r>
              </a:p>
            </p:txBody>
          </p:sp>
        </mc:Choice>
        <mc:Fallback xmlns="">
          <p:sp>
            <p:nvSpPr>
              <p:cNvPr id="5" name="矩形 4"/>
              <p:cNvSpPr>
                <a:spLocks noRot="1" noChangeAspect="1" noMove="1" noResize="1" noEditPoints="1" noAdjustHandles="1" noChangeArrowheads="1" noChangeShapeType="1" noTextEdit="1"/>
              </p:cNvSpPr>
              <p:nvPr/>
            </p:nvSpPr>
            <p:spPr>
              <a:xfrm>
                <a:off x="7224216" y="1448400"/>
                <a:ext cx="4840405" cy="4542330"/>
              </a:xfrm>
              <a:prstGeom prst="rect">
                <a:avLst/>
              </a:prstGeom>
              <a:blipFill rotWithShape="1">
                <a:blip r:embed="rId4"/>
                <a:stretch>
                  <a:fillRect l="-1008" t="-1208" r="-1385" b="-13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949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52121"/>
            <a:ext cx="11250789" cy="85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1520694024"/>
                  </p:ext>
                </p:extLst>
              </p:nvPr>
            </p:nvGraphicFramePr>
            <p:xfrm>
              <a:off x="407368" y="692696"/>
              <a:ext cx="7005852" cy="5562055"/>
            </p:xfrm>
            <a:graphic>
              <a:graphicData uri="http://schemas.openxmlformats.org/drawingml/2006/table">
                <a:tbl>
                  <a:tblPr firstRow="1" firstCol="1" bandRow="1">
                    <a:tableStyleId>{5C22544A-7EE6-4342-B048-85BDC9FD1C3A}</a:tableStyleId>
                  </a:tblPr>
                  <a:tblGrid>
                    <a:gridCol w="1451892">
                      <a:extLst>
                        <a:ext uri="{9D8B030D-6E8A-4147-A177-3AD203B41FA5}">
                          <a16:colId xmlns:a16="http://schemas.microsoft.com/office/drawing/2014/main" xmlns="" val="20000"/>
                        </a:ext>
                      </a:extLst>
                    </a:gridCol>
                    <a:gridCol w="1451892">
                      <a:extLst>
                        <a:ext uri="{9D8B030D-6E8A-4147-A177-3AD203B41FA5}">
                          <a16:colId xmlns:a16="http://schemas.microsoft.com/office/drawing/2014/main" xmlns="" val="20001"/>
                        </a:ext>
                      </a:extLst>
                    </a:gridCol>
                    <a:gridCol w="1138055">
                      <a:extLst>
                        <a:ext uri="{9D8B030D-6E8A-4147-A177-3AD203B41FA5}">
                          <a16:colId xmlns:a16="http://schemas.microsoft.com/office/drawing/2014/main" xmlns="" val="20002"/>
                        </a:ext>
                      </a:extLst>
                    </a:gridCol>
                    <a:gridCol w="1030272">
                      <a:extLst>
                        <a:ext uri="{9D8B030D-6E8A-4147-A177-3AD203B41FA5}">
                          <a16:colId xmlns:a16="http://schemas.microsoft.com/office/drawing/2014/main" xmlns="" val="20003"/>
                        </a:ext>
                      </a:extLst>
                    </a:gridCol>
                    <a:gridCol w="1933741">
                      <a:extLst>
                        <a:ext uri="{9D8B030D-6E8A-4147-A177-3AD203B41FA5}">
                          <a16:colId xmlns:a16="http://schemas.microsoft.com/office/drawing/2014/main" xmlns="" val="20004"/>
                        </a:ext>
                      </a:extLst>
                    </a:gridCol>
                  </a:tblGrid>
                  <a:tr h="936077">
                    <a:tc gridSpan="2">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75733">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13233">
                    <a:tc gridSpan="2">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i="1" smtClean="0">
                                    <a:solidFill>
                                      <a:schemeClr val="tx1"/>
                                    </a:solidFill>
                                    <a:effectLst/>
                                    <a:latin typeface="Cambria Math"/>
                                  </a:rPr>
                                  <m:t>𝐹𝑎𝑡h𝑒𝑟</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𝑦</m:t>
                                </m:r>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300" b="0" i="1" smtClean="0">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r>
                                  <a:rPr lang="en-US" sz="1300" b="0">
                                    <a:solidFill>
                                      <a:schemeClr val="tx1"/>
                                    </a:solidFill>
                                    <a:effectLst/>
                                    <a:latin typeface="Cambria Math"/>
                                  </a:rPr>
                                  <m:t>=</m:t>
                                </m:r>
                                <m:r>
                                  <a:rPr lang="en-US" sz="1300" b="0" i="1">
                                    <a:solidFill>
                                      <a:schemeClr val="tx1"/>
                                    </a:solidFill>
                                    <a:effectLst/>
                                    <a:latin typeface="Cambria Math"/>
                                  </a:rPr>
                                  <m:t>1</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300" b="0" i="1" smtClean="0">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r>
                                  <a:rPr lang="en-US" sz="1300" b="0">
                                    <a:solidFill>
                                      <a:schemeClr val="tx1"/>
                                    </a:solidFill>
                                    <a:effectLst/>
                                    <a:latin typeface="Cambria Math"/>
                                  </a:rPr>
                                  <m:t>=</m:t>
                                </m:r>
                                <m:r>
                                  <a:rPr lang="en-US" sz="1300" b="0" i="1">
                                    <a:solidFill>
                                      <a:schemeClr val="tx1"/>
                                    </a:solidFill>
                                    <a:effectLst/>
                                    <a:latin typeface="Cambria Math"/>
                                  </a:rPr>
                                  <m:t>1</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13233">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i="1" smtClean="0">
                                    <a:solidFill>
                                      <a:schemeClr val="tx1"/>
                                    </a:solidFill>
                                    <a:effectLst/>
                                    <a:latin typeface="Cambria Math"/>
                                  </a:rPr>
                                  <m:t>𝐹𝑎𝑡h𝑒𝑟</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𝑦</m:t>
                                </m:r>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𝑀𝑜𝑡h𝑒𝑟</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𝑦</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𝑀𝑜𝑡h𝑒𝑟</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𝑀𝑜𝑡h𝑒𝑟</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 </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𝑀𝑜𝑡h𝑒𝑟</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𝑀𝑜𝑡h𝑒𝑟</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 </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1" smtClean="0">
                                    <a:solidFill>
                                      <a:schemeClr val="tx1"/>
                                    </a:solidFill>
                                    <a:effectLst/>
                                    <a:latin typeface="Cambria Math"/>
                                  </a:rPr>
                                  <m:t>∧</m:t>
                                </m:r>
                                <m:r>
                                  <a:rPr lang="en-US" sz="1300" b="1" i="1" smtClean="0">
                                    <a:solidFill>
                                      <a:schemeClr val="tx1"/>
                                    </a:solidFill>
                                    <a:effectLst/>
                                    <a:latin typeface="Cambria Math"/>
                                  </a:rPr>
                                  <m:t>𝑴𝒐𝒕𝒉𝒆𝒓</m:t>
                                </m:r>
                                <m:r>
                                  <a:rPr lang="en-US" sz="1300" b="1" smtClean="0">
                                    <a:solidFill>
                                      <a:schemeClr val="tx1"/>
                                    </a:solidFill>
                                    <a:effectLst/>
                                    <a:latin typeface="Cambria Math"/>
                                  </a:rPr>
                                  <m:t>(</m:t>
                                </m:r>
                                <m:r>
                                  <a:rPr lang="en-US" sz="1300" b="1" i="1" smtClean="0">
                                    <a:solidFill>
                                      <a:schemeClr val="tx1"/>
                                    </a:solidFill>
                                    <a:effectLst/>
                                    <a:latin typeface="Cambria Math"/>
                                  </a:rPr>
                                  <m:t>𝒛</m:t>
                                </m:r>
                                <m:r>
                                  <a:rPr lang="en-US" sz="1300" b="1" smtClean="0">
                                    <a:solidFill>
                                      <a:schemeClr val="tx1"/>
                                    </a:solidFill>
                                    <a:effectLst/>
                                    <a:latin typeface="Cambria Math"/>
                                  </a:rPr>
                                  <m:t>, </m:t>
                                </m:r>
                                <m:r>
                                  <a:rPr lang="en-US" sz="1300" b="1" i="1" smtClean="0">
                                    <a:solidFill>
                                      <a:schemeClr val="tx1"/>
                                    </a:solidFill>
                                    <a:effectLst/>
                                    <a:latin typeface="Cambria Math"/>
                                  </a:rPr>
                                  <m:t>𝒚</m:t>
                                </m:r>
                                <m:r>
                                  <a:rPr lang="en-US" sz="1300" b="1" smtClean="0">
                                    <a:solidFill>
                                      <a:schemeClr val="tx1"/>
                                    </a:solidFill>
                                    <a:effectLst/>
                                    <a:latin typeface="Cambria Math"/>
                                  </a:rPr>
                                  <m:t>)</m:t>
                                </m:r>
                              </m:oMath>
                            </m:oMathPara>
                          </a14:m>
                          <a:endParaRPr lang="zh-CN"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1" i="1" smtClean="0">
                                        <a:solidFill>
                                          <a:schemeClr val="tx1"/>
                                        </a:solidFill>
                                        <a:effectLst/>
                                        <a:latin typeface="Cambria Math"/>
                                      </a:rPr>
                                    </m:ctrlPr>
                                  </m:accPr>
                                  <m:e>
                                    <m:sSub>
                                      <m:sSubPr>
                                        <m:ctrlPr>
                                          <a:rPr lang="zh-CN" sz="1300" b="1" i="1">
                                            <a:solidFill>
                                              <a:schemeClr val="tx1"/>
                                            </a:solidFill>
                                            <a:effectLst/>
                                            <a:latin typeface="Cambria Math"/>
                                          </a:rPr>
                                        </m:ctrlPr>
                                      </m:sSubPr>
                                      <m:e>
                                        <m:r>
                                          <a:rPr lang="en-US" sz="1300" b="1" i="1">
                                            <a:solidFill>
                                              <a:schemeClr val="tx1"/>
                                            </a:solidFill>
                                            <a:effectLst/>
                                            <a:latin typeface="Cambria Math"/>
                                          </a:rPr>
                                          <m:t>𝒎</m:t>
                                        </m:r>
                                      </m:e>
                                      <m:sub>
                                        <m:r>
                                          <a:rPr lang="en-US" sz="1300" b="1">
                                            <a:solidFill>
                                              <a:schemeClr val="tx1"/>
                                            </a:solidFill>
                                            <a:effectLst/>
                                            <a:latin typeface="Cambria Math"/>
                                          </a:rPr>
                                          <m:t>+</m:t>
                                        </m:r>
                                      </m:sub>
                                    </m:sSub>
                                  </m:e>
                                </m:acc>
                                <m:r>
                                  <a:rPr lang="en-US" sz="1300" b="1">
                                    <a:solidFill>
                                      <a:schemeClr val="tx1"/>
                                    </a:solidFill>
                                    <a:effectLst/>
                                    <a:latin typeface="Cambria Math"/>
                                  </a:rPr>
                                  <m:t>=</m:t>
                                </m:r>
                                <m:r>
                                  <a:rPr lang="en-US" sz="1300" b="1" i="1">
                                    <a:solidFill>
                                      <a:schemeClr val="tx1"/>
                                    </a:solidFill>
                                    <a:effectLst/>
                                    <a:latin typeface="Cambria Math"/>
                                  </a:rPr>
                                  <m:t>𝟏</m:t>
                                </m:r>
                              </m:oMath>
                            </m:oMathPara>
                          </a14:m>
                          <a:endParaRPr lang="zh-CN" sz="1300" b="1">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1" i="1" smtClean="0">
                                        <a:solidFill>
                                          <a:schemeClr val="tx1"/>
                                        </a:solidFill>
                                        <a:effectLst/>
                                        <a:latin typeface="Cambria Math"/>
                                      </a:rPr>
                                    </m:ctrlPr>
                                  </m:accPr>
                                  <m:e>
                                    <m:sSub>
                                      <m:sSubPr>
                                        <m:ctrlPr>
                                          <a:rPr lang="zh-CN" sz="1300" b="1" i="1">
                                            <a:solidFill>
                                              <a:schemeClr val="tx1"/>
                                            </a:solidFill>
                                            <a:effectLst/>
                                            <a:latin typeface="Cambria Math"/>
                                          </a:rPr>
                                        </m:ctrlPr>
                                      </m:sSubPr>
                                      <m:e>
                                        <m:r>
                                          <a:rPr lang="en-US" sz="1300" b="1" i="1">
                                            <a:solidFill>
                                              <a:schemeClr val="tx1"/>
                                            </a:solidFill>
                                            <a:effectLst/>
                                            <a:latin typeface="Cambria Math"/>
                                          </a:rPr>
                                          <m:t>𝒎</m:t>
                                        </m:r>
                                      </m:e>
                                      <m:sub>
                                        <m:r>
                                          <a:rPr lang="zh-CN" altLang="en-US" sz="1300" b="1">
                                            <a:solidFill>
                                              <a:schemeClr val="tx1"/>
                                            </a:solidFill>
                                            <a:effectLst/>
                                            <a:latin typeface="Cambria Math"/>
                                          </a:rPr>
                                          <m:t>−</m:t>
                                        </m:r>
                                      </m:sub>
                                    </m:sSub>
                                  </m:e>
                                </m:acc>
                                <m:r>
                                  <a:rPr lang="en-US" sz="1300" b="1">
                                    <a:solidFill>
                                      <a:schemeClr val="tx1"/>
                                    </a:solidFill>
                                    <a:effectLst/>
                                    <a:latin typeface="Cambria Math"/>
                                  </a:rPr>
                                  <m:t>=</m:t>
                                </m:r>
                                <m:r>
                                  <a:rPr lang="en-US" sz="1300" b="1" i="1">
                                    <a:solidFill>
                                      <a:schemeClr val="tx1"/>
                                    </a:solidFill>
                                    <a:effectLst/>
                                    <a:latin typeface="Cambria Math"/>
                                  </a:rPr>
                                  <m:t>𝟎</m:t>
                                </m:r>
                              </m:oMath>
                            </m:oMathPara>
                          </a14:m>
                          <a:endParaRPr lang="zh-CN"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𝑆𝑖𝑏𝑙𝑖𝑛𝑔</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𝑦</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1</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𝑥</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1</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1</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 </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oMath>
                          </a14:m>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𝑦</m:t>
                                </m:r>
                                <m:r>
                                  <a:rPr lang="en-US" sz="1300" b="0" smtClean="0">
                                    <a:solidFill>
                                      <a:schemeClr val="tx1"/>
                                    </a:solidFill>
                                    <a:effectLst/>
                                    <a:latin typeface="Cambria Math"/>
                                  </a:rPr>
                                  <m:t>, </m:t>
                                </m:r>
                                <m:r>
                                  <a:rPr lang="en-US" sz="1300" b="0" i="1" smtClean="0">
                                    <a:solidFill>
                                      <a:schemeClr val="tx1"/>
                                    </a:solidFill>
                                    <a:effectLst/>
                                    <a:latin typeface="Cambria Math"/>
                                  </a:rPr>
                                  <m:t>𝑧</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 </m:t>
                                </m:r>
                                <m:r>
                                  <a:rPr lang="en-US" sz="1300" b="0" i="1" smtClean="0">
                                    <a:solidFill>
                                      <a:schemeClr val="tx1"/>
                                    </a:solidFill>
                                    <a:effectLst/>
                                    <a:latin typeface="Cambria Math"/>
                                  </a:rPr>
                                  <m:t>𝑥</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12051">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300" b="0" smtClean="0">
                                    <a:solidFill>
                                      <a:schemeClr val="tx1"/>
                                    </a:solidFill>
                                    <a:effectLst/>
                                    <a:latin typeface="Cambria Math"/>
                                  </a:rPr>
                                  <m:t>∧</m:t>
                                </m:r>
                                <m:r>
                                  <a:rPr lang="en-US" sz="1300" b="0" i="1" smtClean="0">
                                    <a:solidFill>
                                      <a:schemeClr val="tx1"/>
                                    </a:solidFill>
                                    <a:effectLst/>
                                    <a:latin typeface="Cambria Math"/>
                                  </a:rPr>
                                  <m:t>𝐶𝑜𝑢𝑝𝑙𝑒</m:t>
                                </m:r>
                                <m:r>
                                  <a:rPr lang="en-US" sz="1300" b="0" smtClean="0">
                                    <a:solidFill>
                                      <a:schemeClr val="tx1"/>
                                    </a:solidFill>
                                    <a:effectLst/>
                                    <a:latin typeface="Cambria Math"/>
                                  </a:rPr>
                                  <m:t>(</m:t>
                                </m:r>
                                <m:r>
                                  <a:rPr lang="en-US" sz="1300" b="0" i="1" smtClean="0">
                                    <a:solidFill>
                                      <a:schemeClr val="tx1"/>
                                    </a:solidFill>
                                    <a:effectLst/>
                                    <a:latin typeface="Cambria Math"/>
                                  </a:rPr>
                                  <m:t>𝑧</m:t>
                                </m:r>
                                <m:r>
                                  <a:rPr lang="en-US" sz="1300" b="0" smtClean="0">
                                    <a:solidFill>
                                      <a:schemeClr val="tx1"/>
                                    </a:solidFill>
                                    <a:effectLst/>
                                    <a:latin typeface="Cambria Math"/>
                                  </a:rPr>
                                  <m:t>, </m:t>
                                </m:r>
                                <m:r>
                                  <a:rPr lang="en-US" sz="1300" b="0" i="1" smtClean="0">
                                    <a:solidFill>
                                      <a:schemeClr val="tx1"/>
                                    </a:solidFill>
                                    <a:effectLst/>
                                    <a:latin typeface="Cambria Math"/>
                                  </a:rPr>
                                  <m:t>𝑦</m:t>
                                </m:r>
                                <m:r>
                                  <a:rPr lang="en-US" sz="1300" b="0" smtClean="0">
                                    <a:solidFill>
                                      <a:schemeClr val="tx1"/>
                                    </a:solidFill>
                                    <a:effectLst/>
                                    <a:latin typeface="Cambria Math"/>
                                  </a:rPr>
                                  <m:t>)</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300" b="0" i="1" smtClean="0">
                                        <a:solidFill>
                                          <a:schemeClr val="tx1"/>
                                        </a:solidFill>
                                        <a:effectLst/>
                                        <a:latin typeface="Cambria Math"/>
                                      </a:rPr>
                                    </m:ctrlPr>
                                  </m:accPr>
                                  <m:e>
                                    <m:sSub>
                                      <m:sSubPr>
                                        <m:ctrlPr>
                                          <a:rPr lang="zh-CN" sz="1300" b="0" i="1">
                                            <a:solidFill>
                                              <a:schemeClr val="tx1"/>
                                            </a:solidFill>
                                            <a:effectLst/>
                                            <a:latin typeface="Cambria Math"/>
                                          </a:rPr>
                                        </m:ctrlPr>
                                      </m:sSubPr>
                                      <m:e>
                                        <m:r>
                                          <a:rPr lang="en-US" sz="1300" b="0" i="1">
                                            <a:solidFill>
                                              <a:schemeClr val="tx1"/>
                                            </a:solidFill>
                                            <a:effectLst/>
                                            <a:latin typeface="Cambria Math"/>
                                          </a:rPr>
                                          <m:t>𝑚</m:t>
                                        </m:r>
                                      </m:e>
                                      <m:sub>
                                        <m:r>
                                          <a:rPr lang="zh-CN" altLang="en-US" sz="1300" b="0">
                                            <a:solidFill>
                                              <a:schemeClr val="tx1"/>
                                            </a:solidFill>
                                            <a:effectLst/>
                                            <a:latin typeface="Cambria Math"/>
                                          </a:rPr>
                                          <m:t>−</m:t>
                                        </m:r>
                                      </m:sub>
                                    </m:sSub>
                                  </m:e>
                                </m:acc>
                                <m:r>
                                  <a:rPr lang="en-US" sz="1300" b="0">
                                    <a:solidFill>
                                      <a:schemeClr val="tx1"/>
                                    </a:solidFill>
                                    <a:effectLst/>
                                    <a:latin typeface="Cambria Math"/>
                                  </a:rPr>
                                  <m:t>=</m:t>
                                </m:r>
                                <m:r>
                                  <a:rPr lang="en-US" sz="1300" b="0" i="1">
                                    <a:solidFill>
                                      <a:schemeClr val="tx1"/>
                                    </a:solidFill>
                                    <a:effectLst/>
                                    <a:latin typeface="Cambria Math"/>
                                  </a:rPr>
                                  <m:t>0</m:t>
                                </m:r>
                              </m:oMath>
                            </m:oMathPara>
                          </a14:m>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520694024"/>
                  </p:ext>
                </p:extLst>
              </p:nvPr>
            </p:nvGraphicFramePr>
            <p:xfrm>
              <a:off x="407368" y="692696"/>
              <a:ext cx="7005852" cy="5562055"/>
            </p:xfrm>
            <a:graphic>
              <a:graphicData uri="http://schemas.openxmlformats.org/drawingml/2006/table">
                <a:tbl>
                  <a:tblPr firstRow="1" firstCol="1" bandRow="1">
                    <a:tableStyleId>{5C22544A-7EE6-4342-B048-85BDC9FD1C3A}</a:tableStyleId>
                  </a:tblPr>
                  <a:tblGrid>
                    <a:gridCol w="1451892"/>
                    <a:gridCol w="1451892"/>
                    <a:gridCol w="1138055"/>
                    <a:gridCol w="1030272"/>
                    <a:gridCol w="1933741"/>
                  </a:tblGrid>
                  <a:tr h="936077">
                    <a:tc gridSpan="2">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75733">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gridSpan="2">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0" t="-711429" r="-141597" b="-1840000"/>
                          </a:stretch>
                        </a:blipFill>
                      </a:tcPr>
                    </a:tc>
                    <a:tc h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711429" r="-260428" b="-18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711429" r="-188166" b="-1840000"/>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rowSpan="18">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20" t="-45151" r="-383193" b="-2385"/>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811429" r="-283193" b="-17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811429" r="-260428" b="-17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811429" r="-188166" b="-1740000"/>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911429" r="-283193" b="-16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911429" r="-260428" b="-16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911429" r="-188166" b="-1640000"/>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011429" r="-283193" b="-15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011429" r="-260428" b="-15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011429" r="-188166" b="-1540000"/>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111429" r="-283193" b="-14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111429" r="-260428" b="-14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111429" r="-188166" b="-1440000"/>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211429" r="-283193" b="-13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211429" r="-260428" b="-13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211429" r="-188166" b="-1340000"/>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311429" r="-283193" b="-12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311429" r="-260428" b="-12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311429" r="-188166" b="-1240000"/>
                          </a:stretch>
                        </a:blipFill>
                      </a:tcPr>
                    </a:tc>
                    <a:tc>
                      <a:txBody>
                        <a:bodyPr/>
                        <a:lstStyle/>
                        <a:p>
                          <a:pPr algn="ctr">
                            <a:spcBef>
                              <a:spcPts val="1000"/>
                            </a:spcBef>
                            <a:spcAft>
                              <a:spcPts val="0"/>
                            </a:spcAft>
                          </a:pPr>
                          <a:r>
                            <a:rPr lang="en-US"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3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411429" r="-283193" b="-11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411429" r="-260428" b="-11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411429" r="-188166" b="-1140000"/>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511429" r="-283193" b="-10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511429" r="-260428" b="-10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511429" r="-188166" b="-1040000"/>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611429" r="-283193" b="-9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611429" r="-260428" b="-940000"/>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611429" r="-188166" b="-940000"/>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761765" r="-283193" b="-86764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761765" r="-260428" b="-86764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761765" r="-188166" b="-86764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808571" r="-283193" b="-7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808571" r="-260428" b="-7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808571" r="-188166" b="-742857"/>
                          </a:stretch>
                        </a:blip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1908571" r="-283193" b="-6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1908571" r="-260428" b="-6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1908571" r="-188166" b="-6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008571" r="-283193" b="-5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008571" r="-260428" b="-5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008571" r="-188166" b="-542857"/>
                          </a:stretch>
                        </a:blipFill>
                      </a:tcPr>
                    </a:tc>
                    <a:tc>
                      <a:txBody>
                        <a:bodyPr/>
                        <a:lstStyle/>
                        <a:p>
                          <a:pPr algn="ctr">
                            <a:spcBef>
                              <a:spcPts val="1000"/>
                            </a:spcBef>
                            <a:spcAft>
                              <a:spcPts val="0"/>
                            </a:spcAft>
                          </a:pPr>
                          <a:r>
                            <a:rPr lang="en-US"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108571" r="-283193" b="-4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108571" r="-260428" b="-4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108571" r="-188166" b="-442857"/>
                          </a:stretch>
                        </a:blip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208571" r="-283193" b="-3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208571" r="-260428" b="-3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208571" r="-188166" b="-342857"/>
                          </a:stretch>
                        </a:blip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308571" r="-283193" b="-2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308571" r="-260428" b="-2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308571" r="-188166" b="-242857"/>
                          </a:stretch>
                        </a:blip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408571" r="-283193" b="-1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408571" r="-260428" b="-1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408571" r="-188166" b="-142857"/>
                          </a:stretch>
                        </a:blip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2051">
                    <a:tc vMerge="1">
                      <a:txBody>
                        <a:bodyPr/>
                        <a:lstStyle/>
                        <a:p>
                          <a:endParaRPr lang="zh-CN" altLang="en-US"/>
                        </a:p>
                      </a:txBody>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20" t="-2508571" r="-283193" b="-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80" t="-2508571" r="-260428" b="-42857"/>
                          </a:stretch>
                        </a:blipFill>
                      </a:tcPr>
                    </a:tc>
                    <a:tc>
                      <a:txBody>
                        <a:bodyPr/>
                        <a:lstStyle/>
                        <a:p>
                          <a:endParaRPr lang="zh-CN"/>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2899" t="-2508571" r="-188166" b="-42857"/>
                          </a:stretch>
                        </a:blipFill>
                      </a:tcPr>
                    </a:tc>
                    <a:tc>
                      <a:txBody>
                        <a:bodyPr/>
                        <a:lstStyle/>
                        <a:p>
                          <a:pPr algn="ctr">
                            <a:spcBef>
                              <a:spcPts val="1000"/>
                            </a:spcBef>
                            <a:spcAft>
                              <a:spcPts val="0"/>
                            </a:spcAft>
                          </a:pPr>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8881" marR="788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7560861" y="1484784"/>
                <a:ext cx="4511804" cy="1218343"/>
              </a:xfrm>
              <a:prstGeom prst="rect">
                <a:avLst/>
              </a:prstGeom>
            </p:spPr>
            <p:txBody>
              <a:bodyPr wrap="square" lIns="121917" tIns="60958" rIns="121917" bIns="60958">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400" b="1" i="1">
                          <a:solidFill>
                            <a:srgbClr val="C00000"/>
                          </a:solidFill>
                          <a:latin typeface="Cambria Math"/>
                        </a:rPr>
                        <m:t>𝑴𝒐𝒕𝒉𝒆𝒓</m:t>
                      </m:r>
                      <m:d>
                        <m:dPr>
                          <m:ctrlPr>
                            <a:rPr lang="zh-CN" altLang="zh-CN" sz="2400" b="1" i="1">
                              <a:solidFill>
                                <a:srgbClr val="C00000"/>
                              </a:solidFill>
                              <a:latin typeface="Cambria Math"/>
                            </a:rPr>
                          </m:ctrlPr>
                        </m:dPr>
                        <m:e>
                          <m:r>
                            <a:rPr lang="en-US" altLang="zh-CN" sz="2400" b="1" i="1">
                              <a:solidFill>
                                <a:srgbClr val="C00000"/>
                              </a:solidFill>
                              <a:latin typeface="Cambria Math"/>
                            </a:rPr>
                            <m:t>𝒛</m:t>
                          </m:r>
                          <m:r>
                            <a:rPr lang="en-US" altLang="zh-CN" sz="2400" b="1" i="1">
                              <a:solidFill>
                                <a:srgbClr val="C00000"/>
                              </a:solidFill>
                              <a:latin typeface="Cambria Math"/>
                            </a:rPr>
                            <m:t>, </m:t>
                          </m:r>
                          <m:r>
                            <a:rPr lang="en-US" altLang="zh-CN" sz="2400" b="1" i="1">
                              <a:solidFill>
                                <a:srgbClr val="C00000"/>
                              </a:solidFill>
                              <a:latin typeface="Cambria Math"/>
                            </a:rPr>
                            <m:t>𝒚</m:t>
                          </m:r>
                        </m:e>
                      </m:d>
                      <m:r>
                        <a:rPr lang="en-US" altLang="zh-CN" sz="2400" b="1" i="1">
                          <a:solidFill>
                            <a:srgbClr val="C00000"/>
                          </a:solidFill>
                          <a:latin typeface="Cambria Math"/>
                        </a:rPr>
                        <m:t>∧</m:t>
                      </m:r>
                      <m:r>
                        <a:rPr lang="en-US" altLang="zh-CN" sz="2400" b="1">
                          <a:solidFill>
                            <a:srgbClr val="C00000"/>
                          </a:solidFill>
                          <a:latin typeface="Cambria Math"/>
                        </a:rPr>
                        <m:t> </m:t>
                      </m:r>
                      <m:r>
                        <a:rPr lang="en-US" altLang="zh-CN" sz="2400" b="1" i="1">
                          <a:solidFill>
                            <a:srgbClr val="C00000"/>
                          </a:solidFill>
                          <a:latin typeface="Cambria Math"/>
                        </a:rPr>
                        <m:t>𝑪𝒐𝒖𝒑𝒍𝒆</m:t>
                      </m:r>
                      <m:d>
                        <m:dPr>
                          <m:ctrlPr>
                            <a:rPr lang="zh-CN" altLang="zh-CN" sz="2400" b="1" i="1">
                              <a:solidFill>
                                <a:srgbClr val="C00000"/>
                              </a:solidFill>
                              <a:latin typeface="Cambria Math"/>
                            </a:rPr>
                          </m:ctrlPr>
                        </m:dPr>
                        <m:e>
                          <m:r>
                            <a:rPr lang="en-US" altLang="zh-CN" sz="2400" b="1" i="1">
                              <a:solidFill>
                                <a:srgbClr val="C00000"/>
                              </a:solidFill>
                              <a:latin typeface="Cambria Math"/>
                            </a:rPr>
                            <m:t>𝒙</m:t>
                          </m:r>
                          <m:r>
                            <a:rPr lang="en-US" altLang="zh-CN" sz="2400" b="1" i="1">
                              <a:solidFill>
                                <a:srgbClr val="C00000"/>
                              </a:solidFill>
                              <a:latin typeface="Cambria Math"/>
                            </a:rPr>
                            <m:t>,</m:t>
                          </m:r>
                          <m:r>
                            <a:rPr lang="en-US" altLang="zh-CN" sz="2400" b="1" i="1">
                              <a:solidFill>
                                <a:srgbClr val="C00000"/>
                              </a:solidFill>
                              <a:latin typeface="Cambria Math"/>
                            </a:rPr>
                            <m:t>𝒛</m:t>
                          </m:r>
                        </m:e>
                      </m:d>
                      <m:r>
                        <a:rPr lang="en-US" altLang="zh-CN" sz="2400" b="1" i="1">
                          <a:solidFill>
                            <a:srgbClr val="C00000"/>
                          </a:solidFill>
                          <a:latin typeface="Cambria Math"/>
                        </a:rPr>
                        <m:t>→</m:t>
                      </m:r>
                      <m:r>
                        <a:rPr lang="en-US" altLang="zh-CN" sz="2400" b="1" i="1">
                          <a:solidFill>
                            <a:srgbClr val="C00000"/>
                          </a:solidFill>
                          <a:latin typeface="Cambria Math"/>
                        </a:rPr>
                        <m:t>𝑭𝒂𝒕𝒉𝒆𝒓</m:t>
                      </m:r>
                      <m:d>
                        <m:dPr>
                          <m:ctrlPr>
                            <a:rPr lang="zh-CN" altLang="zh-CN" sz="2400" b="1" i="1">
                              <a:solidFill>
                                <a:srgbClr val="C00000"/>
                              </a:solidFill>
                              <a:latin typeface="Cambria Math"/>
                            </a:rPr>
                          </m:ctrlPr>
                        </m:dPr>
                        <m:e>
                          <m:r>
                            <a:rPr lang="en-US" altLang="zh-CN" sz="2400" b="1" i="1">
                              <a:solidFill>
                                <a:srgbClr val="C00000"/>
                              </a:solidFill>
                              <a:latin typeface="Cambria Math"/>
                            </a:rPr>
                            <m:t>𝒙</m:t>
                          </m:r>
                          <m:r>
                            <a:rPr lang="en-US" altLang="zh-CN" sz="2400" b="1" i="1">
                              <a:solidFill>
                                <a:srgbClr val="C00000"/>
                              </a:solidFill>
                              <a:latin typeface="Cambria Math"/>
                            </a:rPr>
                            <m:t>, </m:t>
                          </m:r>
                          <m:r>
                            <a:rPr lang="en-US" altLang="zh-CN" sz="2400" b="1" i="1">
                              <a:solidFill>
                                <a:srgbClr val="C00000"/>
                              </a:solidFill>
                              <a:latin typeface="Cambria Math"/>
                            </a:rPr>
                            <m:t>𝒚</m:t>
                          </m:r>
                        </m:e>
                      </m:d>
                    </m:oMath>
                  </m:oMathPara>
                </a14:m>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7560861" y="1484784"/>
                <a:ext cx="4511804" cy="1218343"/>
              </a:xfrm>
              <a:prstGeom prst="rect">
                <a:avLst/>
              </a:prstGeom>
              <a:blipFill rotWithShape="1">
                <a:blip r:embed="rId4"/>
                <a:stretch>
                  <a:fillRect/>
                </a:stretch>
              </a:blipFill>
            </p:spPr>
            <p:txBody>
              <a:bodyPr/>
              <a:lstStyle/>
              <a:p>
                <a:r>
                  <a:rPr lang="zh-CN" altLang="en-US">
                    <a:noFill/>
                  </a:rPr>
                  <a:t> </a:t>
                </a:r>
              </a:p>
            </p:txBody>
          </p:sp>
        </mc:Fallback>
      </mc:AlternateContent>
      <p:sp>
        <p:nvSpPr>
          <p:cNvPr id="3" name="下箭头 2"/>
          <p:cNvSpPr/>
          <p:nvPr/>
        </p:nvSpPr>
        <p:spPr>
          <a:xfrm>
            <a:off x="9385111" y="2703127"/>
            <a:ext cx="673289" cy="1091821"/>
          </a:xfrm>
          <a:prstGeom prst="down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7655867" y="4077072"/>
                <a:ext cx="4321791" cy="1969766"/>
              </a:xfrm>
              <a:prstGeom prst="rect">
                <a:avLst/>
              </a:prstGeom>
            </p:spPr>
            <p:txBody>
              <a:bodyPr wrap="square" lIns="121917" tIns="60958" rIns="121917" bIns="60958">
                <a:spAutoFit/>
              </a:bodyPr>
              <a:lstStyle/>
              <a:p>
                <a:pPr algn="ct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已知：</a:t>
                </a:r>
                <a:endParaRPr lang="en-US" altLang="zh-CN" sz="2400" i="1"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14:m>
                  <m:oMath xmlns:m="http://schemas.openxmlformats.org/officeDocument/2006/math">
                    <m:r>
                      <a:rPr lang="en-US" altLang="zh-CN" sz="2400" i="1">
                        <a:latin typeface="Cambria Math"/>
                      </a:rPr>
                      <m:t>𝑀𝑜𝑡h𝑒𝑟</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(James</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Ann</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14:m>
                  <m:oMath xmlns:m="http://schemas.openxmlformats.org/officeDocument/2006/math">
                    <m:r>
                      <a:rPr lang="en-US" altLang="zh-CN" sz="2400" i="1">
                        <a:latin typeface="Cambria Math"/>
                      </a:rPr>
                      <m:t>𝐶𝑜𝑢𝑝𝑙𝑒</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smtClean="0">
                    <a:latin typeface="Times New Roman" panose="02020603050405020304" pitchFamily="18" charset="0"/>
                    <a:ea typeface="黑体" panose="02010609060101010101" pitchFamily="49" charset="-122"/>
                    <a:cs typeface="Times New Roman" panose="02020603050405020304" pitchFamily="18" charset="0"/>
                  </a:rPr>
                  <a:t>David,James</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t>
                </a:r>
              </a:p>
              <a:p>
                <a:pPr algn="ct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于是：</a:t>
                </a:r>
                <a14:m>
                  <m:oMath xmlns:m="http://schemas.openxmlformats.org/officeDocument/2006/math">
                    <m:r>
                      <a:rPr lang="en-US" altLang="zh-CN" sz="2400" i="1">
                        <a:latin typeface="Cambria Math"/>
                      </a:rPr>
                      <m:t>𝐹𝑎𝑡h𝑒𝑟</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(David</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Ann)</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7655867" y="4077072"/>
                <a:ext cx="4321791" cy="1969766"/>
              </a:xfrm>
              <a:prstGeom prst="rect">
                <a:avLst/>
              </a:prstGeom>
              <a:blipFill rotWithShape="1">
                <a:blip r:embed="rId5"/>
                <a:stretch>
                  <a:fillRect t="-2786" b="-55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3661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52120"/>
            <a:ext cx="11370125"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55306" y="1036224"/>
                <a:ext cx="11770459" cy="678904"/>
              </a:xfrm>
              <a:prstGeom prst="rect">
                <a:avLst/>
              </a:prstGeom>
            </p:spPr>
            <p:txBody>
              <a:bodyPr wrap="square" lIns="121917" tIns="60958" rIns="121917" bIns="60958">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𝑧</m:t>
                      </m:r>
                      <m:r>
                        <a:rPr lang="en-US" altLang="zh-CN" i="1">
                          <a:latin typeface="Cambria Math"/>
                        </a:rPr>
                        <m:t>)</m:t>
                      </m:r>
                      <m:d>
                        <m:dPr>
                          <m:ctrlPr>
                            <a:rPr lang="zh-CN" altLang="zh-CN" i="1">
                              <a:latin typeface="Cambria Math"/>
                            </a:rPr>
                          </m:ctrlPr>
                        </m:dPr>
                        <m:e>
                          <m:r>
                            <a:rPr lang="en-US" altLang="zh-CN" i="1">
                              <a:latin typeface="Cambria Math"/>
                            </a:rPr>
                            <m:t>𝑀𝑜𝑡h𝑒𝑟</m:t>
                          </m:r>
                          <m:d>
                            <m:dPr>
                              <m:ctrlPr>
                                <a:rPr lang="zh-CN" altLang="zh-CN" i="1">
                                  <a:latin typeface="Cambria Math"/>
                                </a:rPr>
                              </m:ctrlPr>
                            </m:dPr>
                            <m:e>
                              <m:r>
                                <a:rPr lang="en-US" altLang="zh-CN" i="1">
                                  <a:latin typeface="Cambria Math"/>
                                </a:rPr>
                                <m:t>𝑧</m:t>
                              </m:r>
                              <m:r>
                                <a:rPr lang="en-US" altLang="zh-CN" i="1">
                                  <a:latin typeface="Cambria Math"/>
                                </a:rPr>
                                <m:t>, </m:t>
                              </m:r>
                              <m:r>
                                <a:rPr lang="en-US" altLang="zh-CN" i="1">
                                  <a:latin typeface="Cambria Math"/>
                                </a:rPr>
                                <m:t>𝑦</m:t>
                              </m:r>
                            </m:e>
                          </m:d>
                          <m:r>
                            <a:rPr lang="en-US" altLang="zh-CN" i="1">
                              <a:latin typeface="Cambria Math"/>
                            </a:rPr>
                            <m:t>∧</m:t>
                          </m:r>
                          <m:r>
                            <a:rPr lang="en-US" altLang="zh-CN">
                              <a:latin typeface="Cambria Math"/>
                            </a:rPr>
                            <m:t> </m:t>
                          </m:r>
                          <m:r>
                            <a:rPr lang="en-US" altLang="zh-CN" i="1">
                              <a:latin typeface="Cambria Math"/>
                            </a:rPr>
                            <m:t>𝐶𝑜𝑢𝑝𝑙𝑒</m:t>
                          </m:r>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𝑧</m:t>
                              </m:r>
                            </m:e>
                          </m:d>
                          <m:r>
                            <a:rPr lang="en-US" altLang="zh-CN" i="1">
                              <a:latin typeface="Cambria Math"/>
                            </a:rPr>
                            <m:t>→</m:t>
                          </m:r>
                          <m:r>
                            <a:rPr lang="en-US" altLang="zh-CN" i="1">
                              <a:latin typeface="Cambria Math"/>
                            </a:rPr>
                            <m:t>𝐹𝑎𝑡h𝑒𝑟</m:t>
                          </m:r>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e>
                      </m:d>
                    </m:oMath>
                  </m:oMathPara>
                </a14:m>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255306" y="1036224"/>
                <a:ext cx="11770459" cy="678904"/>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8969551" y="1690475"/>
            <a:ext cx="2583976"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9919978" y="1721981"/>
            <a:ext cx="363940" cy="385168"/>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cxnSp>
        <p:nvCxnSpPr>
          <p:cNvPr id="8" name="直接连接符 7"/>
          <p:cNvCxnSpPr/>
          <p:nvPr/>
        </p:nvCxnSpPr>
        <p:spPr>
          <a:xfrm>
            <a:off x="838518" y="1715128"/>
            <a:ext cx="742438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4186767" y="1770505"/>
            <a:ext cx="363940" cy="336644"/>
          </a:xfrm>
          <a:prstGeom prst="upArrow">
            <a:avLst/>
          </a:prstGeom>
        </p:spPr>
        <p:style>
          <a:lnRef idx="2">
            <a:schemeClr val="accent1"/>
          </a:lnRef>
          <a:fillRef idx="1">
            <a:schemeClr val="lt1"/>
          </a:fillRef>
          <a:effectRef idx="0">
            <a:schemeClr val="accent1"/>
          </a:effectRef>
          <a:fontRef idx="minor">
            <a:schemeClr val="dk1"/>
          </a:fontRef>
        </p:style>
        <p:txBody>
          <a:bodyPr lIns="121917" tIns="60958" rIns="121917" bIns="60958" rtlCol="0" anchor="ctr"/>
          <a:lstStyle/>
          <a:p>
            <a:pPr algn="ctr"/>
            <a:endParaRPr lang="zh-CN" altLang="en-US" dirty="0">
              <a:ea typeface="黑体" pitchFamily="49" charset="-122"/>
            </a:endParaRPr>
          </a:p>
        </p:txBody>
      </p:sp>
      <p:sp>
        <p:nvSpPr>
          <p:cNvPr id="7" name="矩形 6"/>
          <p:cNvSpPr/>
          <p:nvPr/>
        </p:nvSpPr>
        <p:spPr>
          <a:xfrm>
            <a:off x="8890208" y="2107149"/>
            <a:ext cx="2575615" cy="779700"/>
          </a:xfrm>
          <a:prstGeom prst="rect">
            <a:avLst/>
          </a:prstGeom>
        </p:spPr>
        <p:txBody>
          <a:bodyPr wrap="square" lIns="121917" tIns="60958" rIns="121917" bIns="60958">
            <a:spAutoFit/>
          </a:bodyPr>
          <a:lstStyle/>
          <a:p>
            <a:pPr algn="ctr"/>
            <a:r>
              <a:rPr lang="zh-CN" altLang="en-US" sz="2100" dirty="0">
                <a:latin typeface="黑体" panose="02010609060101010101" pitchFamily="49" charset="-122"/>
                <a:ea typeface="黑体" panose="02010609060101010101" pitchFamily="49" charset="-122"/>
              </a:rPr>
              <a:t>目标谓词</a:t>
            </a:r>
            <a:endParaRPr lang="en-US" altLang="zh-CN" sz="2100" dirty="0">
              <a:latin typeface="黑体" panose="02010609060101010101" pitchFamily="49" charset="-122"/>
              <a:ea typeface="黑体" panose="02010609060101010101" pitchFamily="49" charset="-122"/>
            </a:endParaRPr>
          </a:p>
          <a:p>
            <a:pPr algn="ctr"/>
            <a:r>
              <a:rPr lang="en-US" altLang="zh-CN" sz="2100" dirty="0">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已知</a:t>
            </a:r>
            <a:r>
              <a:rPr lang="en-US" altLang="zh-CN" sz="2100" dirty="0">
                <a:latin typeface="黑体" panose="02010609060101010101" pitchFamily="49" charset="-122"/>
                <a:ea typeface="黑体" panose="02010609060101010101" pitchFamily="49" charset="-122"/>
              </a:rPr>
              <a:t>)</a:t>
            </a:r>
            <a:endParaRPr lang="zh-CN" altLang="en-US" sz="2100" dirty="0">
              <a:latin typeface="黑体" panose="02010609060101010101" pitchFamily="49" charset="-122"/>
              <a:ea typeface="黑体" panose="02010609060101010101" pitchFamily="49" charset="-122"/>
            </a:endParaRPr>
          </a:p>
        </p:txBody>
      </p:sp>
      <p:sp>
        <p:nvSpPr>
          <p:cNvPr id="11" name="矩形 10"/>
          <p:cNvSpPr/>
          <p:nvPr/>
        </p:nvSpPr>
        <p:spPr>
          <a:xfrm>
            <a:off x="2875766" y="2107149"/>
            <a:ext cx="3028276" cy="779700"/>
          </a:xfrm>
          <a:prstGeom prst="rect">
            <a:avLst/>
          </a:prstGeom>
        </p:spPr>
        <p:txBody>
          <a:bodyPr wrap="square" lIns="121917" tIns="60958" rIns="121917" bIns="60958">
            <a:spAutoFit/>
          </a:bodyPr>
          <a:lstStyle/>
          <a:p>
            <a:pPr algn="ctr"/>
            <a:r>
              <a:rPr lang="zh-CN" altLang="en-US" sz="2100" dirty="0">
                <a:latin typeface="黑体" panose="02010609060101010101" pitchFamily="49" charset="-122"/>
                <a:ea typeface="黑体" panose="02010609060101010101" pitchFamily="49" charset="-122"/>
              </a:rPr>
              <a:t>前提约束谓词</a:t>
            </a:r>
            <a:endParaRPr lang="en-US" altLang="zh-CN" sz="2100" dirty="0">
              <a:latin typeface="黑体" panose="02010609060101010101" pitchFamily="49" charset="-122"/>
              <a:ea typeface="黑体" panose="02010609060101010101" pitchFamily="49" charset="-122"/>
            </a:endParaRPr>
          </a:p>
          <a:p>
            <a:pPr algn="ctr"/>
            <a:r>
              <a:rPr lang="en-US" altLang="zh-CN" sz="2100" dirty="0">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学习得到</a:t>
            </a:r>
            <a:r>
              <a:rPr lang="en-US" altLang="zh-CN" sz="2100" dirty="0">
                <a:latin typeface="黑体" panose="02010609060101010101" pitchFamily="49" charset="-122"/>
                <a:ea typeface="黑体" panose="02010609060101010101" pitchFamily="49" charset="-122"/>
              </a:rPr>
              <a:t>)</a:t>
            </a:r>
            <a:endParaRPr lang="zh-CN" altLang="en-US" sz="21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3" name="矩形 12"/>
              <p:cNvSpPr/>
              <p:nvPr/>
            </p:nvSpPr>
            <p:spPr>
              <a:xfrm>
                <a:off x="465529" y="2918126"/>
                <a:ext cx="11825051" cy="492438"/>
              </a:xfrm>
              <a:prstGeom prst="rect">
                <a:avLst/>
              </a:prstGeom>
            </p:spPr>
            <p:txBody>
              <a:bodyPr wrap="square" lIns="121917" tIns="60958" rIns="121917" bIns="60958">
                <a:spAutoFit/>
              </a:bodyPr>
              <a:lstStyle/>
              <a:p>
                <a:pPr algn="just"/>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推理手段</a:t>
                </a:r>
                <a:r>
                  <a:rPr lang="en-US" altLang="zh-CN" sz="2400" dirty="0" smtClean="0">
                    <a:latin typeface="黑体" panose="02010609060101010101" pitchFamily="49" charset="-122"/>
                    <a:ea typeface="黑体" panose="02010609060101010101" pitchFamily="49" charset="-122"/>
                    <a:cs typeface="Times New Roman" panose="02020603050405020304" pitchFamily="18" charset="0"/>
                  </a:rPr>
                  <a:t>: </a:t>
                </a:r>
                <a:r>
                  <a:rPr lang="en-US" altLang="zh-CN" sz="2100" i="1" dirty="0">
                    <a:solidFill>
                      <a:srgbClr val="0066CC"/>
                    </a:solidFill>
                    <a:latin typeface="Times New Roman" panose="02020603050405020304" pitchFamily="18" charset="0"/>
                    <a:cs typeface="Times New Roman" panose="02020603050405020304" pitchFamily="18" charset="0"/>
                  </a:rPr>
                  <a:t>positive </a:t>
                </a:r>
                <a:r>
                  <a:rPr lang="en-US" altLang="zh-CN" sz="2100" b="1" i="1" dirty="0">
                    <a:solidFill>
                      <a:srgbClr val="0066CC"/>
                    </a:solidFill>
                    <a:latin typeface="Times New Roman" panose="02020603050405020304" pitchFamily="18" charset="0"/>
                    <a:cs typeface="Times New Roman" panose="02020603050405020304" pitchFamily="18" charset="0"/>
                  </a:rPr>
                  <a:t>examples</a:t>
                </a:r>
                <a:r>
                  <a:rPr lang="en-US" altLang="zh-CN" sz="2100" i="1" dirty="0">
                    <a:solidFill>
                      <a:srgbClr val="0066CC"/>
                    </a:solidFill>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 </a:t>
                </a:r>
                <a:r>
                  <a:rPr lang="en-US" altLang="zh-CN" sz="2100" i="1" dirty="0">
                    <a:solidFill>
                      <a:srgbClr val="0066CC"/>
                    </a:solidFill>
                    <a:latin typeface="Times New Roman" panose="02020603050405020304" pitchFamily="18" charset="0"/>
                    <a:cs typeface="Times New Roman" panose="02020603050405020304" pitchFamily="18" charset="0"/>
                  </a:rPr>
                  <a:t>negative </a:t>
                </a:r>
                <a:r>
                  <a:rPr lang="en-US" altLang="zh-CN" sz="2100" b="1" i="1" dirty="0">
                    <a:solidFill>
                      <a:srgbClr val="0066CC"/>
                    </a:solidFill>
                    <a:latin typeface="Times New Roman" panose="02020603050405020304" pitchFamily="18" charset="0"/>
                    <a:cs typeface="Times New Roman" panose="02020603050405020304" pitchFamily="18" charset="0"/>
                  </a:rPr>
                  <a:t>examples </a:t>
                </a:r>
                <a:r>
                  <a:rPr lang="en-US" altLang="zh-CN" sz="2100" dirty="0">
                    <a:latin typeface="Times New Roman" panose="02020603050405020304" pitchFamily="18" charset="0"/>
                    <a:cs typeface="Times New Roman" panose="02020603050405020304" pitchFamily="18" charset="0"/>
                  </a:rPr>
                  <a:t>+ </a:t>
                </a:r>
                <a:r>
                  <a:rPr lang="en-US" altLang="zh-CN" sz="2100" i="1" dirty="0">
                    <a:solidFill>
                      <a:srgbClr val="0066CC"/>
                    </a:solidFill>
                    <a:latin typeface="Times New Roman" panose="02020603050405020304" pitchFamily="18" charset="0"/>
                    <a:cs typeface="Times New Roman" panose="02020603050405020304" pitchFamily="18" charset="0"/>
                  </a:rPr>
                  <a:t>background knowledge </a:t>
                </a:r>
                <a:r>
                  <a:rPr lang="en-US" altLang="zh-CN" sz="2100" b="1" i="1" dirty="0">
                    <a:solidFill>
                      <a:srgbClr val="0066CC"/>
                    </a:solidFill>
                    <a:latin typeface="Times New Roman" panose="02020603050405020304" pitchFamily="18" charset="0"/>
                    <a:cs typeface="Times New Roman" panose="02020603050405020304" pitchFamily="18" charset="0"/>
                  </a:rPr>
                  <a:t>examples</a:t>
                </a:r>
                <a14:m>
                  <m:oMath xmlns:m="http://schemas.openxmlformats.org/officeDocument/2006/math">
                    <m:r>
                      <a:rPr lang="en-US" altLang="zh-CN" sz="2100" i="1">
                        <a:latin typeface="Cambria Math"/>
                        <a:ea typeface="Cambria Math"/>
                        <a:cs typeface="Times New Roman" panose="02020603050405020304" pitchFamily="18" charset="0"/>
                      </a:rPr>
                      <m:t>  ⟹</m:t>
                    </m:r>
                  </m:oMath>
                </a14:m>
                <a:r>
                  <a:rPr lang="en-US" altLang="zh-CN" sz="2100" dirty="0">
                    <a:latin typeface="Times New Roman" panose="02020603050405020304" pitchFamily="18" charset="0"/>
                    <a:cs typeface="Times New Roman" panose="02020603050405020304" pitchFamily="18" charset="0"/>
                  </a:rPr>
                  <a:t> </a:t>
                </a:r>
                <a:r>
                  <a:rPr lang="en-US" altLang="zh-CN" sz="2100" b="1" dirty="0">
                    <a:solidFill>
                      <a:srgbClr val="C00000"/>
                    </a:solidFill>
                    <a:latin typeface="Times New Roman" panose="02020603050405020304" pitchFamily="18" charset="0"/>
                    <a:cs typeface="Times New Roman" panose="02020603050405020304" pitchFamily="18" charset="0"/>
                  </a:rPr>
                  <a:t>hypothesis  </a:t>
                </a:r>
                <a:endParaRPr lang="zh-CN" altLang="en-US" sz="21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465529" y="2918126"/>
                <a:ext cx="11825051" cy="492438"/>
              </a:xfrm>
              <a:prstGeom prst="rect">
                <a:avLst/>
              </a:prstGeom>
              <a:blipFill rotWithShape="1">
                <a:blip r:embed="rId4"/>
                <a:stretch>
                  <a:fillRect l="-515" t="-10000" b="-2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2461277836"/>
                  </p:ext>
                </p:extLst>
              </p:nvPr>
            </p:nvGraphicFramePr>
            <p:xfrm>
              <a:off x="245103" y="3611982"/>
              <a:ext cx="6050577" cy="1964267"/>
            </p:xfrm>
            <a:graphic>
              <a:graphicData uri="http://schemas.openxmlformats.org/drawingml/2006/table">
                <a:tbl>
                  <a:tblPr firstRow="1" firstCol="1" bandRow="1">
                    <a:tableStyleId>{5C22544A-7EE6-4342-B048-85BDC9FD1C3A}</a:tableStyleId>
                  </a:tblPr>
                  <a:tblGrid>
                    <a:gridCol w="509545">
                      <a:extLst>
                        <a:ext uri="{9D8B030D-6E8A-4147-A177-3AD203B41FA5}">
                          <a16:colId xmlns:a16="http://schemas.microsoft.com/office/drawing/2014/main" xmlns="" val="20000"/>
                        </a:ext>
                      </a:extLst>
                    </a:gridCol>
                    <a:gridCol w="1718029">
                      <a:extLst>
                        <a:ext uri="{9D8B030D-6E8A-4147-A177-3AD203B41FA5}">
                          <a16:colId xmlns:a16="http://schemas.microsoft.com/office/drawing/2014/main" xmlns="" val="20001"/>
                        </a:ext>
                      </a:extLst>
                    </a:gridCol>
                    <a:gridCol w="1383379">
                      <a:extLst>
                        <a:ext uri="{9D8B030D-6E8A-4147-A177-3AD203B41FA5}">
                          <a16:colId xmlns:a16="http://schemas.microsoft.com/office/drawing/2014/main" xmlns="" val="20002"/>
                        </a:ext>
                      </a:extLst>
                    </a:gridCol>
                    <a:gridCol w="2439624">
                      <a:extLst>
                        <a:ext uri="{9D8B030D-6E8A-4147-A177-3AD203B41FA5}">
                          <a16:colId xmlns:a16="http://schemas.microsoft.com/office/drawing/2014/main" xmlns="" val="20003"/>
                        </a:ext>
                      </a:extLst>
                    </a:gridCol>
                  </a:tblGrid>
                  <a:tr h="1964267">
                    <a:tc>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a:t>
                          </a:r>
                          <a:r>
                            <a:rPr lang="zh-CN"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知识</a:t>
                          </a:r>
                          <a:endParaRPr lang="en-US" altLang="zh-CN"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a:t>
                          </a:r>
                          <a:endParaRPr lang="en-US" altLang="zh-CN"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300" b="0" i="1" smtClean="0">
                                  <a:solidFill>
                                    <a:schemeClr val="tx1"/>
                                  </a:solidFill>
                                  <a:effectLst/>
                                  <a:latin typeface="Cambria Math"/>
                                </a:rPr>
                                <m:t>Sibling</m:t>
                              </m:r>
                            </m:oMath>
                          </a14:m>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300" b="0" i="1">
                                  <a:solidFill>
                                    <a:schemeClr val="tx1"/>
                                  </a:solidFill>
                                  <a:effectLst/>
                                  <a:latin typeface="Cambria Math"/>
                                </a:rPr>
                                <m:t>Coupl</m:t>
                              </m:r>
                              <m:r>
                                <m:rPr>
                                  <m:sty m:val="p"/>
                                </m:rPr>
                                <a:rPr lang="en-US" sz="1300" b="0">
                                  <a:solidFill>
                                    <a:schemeClr val="tx1"/>
                                  </a:solidFill>
                                  <a:effectLst/>
                                  <a:latin typeface="Cambria Math"/>
                                </a:rPr>
                                <m:t>e</m:t>
                              </m:r>
                            </m:oMath>
                          </a14:m>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300" b="0" i="1">
                                  <a:solidFill>
                                    <a:schemeClr val="tx1"/>
                                  </a:solidFill>
                                  <a:effectLst/>
                                  <a:latin typeface="Cambria Math"/>
                                </a:rPr>
                                <m:t>Mother</m:t>
                              </m:r>
                            </m:oMath>
                          </a14:m>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300" b="0" i="1">
                                  <a:solidFill>
                                    <a:schemeClr val="tx1"/>
                                  </a:solidFill>
                                  <a:effectLst/>
                                  <a:latin typeface="Cambria Math"/>
                                </a:rPr>
                                <m:t>Mother</m:t>
                              </m:r>
                            </m:oMath>
                          </a14:m>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a:t>
                          </a:r>
                          <a:r>
                            <a:rPr lang="zh-CN"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例</a:t>
                          </a:r>
                          <a:endParaRPr lang="en-US" altLang="zh-CN"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300" b="0" i="1" smtClean="0">
                                  <a:solidFill>
                                    <a:schemeClr val="tx1"/>
                                  </a:solidFill>
                                  <a:effectLst/>
                                  <a:latin typeface="Cambria Math"/>
                                </a:rPr>
                                <m:t>Father</m:t>
                              </m:r>
                            </m:oMath>
                          </a14:m>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Mike)</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300" b="0">
                                  <a:solidFill>
                                    <a:schemeClr val="tx1"/>
                                  </a:solidFill>
                                  <a:effectLst/>
                                  <a:latin typeface="Cambria Math"/>
                                </a:rPr>
                                <m:t>¬</m:t>
                              </m:r>
                              <m:r>
                                <m:rPr>
                                  <m:sty m:val="p"/>
                                </m:rPr>
                                <a:rPr lang="en-US" sz="1300" b="0" i="1">
                                  <a:solidFill>
                                    <a:schemeClr val="tx1"/>
                                  </a:solidFill>
                                  <a:effectLst/>
                                  <a:latin typeface="Cambria Math"/>
                                </a:rPr>
                                <m:t>Father</m:t>
                              </m:r>
                            </m:oMath>
                          </a14:m>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300" b="0">
                                  <a:solidFill>
                                    <a:schemeClr val="tx1"/>
                                  </a:solidFill>
                                  <a:effectLst/>
                                  <a:latin typeface="Cambria Math"/>
                                </a:rPr>
                                <m:t>¬</m:t>
                              </m:r>
                              <m:r>
                                <m:rPr>
                                  <m:sty m:val="p"/>
                                </m:rPr>
                                <a:rPr lang="en-US" sz="1300" b="0" i="1">
                                  <a:solidFill>
                                    <a:schemeClr val="tx1"/>
                                  </a:solidFill>
                                  <a:effectLst/>
                                  <a:latin typeface="Cambria Math"/>
                                </a:rPr>
                                <m:t>Father</m:t>
                              </m:r>
                            </m:oMath>
                          </a14:m>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300" b="0">
                                  <a:solidFill>
                                    <a:schemeClr val="tx1"/>
                                  </a:solidFill>
                                  <a:effectLst/>
                                  <a:latin typeface="Cambria Math"/>
                                </a:rPr>
                                <m:t>¬</m:t>
                              </m:r>
                              <m:r>
                                <m:rPr>
                                  <m:sty m:val="p"/>
                                </m:rPr>
                                <a:rPr lang="en-US" sz="1300" b="0" i="1">
                                  <a:solidFill>
                                    <a:schemeClr val="tx1"/>
                                  </a:solidFill>
                                  <a:effectLst/>
                                  <a:latin typeface="Cambria Math"/>
                                </a:rPr>
                                <m:t>Father</m:t>
                              </m:r>
                            </m:oMath>
                          </a14:m>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300" b="0">
                                  <a:solidFill>
                                    <a:schemeClr val="tx1"/>
                                  </a:solidFill>
                                  <a:effectLst/>
                                  <a:latin typeface="Cambria Math"/>
                                </a:rPr>
                                <m:t>¬</m:t>
                              </m:r>
                              <m:r>
                                <m:rPr>
                                  <m:sty m:val="p"/>
                                </m:rPr>
                                <a:rPr lang="en-US" sz="1300" b="0" i="1">
                                  <a:solidFill>
                                    <a:schemeClr val="tx1"/>
                                  </a:solidFill>
                                  <a:effectLst/>
                                  <a:latin typeface="Cambria Math"/>
                                </a:rPr>
                                <m:t>Father</m:t>
                              </m:r>
                            </m:oMath>
                          </a14:m>
                          <a:r>
                            <a:rPr lang="en-US"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2461277836"/>
                  </p:ext>
                </p:extLst>
              </p:nvPr>
            </p:nvGraphicFramePr>
            <p:xfrm>
              <a:off x="245103" y="3611982"/>
              <a:ext cx="6050577" cy="1964267"/>
            </p:xfrm>
            <a:graphic>
              <a:graphicData uri="http://schemas.openxmlformats.org/drawingml/2006/table">
                <a:tbl>
                  <a:tblPr firstRow="1" firstCol="1" bandRow="1">
                    <a:tableStyleId>{5C22544A-7EE6-4342-B048-85BDC9FD1C3A}</a:tableStyleId>
                  </a:tblPr>
                  <a:tblGrid>
                    <a:gridCol w="509545"/>
                    <a:gridCol w="1718029"/>
                    <a:gridCol w="1383379"/>
                    <a:gridCol w="2439624"/>
                  </a:tblGrid>
                  <a:tr h="1964267">
                    <a:tc>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a:t>
                          </a:r>
                          <a:r>
                            <a:rPr lang="zh-CN"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知识</a:t>
                          </a:r>
                          <a:endParaRPr lang="en-US" altLang="zh-CN"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a:t>
                          </a:r>
                          <a:endParaRPr lang="en-US" altLang="zh-CN"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5"/>
                          <a:stretch>
                            <a:fillRect l="-29787" t="-311" r="-222340" b="-1553"/>
                          </a:stretch>
                        </a:blipFill>
                      </a:tcPr>
                    </a:tc>
                    <a:tc>
                      <a:txBody>
                        <a:bodyPr/>
                        <a:lstStyle/>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p>
                          <a:pPr algn="ctr">
                            <a:spcBef>
                              <a:spcPts val="1000"/>
                            </a:spcBef>
                            <a:spcAft>
                              <a:spcPts val="0"/>
                            </a:spcAft>
                          </a:pPr>
                          <a:r>
                            <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a:t>
                          </a:r>
                          <a:r>
                            <a:rPr lang="zh-CN"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例</a:t>
                          </a:r>
                          <a:endParaRPr lang="en-US" altLang="zh-CN"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3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3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5"/>
                          <a:stretch>
                            <a:fillRect l="-148250" t="-311" b="-1553"/>
                          </a:stretch>
                        </a:blipFill>
                      </a:tcPr>
                    </a:tc>
                  </a:tr>
                </a:tbl>
              </a:graphicData>
            </a:graphic>
          </p:graphicFrame>
        </mc:Fallback>
      </mc:AlternateContent>
      <p:sp>
        <p:nvSpPr>
          <p:cNvPr id="3" name="矩形 2"/>
          <p:cNvSpPr/>
          <p:nvPr/>
        </p:nvSpPr>
        <p:spPr>
          <a:xfrm>
            <a:off x="6371371" y="3573016"/>
            <a:ext cx="5485270" cy="1969766"/>
          </a:xfrm>
          <a:prstGeom prst="rect">
            <a:avLst/>
          </a:prstGeom>
        </p:spPr>
        <p:txBody>
          <a:bodyPr wrap="square" lIns="121917" tIns="60958" rIns="121917" bIns="60958">
            <a:spAutoFit/>
          </a:bodyPr>
          <a:lstStyle/>
          <a:p>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给定目标谓词，</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算法从实例（正例、</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例、背景样例）出发，不断测试所得到推理规则是否还包含</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例，一旦不包含负例，则学习结束，</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展示了</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归纳学习</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”能力。</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22724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821875" y="52120"/>
            <a:ext cx="12243581"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2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First Order Inductive Learner)</a:t>
            </a:r>
            <a:endParaRPr lang="en-US" altLang="zh-CN" sz="37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330574556"/>
                  </p:ext>
                </p:extLst>
              </p:nvPr>
            </p:nvGraphicFramePr>
            <p:xfrm>
              <a:off x="1055440" y="1916832"/>
              <a:ext cx="9880980" cy="3635153"/>
            </p:xfrm>
            <a:graphic>
              <a:graphicData uri="http://schemas.openxmlformats.org/drawingml/2006/table">
                <a:tbl>
                  <a:tblPr firstRow="1" firstCol="1" bandRow="1">
                    <a:tableStyleId>{5C22544A-7EE6-4342-B048-85BDC9FD1C3A}</a:tableStyleId>
                  </a:tblPr>
                  <a:tblGrid>
                    <a:gridCol w="947285">
                      <a:extLst>
                        <a:ext uri="{9D8B030D-6E8A-4147-A177-3AD203B41FA5}">
                          <a16:colId xmlns:a16="http://schemas.microsoft.com/office/drawing/2014/main" xmlns="" val="20000"/>
                        </a:ext>
                      </a:extLst>
                    </a:gridCol>
                    <a:gridCol w="8933695">
                      <a:extLst>
                        <a:ext uri="{9D8B030D-6E8A-4147-A177-3AD203B41FA5}">
                          <a16:colId xmlns:a16="http://schemas.microsoft.com/office/drawing/2014/main" xmlns="" val="20001"/>
                        </a:ext>
                      </a:extLst>
                    </a:gridCol>
                  </a:tblGrid>
                  <a:tr h="511007">
                    <a:tc gridSpan="2">
                      <a:txBody>
                        <a:bodyPr/>
                        <a:lstStyle/>
                        <a:p>
                          <a:pPr algn="ctr">
                            <a:spcBef>
                              <a:spcPts val="1000"/>
                            </a:spcBef>
                            <a:spcAft>
                              <a:spcPts val="0"/>
                            </a:spcAft>
                          </a:pPr>
                          <a:r>
                            <a:rPr lang="en-US" sz="2100" dirty="0">
                              <a:effectLst/>
                              <a:latin typeface="Times New Roman" panose="02020603050405020304" pitchFamily="18" charset="0"/>
                              <a:ea typeface="黑体" panose="02010609060101010101" pitchFamily="49" charset="-122"/>
                              <a:cs typeface="Times New Roman" panose="02020603050405020304" pitchFamily="18" charset="0"/>
                            </a:rPr>
                            <a:t>FOIL</a:t>
                          </a: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算法</a:t>
                          </a:r>
                        </a:p>
                      </a:txBody>
                      <a:tcPr marT="0" marB="0"/>
                    </a:tc>
                    <a:tc hMerge="1">
                      <a:txBody>
                        <a:bodyPr/>
                        <a:lstStyle/>
                        <a:p>
                          <a:endParaRPr lang="zh-CN" altLang="en-US"/>
                        </a:p>
                      </a:txBody>
                      <a:tcPr/>
                    </a:tc>
                    <a:extLst>
                      <a:ext uri="{0D108BD9-81ED-4DB2-BD59-A6C34878D82A}">
                        <a16:rowId xmlns:a16="http://schemas.microsoft.com/office/drawing/2014/main" xmlns="" val="10000"/>
                      </a:ext>
                    </a:extLst>
                  </a:tr>
                  <a:tr h="569113">
                    <a:tc>
                      <a:txBody>
                        <a:bodyPr/>
                        <a:lstStyle/>
                        <a:p>
                          <a:pPr algn="ctr">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输入：</a:t>
                          </a:r>
                        </a:p>
                      </a:txBody>
                      <a:tcPr marT="0" marB="0" anchor="ctr"/>
                    </a:tc>
                    <a:tc>
                      <a:txBody>
                        <a:bodyPr/>
                        <a:lstStyle/>
                        <a:p>
                          <a:pPr algn="l">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目标谓词</a:t>
                          </a:r>
                          <a14:m>
                            <m:oMath xmlns:m="http://schemas.openxmlformats.org/officeDocument/2006/math">
                              <m:r>
                                <a:rPr lang="en-US" sz="2100">
                                  <a:effectLst/>
                                  <a:latin typeface="Cambria Math"/>
                                </a:rPr>
                                <m:t>𝑃</m:t>
                              </m:r>
                            </m:oMath>
                          </a14:m>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sz="2100">
                                  <a:effectLst/>
                                  <a:latin typeface="Cambria Math"/>
                                </a:rPr>
                                <m:t>𝑃</m:t>
                              </m:r>
                            </m:oMath>
                          </a14:m>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的训练样例（正例集合</a:t>
                          </a:r>
                          <a14:m>
                            <m:oMath xmlns:m="http://schemas.openxmlformats.org/officeDocument/2006/math">
                              <m:sSup>
                                <m:sSupPr>
                                  <m:ctrlPr>
                                    <a:rPr lang="zh-CN" sz="2100" i="1">
                                      <a:effectLst/>
                                      <a:latin typeface="Cambria Math"/>
                                    </a:rPr>
                                  </m:ctrlPr>
                                </m:sSupPr>
                                <m:e>
                                  <m:r>
                                    <a:rPr lang="en-US" sz="2100">
                                      <a:effectLst/>
                                      <a:latin typeface="Cambria Math"/>
                                    </a:rPr>
                                    <m:t>𝐸</m:t>
                                  </m:r>
                                </m:e>
                                <m:sup>
                                  <m:r>
                                    <a:rPr lang="en-US" sz="2100">
                                      <a:effectLst/>
                                      <a:latin typeface="Cambria Math"/>
                                    </a:rPr>
                                    <m:t>+</m:t>
                                  </m:r>
                                </m:sup>
                              </m:sSup>
                            </m:oMath>
                          </a14:m>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和反例集合</a:t>
                          </a:r>
                          <a14:m>
                            <m:oMath xmlns:m="http://schemas.openxmlformats.org/officeDocument/2006/math">
                              <m:sSup>
                                <m:sSupPr>
                                  <m:ctrlPr>
                                    <a:rPr lang="zh-CN" sz="2100" i="1">
                                      <a:effectLst/>
                                      <a:latin typeface="Cambria Math"/>
                                    </a:rPr>
                                  </m:ctrlPr>
                                </m:sSupPr>
                                <m:e>
                                  <m:r>
                                    <a:rPr lang="en-US" sz="2100">
                                      <a:effectLst/>
                                      <a:latin typeface="Cambria Math"/>
                                    </a:rPr>
                                    <m:t>𝐸</m:t>
                                  </m:r>
                                </m:e>
                                <m:sup>
                                  <m:r>
                                    <a:rPr lang="en-US" sz="2100">
                                      <a:effectLst/>
                                      <a:latin typeface="Cambria Math"/>
                                    </a:rPr>
                                    <m:t>−</m:t>
                                  </m:r>
                                </m:sup>
                              </m:sSup>
                            </m:oMath>
                          </a14:m>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），其他背景知识</a:t>
                          </a:r>
                        </a:p>
                      </a:txBody>
                      <a:tcPr marT="0" marB="0" anchor="ctr"/>
                    </a:tc>
                    <a:extLst>
                      <a:ext uri="{0D108BD9-81ED-4DB2-BD59-A6C34878D82A}">
                        <a16:rowId xmlns:a16="http://schemas.microsoft.com/office/drawing/2014/main" xmlns="" val="10001"/>
                      </a:ext>
                    </a:extLst>
                  </a:tr>
                  <a:tr h="511007">
                    <a:tc>
                      <a:txBody>
                        <a:bodyPr/>
                        <a:lstStyle/>
                        <a:p>
                          <a:pPr algn="ctr">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输出：</a:t>
                          </a:r>
                        </a:p>
                      </a:txBody>
                      <a:tcPr marT="0" marB="0" anchor="ctr"/>
                    </a:tc>
                    <a:tc>
                      <a:txBody>
                        <a:bodyPr/>
                        <a:lstStyle/>
                        <a:p>
                          <a:pPr algn="l">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推导得到目标谓词</a:t>
                          </a:r>
                          <a14:m>
                            <m:oMath xmlns:m="http://schemas.openxmlformats.org/officeDocument/2006/math">
                              <m:r>
                                <a:rPr lang="en-US" sz="2100">
                                  <a:effectLst/>
                                  <a:latin typeface="Cambria Math"/>
                                </a:rPr>
                                <m:t>𝑃</m:t>
                              </m:r>
                            </m:oMath>
                          </a14:m>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的推理规则</a:t>
                          </a:r>
                        </a:p>
                      </a:txBody>
                      <a:tcPr marT="0" marB="0" anchor="ctr"/>
                    </a:tc>
                    <a:extLst>
                      <a:ext uri="{0D108BD9-81ED-4DB2-BD59-A6C34878D82A}">
                        <a16:rowId xmlns:a16="http://schemas.microsoft.com/office/drawing/2014/main" xmlns="" val="10002"/>
                      </a:ext>
                    </a:extLst>
                  </a:tr>
                  <a:tr h="511007">
                    <a:tc>
                      <a:txBody>
                        <a:bodyPr/>
                        <a:lstStyle/>
                        <a:p>
                          <a:pPr algn="ctr">
                            <a:spcBef>
                              <a:spcPts val="1000"/>
                            </a:spcBef>
                            <a:spcAft>
                              <a:spcPts val="0"/>
                            </a:spcAft>
                          </a:pPr>
                          <a:r>
                            <a:rPr lang="en-US" sz="2100" dirty="0">
                              <a:effectLst/>
                              <a:latin typeface="Times New Roman" panose="02020603050405020304" pitchFamily="18" charset="0"/>
                              <a:ea typeface="黑体" panose="02010609060101010101" pitchFamily="49" charset="-122"/>
                              <a:cs typeface="Times New Roman" panose="02020603050405020304" pitchFamily="18" charset="0"/>
                            </a:rPr>
                            <a:t>1</a:t>
                          </a:r>
                          <a:endParaRPr lang="zh-CN" sz="2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tc>
                    <a:tc>
                      <a:txBody>
                        <a:bodyPr/>
                        <a:lstStyle/>
                        <a:p>
                          <a:pPr algn="l">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将目标谓词作为所学习推理规则的结论</a:t>
                          </a:r>
                        </a:p>
                      </a:txBody>
                      <a:tcPr marT="0" marB="0" anchor="ctr"/>
                    </a:tc>
                    <a:extLst>
                      <a:ext uri="{0D108BD9-81ED-4DB2-BD59-A6C34878D82A}">
                        <a16:rowId xmlns:a16="http://schemas.microsoft.com/office/drawing/2014/main" xmlns="" val="10003"/>
                      </a:ext>
                    </a:extLst>
                  </a:tr>
                  <a:tr h="1022012">
                    <a:tc>
                      <a:txBody>
                        <a:bodyPr/>
                        <a:lstStyle/>
                        <a:p>
                          <a:pPr algn="ctr">
                            <a:spcBef>
                              <a:spcPts val="1000"/>
                            </a:spcBef>
                            <a:spcAft>
                              <a:spcPts val="0"/>
                            </a:spcAft>
                          </a:pPr>
                          <a:r>
                            <a:rPr lang="en-US" sz="2100" dirty="0">
                              <a:effectLst/>
                              <a:latin typeface="Times New Roman" panose="02020603050405020304" pitchFamily="18" charset="0"/>
                              <a:ea typeface="黑体" panose="02010609060101010101" pitchFamily="49" charset="-122"/>
                              <a:cs typeface="Times New Roman" panose="02020603050405020304" pitchFamily="18" charset="0"/>
                            </a:rPr>
                            <a:t>2</a:t>
                          </a:r>
                          <a:endParaRPr lang="zh-CN" sz="2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tc>
                    <a:tc>
                      <a:txBody>
                        <a:bodyPr/>
                        <a:lstStyle/>
                        <a:p>
                          <a:pPr algn="l">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将其他谓词逐一作为前提约束谓词加入推理规则，计算所得到推理规则的</a:t>
                          </a:r>
                          <a:r>
                            <a:rPr lang="en-US" sz="2100" dirty="0" smtClean="0">
                              <a:effectLst/>
                              <a:latin typeface="Times New Roman" panose="02020603050405020304" pitchFamily="18" charset="0"/>
                              <a:ea typeface="黑体" panose="02010609060101010101" pitchFamily="49" charset="-122"/>
                              <a:cs typeface="Times New Roman" panose="02020603050405020304" pitchFamily="18" charset="0"/>
                            </a:rPr>
                            <a:t>FOIL</a:t>
                          </a:r>
                          <a:r>
                            <a:rPr lang="zh-CN" altLang="en-US" sz="2100" dirty="0" smtClean="0">
                              <a:effectLst/>
                              <a:latin typeface="Times New Roman" panose="02020603050405020304" pitchFamily="18" charset="0"/>
                              <a:ea typeface="黑体" panose="02010609060101010101" pitchFamily="49" charset="-122"/>
                              <a:cs typeface="Times New Roman" panose="02020603050405020304" pitchFamily="18" charset="0"/>
                            </a:rPr>
                            <a:t>信息</a:t>
                          </a:r>
                          <a:r>
                            <a:rPr lang="zh-CN" sz="2100" dirty="0" smtClean="0">
                              <a:effectLst/>
                              <a:latin typeface="Times New Roman" panose="02020603050405020304" pitchFamily="18" charset="0"/>
                              <a:ea typeface="黑体" panose="02010609060101010101" pitchFamily="49" charset="-122"/>
                              <a:cs typeface="Times New Roman" panose="02020603050405020304" pitchFamily="18" charset="0"/>
                            </a:rPr>
                            <a:t>增益值</a:t>
                          </a: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，选取最优前提约束谓词以生成新推理</a:t>
                          </a:r>
                          <a:r>
                            <a:rPr lang="zh-CN" sz="2100" dirty="0" smtClean="0">
                              <a:effectLst/>
                              <a:latin typeface="Times New Roman" panose="02020603050405020304" pitchFamily="18" charset="0"/>
                              <a:ea typeface="黑体" panose="02010609060101010101" pitchFamily="49" charset="-122"/>
                              <a:cs typeface="Times New Roman" panose="02020603050405020304" pitchFamily="18" charset="0"/>
                            </a:rPr>
                            <a:t>规则</a:t>
                          </a:r>
                          <a:r>
                            <a:rPr lang="zh-CN" altLang="zh-CN" sz="2100" kern="1200" dirty="0" smtClean="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rPr>
                            <a:t>，并将训练样例集合中与该推理规则不符的样例去掉</a:t>
                          </a:r>
                          <a:endParaRPr lang="zh-CN" sz="21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tc>
                    <a:extLst>
                      <a:ext uri="{0D108BD9-81ED-4DB2-BD59-A6C34878D82A}">
                        <a16:rowId xmlns:a16="http://schemas.microsoft.com/office/drawing/2014/main" xmlns="" val="10004"/>
                      </a:ext>
                    </a:extLst>
                  </a:tr>
                  <a:tr h="511007">
                    <a:tc>
                      <a:txBody>
                        <a:bodyPr/>
                        <a:lstStyle/>
                        <a:p>
                          <a:pPr algn="ctr">
                            <a:spcBef>
                              <a:spcPts val="1000"/>
                            </a:spcBef>
                            <a:spcAft>
                              <a:spcPts val="0"/>
                            </a:spcAft>
                          </a:pPr>
                          <a:r>
                            <a:rPr lang="en-US" sz="2100" dirty="0">
                              <a:effectLst/>
                              <a:latin typeface="Times New Roman" panose="02020603050405020304" pitchFamily="18" charset="0"/>
                              <a:ea typeface="黑体" panose="02010609060101010101" pitchFamily="49" charset="-122"/>
                              <a:cs typeface="Times New Roman" panose="02020603050405020304" pitchFamily="18" charset="0"/>
                            </a:rPr>
                            <a:t>3</a:t>
                          </a:r>
                          <a:endParaRPr lang="zh-CN" sz="2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tc>
                    <a:tc>
                      <a:txBody>
                        <a:bodyPr/>
                        <a:lstStyle/>
                        <a:p>
                          <a:pPr algn="l">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重复</a:t>
                          </a:r>
                          <a:r>
                            <a:rPr lang="en-US" sz="2100" dirty="0">
                              <a:effectLst/>
                              <a:latin typeface="Times New Roman" panose="02020603050405020304" pitchFamily="18" charset="0"/>
                              <a:ea typeface="黑体" panose="02010609060101010101" pitchFamily="49" charset="-122"/>
                              <a:cs typeface="Times New Roman" panose="02020603050405020304" pitchFamily="18" charset="0"/>
                            </a:rPr>
                            <a:t>2</a:t>
                          </a: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过程，直到所得到的推理规则不覆盖任意反例</a:t>
                          </a:r>
                        </a:p>
                      </a:txBody>
                      <a:tcPr marT="0" marB="0" anchor="ctr"/>
                    </a:tc>
                    <a:extLst>
                      <a:ext uri="{0D108BD9-81ED-4DB2-BD59-A6C34878D82A}">
                        <a16:rowId xmlns:a16="http://schemas.microsoft.com/office/drawing/2014/main" xmlns="" val="10005"/>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330574556"/>
                  </p:ext>
                </p:extLst>
              </p:nvPr>
            </p:nvGraphicFramePr>
            <p:xfrm>
              <a:off x="1055440" y="1916832"/>
              <a:ext cx="9880980" cy="3635153"/>
            </p:xfrm>
            <a:graphic>
              <a:graphicData uri="http://schemas.openxmlformats.org/drawingml/2006/table">
                <a:tbl>
                  <a:tblPr firstRow="1" firstCol="1" bandRow="1">
                    <a:tableStyleId>{5C22544A-7EE6-4342-B048-85BDC9FD1C3A}</a:tableStyleId>
                  </a:tblPr>
                  <a:tblGrid>
                    <a:gridCol w="947285"/>
                    <a:gridCol w="8933695"/>
                  </a:tblGrid>
                  <a:tr h="511007">
                    <a:tc gridSpan="2">
                      <a:txBody>
                        <a:bodyPr/>
                        <a:lstStyle/>
                        <a:p>
                          <a:pPr algn="ctr">
                            <a:spcBef>
                              <a:spcPts val="1000"/>
                            </a:spcBef>
                            <a:spcAft>
                              <a:spcPts val="0"/>
                            </a:spcAft>
                          </a:pPr>
                          <a:r>
                            <a:rPr lang="en-US" sz="2100" dirty="0">
                              <a:effectLst/>
                              <a:latin typeface="Times New Roman" panose="02020603050405020304" pitchFamily="18" charset="0"/>
                              <a:ea typeface="黑体" panose="02010609060101010101" pitchFamily="49" charset="-122"/>
                              <a:cs typeface="Times New Roman" panose="02020603050405020304" pitchFamily="18" charset="0"/>
                            </a:rPr>
                            <a:t>FOIL</a:t>
                          </a: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算法</a:t>
                          </a:r>
                        </a:p>
                      </a:txBody>
                      <a:tcPr marT="0" marB="0"/>
                    </a:tc>
                    <a:tc hMerge="1">
                      <a:txBody>
                        <a:bodyPr/>
                        <a:lstStyle/>
                        <a:p>
                          <a:endParaRPr lang="zh-CN" altLang="en-US"/>
                        </a:p>
                      </a:txBody>
                      <a:tcPr/>
                    </a:tc>
                  </a:tr>
                  <a:tr h="569113">
                    <a:tc>
                      <a:txBody>
                        <a:bodyPr/>
                        <a:lstStyle/>
                        <a:p>
                          <a:pPr algn="ctr">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输入：</a:t>
                          </a:r>
                        </a:p>
                      </a:txBody>
                      <a:tcPr marT="0" marB="0" anchor="ctr"/>
                    </a:tc>
                    <a:tc>
                      <a:txBody>
                        <a:bodyPr/>
                        <a:lstStyle/>
                        <a:p>
                          <a:endParaRPr lang="zh-CN"/>
                        </a:p>
                      </a:txBody>
                      <a:tcPr marT="0" marB="0" anchor="ctr">
                        <a:blipFill rotWithShape="1">
                          <a:blip r:embed="rId3"/>
                          <a:stretch>
                            <a:fillRect l="-10573" t="-107527" r="-68" b="-464516"/>
                          </a:stretch>
                        </a:blipFill>
                      </a:tcPr>
                    </a:tc>
                  </a:tr>
                  <a:tr h="511007">
                    <a:tc>
                      <a:txBody>
                        <a:bodyPr/>
                        <a:lstStyle/>
                        <a:p>
                          <a:pPr algn="ctr">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输出：</a:t>
                          </a:r>
                        </a:p>
                      </a:txBody>
                      <a:tcPr marT="0" marB="0" anchor="ctr"/>
                    </a:tc>
                    <a:tc>
                      <a:txBody>
                        <a:bodyPr/>
                        <a:lstStyle/>
                        <a:p>
                          <a:endParaRPr lang="zh-CN"/>
                        </a:p>
                      </a:txBody>
                      <a:tcPr marT="0" marB="0" anchor="ctr">
                        <a:blipFill rotWithShape="1">
                          <a:blip r:embed="rId3"/>
                          <a:stretch>
                            <a:fillRect l="-10573" t="-229762" r="-68" b="-414286"/>
                          </a:stretch>
                        </a:blipFill>
                      </a:tcPr>
                    </a:tc>
                  </a:tr>
                  <a:tr h="511007">
                    <a:tc>
                      <a:txBody>
                        <a:bodyPr/>
                        <a:lstStyle/>
                        <a:p>
                          <a:pPr algn="ctr">
                            <a:spcBef>
                              <a:spcPts val="1000"/>
                            </a:spcBef>
                            <a:spcAft>
                              <a:spcPts val="0"/>
                            </a:spcAft>
                          </a:pPr>
                          <a:r>
                            <a:rPr lang="en-US" sz="2100" dirty="0">
                              <a:effectLst/>
                              <a:latin typeface="Times New Roman" panose="02020603050405020304" pitchFamily="18" charset="0"/>
                              <a:ea typeface="黑体" panose="02010609060101010101" pitchFamily="49" charset="-122"/>
                              <a:cs typeface="Times New Roman" panose="02020603050405020304" pitchFamily="18" charset="0"/>
                            </a:rPr>
                            <a:t>1</a:t>
                          </a:r>
                          <a:endParaRPr lang="zh-CN" sz="2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tc>
                    <a:tc>
                      <a:txBody>
                        <a:bodyPr/>
                        <a:lstStyle/>
                        <a:p>
                          <a:pPr algn="l">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将目标谓词作为所学习推理规则的结论</a:t>
                          </a:r>
                        </a:p>
                      </a:txBody>
                      <a:tcPr marT="0" marB="0" anchor="ctr"/>
                    </a:tc>
                  </a:tr>
                  <a:tr h="1022012">
                    <a:tc>
                      <a:txBody>
                        <a:bodyPr/>
                        <a:lstStyle/>
                        <a:p>
                          <a:pPr algn="ctr">
                            <a:spcBef>
                              <a:spcPts val="1000"/>
                            </a:spcBef>
                            <a:spcAft>
                              <a:spcPts val="0"/>
                            </a:spcAft>
                          </a:pPr>
                          <a:r>
                            <a:rPr lang="en-US" sz="2100" dirty="0">
                              <a:effectLst/>
                              <a:latin typeface="Times New Roman" panose="02020603050405020304" pitchFamily="18" charset="0"/>
                              <a:ea typeface="黑体" panose="02010609060101010101" pitchFamily="49" charset="-122"/>
                              <a:cs typeface="Times New Roman" panose="02020603050405020304" pitchFamily="18" charset="0"/>
                            </a:rPr>
                            <a:t>2</a:t>
                          </a:r>
                          <a:endParaRPr lang="zh-CN" sz="2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tc>
                    <a:tc>
                      <a:txBody>
                        <a:bodyPr/>
                        <a:lstStyle/>
                        <a:p>
                          <a:pPr algn="l">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将其他谓词逐一作为前提约束谓词加入推理规则，计算所得到推理规则的</a:t>
                          </a:r>
                          <a:r>
                            <a:rPr lang="en-US" sz="2100" dirty="0" smtClean="0">
                              <a:effectLst/>
                              <a:latin typeface="Times New Roman" panose="02020603050405020304" pitchFamily="18" charset="0"/>
                              <a:ea typeface="黑体" panose="02010609060101010101" pitchFamily="49" charset="-122"/>
                              <a:cs typeface="Times New Roman" panose="02020603050405020304" pitchFamily="18" charset="0"/>
                            </a:rPr>
                            <a:t>FOIL</a:t>
                          </a:r>
                          <a:r>
                            <a:rPr lang="zh-CN" altLang="en-US" sz="2100" dirty="0" smtClean="0">
                              <a:effectLst/>
                              <a:latin typeface="Times New Roman" panose="02020603050405020304" pitchFamily="18" charset="0"/>
                              <a:ea typeface="黑体" panose="02010609060101010101" pitchFamily="49" charset="-122"/>
                              <a:cs typeface="Times New Roman" panose="02020603050405020304" pitchFamily="18" charset="0"/>
                            </a:rPr>
                            <a:t>信息</a:t>
                          </a:r>
                          <a:r>
                            <a:rPr lang="zh-CN" sz="2100" dirty="0" smtClean="0">
                              <a:effectLst/>
                              <a:latin typeface="Times New Roman" panose="02020603050405020304" pitchFamily="18" charset="0"/>
                              <a:ea typeface="黑体" panose="02010609060101010101" pitchFamily="49" charset="-122"/>
                              <a:cs typeface="Times New Roman" panose="02020603050405020304" pitchFamily="18" charset="0"/>
                            </a:rPr>
                            <a:t>增益值</a:t>
                          </a: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，选取最优前提约束谓词以生成新推理</a:t>
                          </a:r>
                          <a:r>
                            <a:rPr lang="zh-CN" sz="2100" dirty="0" smtClean="0">
                              <a:effectLst/>
                              <a:latin typeface="Times New Roman" panose="02020603050405020304" pitchFamily="18" charset="0"/>
                              <a:ea typeface="黑体" panose="02010609060101010101" pitchFamily="49" charset="-122"/>
                              <a:cs typeface="Times New Roman" panose="02020603050405020304" pitchFamily="18" charset="0"/>
                            </a:rPr>
                            <a:t>规则</a:t>
                          </a:r>
                          <a:r>
                            <a:rPr lang="zh-CN" altLang="zh-CN" sz="2100" kern="1200" dirty="0" smtClean="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rPr>
                            <a:t>，并将训练样例集合中与该推理规则不符的样例去掉</a:t>
                          </a:r>
                          <a:endParaRPr lang="zh-CN" sz="21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tc>
                  </a:tr>
                  <a:tr h="511007">
                    <a:tc>
                      <a:txBody>
                        <a:bodyPr/>
                        <a:lstStyle/>
                        <a:p>
                          <a:pPr algn="ctr">
                            <a:spcBef>
                              <a:spcPts val="1000"/>
                            </a:spcBef>
                            <a:spcAft>
                              <a:spcPts val="0"/>
                            </a:spcAft>
                          </a:pPr>
                          <a:r>
                            <a:rPr lang="en-US" sz="2100" dirty="0">
                              <a:effectLst/>
                              <a:latin typeface="Times New Roman" panose="02020603050405020304" pitchFamily="18" charset="0"/>
                              <a:ea typeface="黑体" panose="02010609060101010101" pitchFamily="49" charset="-122"/>
                              <a:cs typeface="Times New Roman" panose="02020603050405020304" pitchFamily="18" charset="0"/>
                            </a:rPr>
                            <a:t>3</a:t>
                          </a:r>
                          <a:endParaRPr lang="zh-CN" sz="2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T="0" marB="0" anchor="ctr"/>
                    </a:tc>
                    <a:tc>
                      <a:txBody>
                        <a:bodyPr/>
                        <a:lstStyle/>
                        <a:p>
                          <a:pPr algn="l">
                            <a:spcBef>
                              <a:spcPts val="1000"/>
                            </a:spcBef>
                            <a:spcAft>
                              <a:spcPts val="0"/>
                            </a:spcAft>
                          </a:pP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重复</a:t>
                          </a:r>
                          <a:r>
                            <a:rPr lang="en-US" sz="2100" dirty="0">
                              <a:effectLst/>
                              <a:latin typeface="Times New Roman" panose="02020603050405020304" pitchFamily="18" charset="0"/>
                              <a:ea typeface="黑体" panose="02010609060101010101" pitchFamily="49" charset="-122"/>
                              <a:cs typeface="Times New Roman" panose="02020603050405020304" pitchFamily="18" charset="0"/>
                            </a:rPr>
                            <a:t>2</a:t>
                          </a:r>
                          <a:r>
                            <a:rPr lang="zh-CN" sz="2100" dirty="0">
                              <a:effectLst/>
                              <a:latin typeface="Times New Roman" panose="02020603050405020304" pitchFamily="18" charset="0"/>
                              <a:ea typeface="黑体" panose="02010609060101010101" pitchFamily="49" charset="-122"/>
                              <a:cs typeface="Times New Roman" panose="02020603050405020304" pitchFamily="18" charset="0"/>
                            </a:rPr>
                            <a:t>过程，直到所得到的推理规则不覆盖任意反例</a:t>
                          </a:r>
                        </a:p>
                      </a:txBody>
                      <a:tcPr marT="0" marB="0" anchor="ctr"/>
                    </a:tc>
                  </a:tr>
                </a:tbl>
              </a:graphicData>
            </a:graphic>
          </p:graphicFrame>
        </mc:Fallback>
      </mc:AlternateContent>
      <p:sp>
        <p:nvSpPr>
          <p:cNvPr id="10" name="Rectangle 1"/>
          <p:cNvSpPr>
            <a:spLocks noChangeArrowheads="1"/>
          </p:cNvSpPr>
          <p:nvPr/>
        </p:nvSpPr>
        <p:spPr bwMode="auto">
          <a:xfrm>
            <a:off x="2396114" y="1083699"/>
            <a:ext cx="763927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17" tIns="60958" rIns="121917" bIns="60958" numCol="1" anchor="ctr" anchorCtr="0" compatLnSpc="1">
            <a:prstTxWarp prst="textNoShape">
              <a:avLst/>
            </a:prstTxWarp>
            <a:spAutoFit/>
          </a:bodyPr>
          <a:lstStyle/>
          <a:p>
            <a:pPr algn="ctr" defTabSz="1219170" eaLnBrk="1" hangingPunct="1"/>
            <a:r>
              <a:rPr kumimoji="0" lang="en-US" altLang="zh-CN" dirty="0">
                <a:latin typeface="Times New Roman" panose="02020603050405020304" pitchFamily="18" charset="0"/>
                <a:ea typeface="黑体" panose="02010609060101010101" pitchFamily="49" charset="-122"/>
                <a:cs typeface="Times New Roman" panose="02020603050405020304" pitchFamily="18" charset="0"/>
              </a:rPr>
              <a:t>FOIL</a:t>
            </a:r>
            <a:r>
              <a:rPr kumimoji="0"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dirty="0">
                <a:latin typeface="Times New Roman" panose="02020603050405020304" pitchFamily="18" charset="0"/>
                <a:ea typeface="黑体" panose="02010609060101010101" pitchFamily="49" charset="-122"/>
                <a:cs typeface="Times New Roman" panose="02020603050405020304" pitchFamily="18" charset="0"/>
              </a:rPr>
              <a:t>First Order Inductive Learner</a:t>
            </a:r>
            <a:r>
              <a:rPr kumimoji="0" lang="zh-CN" altLang="en-US" dirty="0">
                <a:latin typeface="Times New Roman" panose="02020603050405020304" pitchFamily="18" charset="0"/>
                <a:ea typeface="黑体" panose="02010609060101010101" pitchFamily="49" charset="-122"/>
                <a:cs typeface="Times New Roman" panose="02020603050405020304" pitchFamily="18" charset="0"/>
              </a:rPr>
              <a:t>）算法</a:t>
            </a:r>
          </a:p>
        </p:txBody>
      </p:sp>
    </p:spTree>
    <p:extLst>
      <p:ext uri="{BB962C8B-B14F-4D97-AF65-F5344CB8AC3E}">
        <p14:creationId xmlns:p14="http://schemas.microsoft.com/office/powerpoint/2010/main" val="3037366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右箭头 2"/>
          <p:cNvSpPr/>
          <p:nvPr/>
        </p:nvSpPr>
        <p:spPr bwMode="auto">
          <a:xfrm>
            <a:off x="2416406" y="3171261"/>
            <a:ext cx="2877975" cy="457200"/>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none" lIns="121917" tIns="60958" rIns="121917" bIns="60958" numCol="1" rtlCol="0" anchor="t" anchorCtr="0" compatLnSpc="1">
            <a:prstTxWarp prst="textNoShape">
              <a:avLst/>
            </a:prstTxWarp>
          </a:bodyPr>
          <a:lstStyle/>
          <a:p>
            <a:pPr defTabSz="1219170" eaLnBrk="1" hangingPunct="1">
              <a:buClr>
                <a:schemeClr val="accent2"/>
              </a:buClr>
            </a:pPr>
            <a:endParaRPr kumimoji="0" lang="zh-CN" altLang="en-US" sz="2400" b="1">
              <a:latin typeface="Times New Roman" pitchFamily="18" charset="0"/>
              <a:ea typeface="宋体" pitchFamily="2" charset="-122"/>
            </a:endParaRPr>
          </a:p>
        </p:txBody>
      </p:sp>
      <p:grpSp>
        <p:nvGrpSpPr>
          <p:cNvPr id="9" name="组合 8"/>
          <p:cNvGrpSpPr/>
          <p:nvPr/>
        </p:nvGrpSpPr>
        <p:grpSpPr>
          <a:xfrm>
            <a:off x="5279909" y="1952837"/>
            <a:ext cx="2160240" cy="4607964"/>
            <a:chOff x="5004048" y="1972599"/>
            <a:chExt cx="1999828" cy="5001332"/>
          </a:xfrm>
        </p:grpSpPr>
        <p:sp>
          <p:nvSpPr>
            <p:cNvPr id="11" name="矩形 10"/>
            <p:cNvSpPr/>
            <p:nvPr/>
          </p:nvSpPr>
          <p:spPr bwMode="auto">
            <a:xfrm>
              <a:off x="5004048" y="1972599"/>
              <a:ext cx="1891817" cy="396446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ctr" rtl="0" fontAlgn="base">
                <a:spcBef>
                  <a:spcPct val="0"/>
                </a:spcBef>
                <a:spcAft>
                  <a:spcPct val="0"/>
                </a:spcAft>
                <a:defRPr sz="2800" kern="1200">
                  <a:solidFill>
                    <a:schemeClr val="dk1"/>
                  </a:solidFill>
                  <a:latin typeface="+mn-lt"/>
                  <a:ea typeface="+mn-ea"/>
                  <a:cs typeface="+mn-cs"/>
                </a:defRPr>
              </a:lvl1pPr>
              <a:lvl2pPr marL="457200" algn="ctr" rtl="0" fontAlgn="base">
                <a:spcBef>
                  <a:spcPct val="0"/>
                </a:spcBef>
                <a:spcAft>
                  <a:spcPct val="0"/>
                </a:spcAft>
                <a:defRPr sz="2800" kern="1200">
                  <a:solidFill>
                    <a:schemeClr val="dk1"/>
                  </a:solidFill>
                  <a:latin typeface="+mn-lt"/>
                  <a:ea typeface="+mn-ea"/>
                  <a:cs typeface="+mn-cs"/>
                </a:defRPr>
              </a:lvl2pPr>
              <a:lvl3pPr marL="914400" algn="ctr" rtl="0" fontAlgn="base">
                <a:spcBef>
                  <a:spcPct val="0"/>
                </a:spcBef>
                <a:spcAft>
                  <a:spcPct val="0"/>
                </a:spcAft>
                <a:defRPr sz="2800" kern="1200">
                  <a:solidFill>
                    <a:schemeClr val="dk1"/>
                  </a:solidFill>
                  <a:latin typeface="+mn-lt"/>
                  <a:ea typeface="+mn-ea"/>
                  <a:cs typeface="+mn-cs"/>
                </a:defRPr>
              </a:lvl3pPr>
              <a:lvl4pPr marL="1371600" algn="ctr" rtl="0" fontAlgn="base">
                <a:spcBef>
                  <a:spcPct val="0"/>
                </a:spcBef>
                <a:spcAft>
                  <a:spcPct val="0"/>
                </a:spcAft>
                <a:defRPr sz="2800" kern="1200">
                  <a:solidFill>
                    <a:schemeClr val="dk1"/>
                  </a:solidFill>
                  <a:latin typeface="+mn-lt"/>
                  <a:ea typeface="+mn-ea"/>
                  <a:cs typeface="+mn-cs"/>
                </a:defRPr>
              </a:lvl4pPr>
              <a:lvl5pPr marL="1828800" algn="ctr" rtl="0" fontAlgn="base">
                <a:spcBef>
                  <a:spcPct val="0"/>
                </a:spcBef>
                <a:spcAft>
                  <a:spcPct val="0"/>
                </a:spcAft>
                <a:defRPr sz="2800" kern="1200">
                  <a:solidFill>
                    <a:schemeClr val="dk1"/>
                  </a:solidFill>
                  <a:latin typeface="+mn-lt"/>
                  <a:ea typeface="+mn-ea"/>
                  <a:cs typeface="+mn-cs"/>
                </a:defRPr>
              </a:lvl5pPr>
              <a:lvl6pPr marL="2286000" algn="l" defTabSz="914400" rtl="0" eaLnBrk="1" latinLnBrk="0" hangingPunct="1">
                <a:defRPr sz="2800" kern="1200">
                  <a:solidFill>
                    <a:schemeClr val="dk1"/>
                  </a:solidFill>
                  <a:latin typeface="+mn-lt"/>
                  <a:ea typeface="+mn-ea"/>
                  <a:cs typeface="+mn-cs"/>
                </a:defRPr>
              </a:lvl6pPr>
              <a:lvl7pPr marL="2743200" algn="l" defTabSz="914400" rtl="0" eaLnBrk="1" latinLnBrk="0" hangingPunct="1">
                <a:defRPr sz="2800" kern="1200">
                  <a:solidFill>
                    <a:schemeClr val="dk1"/>
                  </a:solidFill>
                  <a:latin typeface="+mn-lt"/>
                  <a:ea typeface="+mn-ea"/>
                  <a:cs typeface="+mn-cs"/>
                </a:defRPr>
              </a:lvl7pPr>
              <a:lvl8pPr marL="3200400" algn="l" defTabSz="914400" rtl="0" eaLnBrk="1" latinLnBrk="0" hangingPunct="1">
                <a:defRPr sz="2800" kern="1200">
                  <a:solidFill>
                    <a:schemeClr val="dk1"/>
                  </a:solidFill>
                  <a:latin typeface="+mn-lt"/>
                  <a:ea typeface="+mn-ea"/>
                  <a:cs typeface="+mn-cs"/>
                </a:defRPr>
              </a:lvl8pPr>
              <a:lvl9pPr marL="3657600" algn="l" defTabSz="914400" rtl="0" eaLnBrk="1" latinLnBrk="0" hangingPunct="1">
                <a:defRPr sz="2800" kern="1200">
                  <a:solidFill>
                    <a:schemeClr val="dk1"/>
                  </a:solidFill>
                  <a:latin typeface="+mn-lt"/>
                  <a:ea typeface="+mn-ea"/>
                  <a:cs typeface="+mn-cs"/>
                </a:defRPr>
              </a:lvl9pPr>
            </a:lstStyle>
            <a:p>
              <a:pPr defTabSz="1219170" eaLnBrk="1" hangingPunct="1"/>
              <a:endParaRPr kumimoji="0" lang="zh-CN" altLang="en-US" sz="3700">
                <a:solidFill>
                  <a:schemeClr val="tx1"/>
                </a:solidFill>
                <a:latin typeface="Times New Roman" pitchFamily="18" charset="0"/>
                <a:ea typeface="宋体" pitchFamily="2" charset="-122"/>
                <a:cs typeface="Times New Roman" pitchFamily="18" charset="0"/>
              </a:endParaRPr>
            </a:p>
          </p:txBody>
        </p:sp>
        <p:sp>
          <p:nvSpPr>
            <p:cNvPr id="12" name="TextBox 11"/>
            <p:cNvSpPr txBox="1"/>
            <p:nvPr/>
          </p:nvSpPr>
          <p:spPr>
            <a:xfrm>
              <a:off x="5112060" y="2119063"/>
              <a:ext cx="1891816" cy="485486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189" indent="-457189">
                <a:buFont typeface="Arial" pitchFamily="34" charset="0"/>
                <a:buChar char="•"/>
              </a:pPr>
              <a:r>
                <a:rPr lang="zh-CN" altLang="en-US" dirty="0">
                  <a:solidFill>
                    <a:srgbClr val="C00000"/>
                  </a:solidFill>
                  <a:latin typeface="Times New Roman" pitchFamily="18" charset="0"/>
                  <a:ea typeface="黑体" pitchFamily="49" charset="-122"/>
                  <a:cs typeface="Times New Roman" pitchFamily="18" charset="0"/>
                </a:rPr>
                <a:t>概念 </a:t>
              </a:r>
              <a:endParaRPr lang="en-US" altLang="zh-CN" dirty="0">
                <a:solidFill>
                  <a:srgbClr val="C00000"/>
                </a:solidFill>
                <a:latin typeface="Times New Roman" pitchFamily="18" charset="0"/>
                <a:ea typeface="黑体" pitchFamily="49" charset="-122"/>
                <a:cs typeface="Times New Roman" pitchFamily="18" charset="0"/>
              </a:endParaRPr>
            </a:p>
            <a:p>
              <a:endParaRPr lang="zh-CN" altLang="en-US" dirty="0">
                <a:solidFill>
                  <a:srgbClr val="C00000"/>
                </a:solidFill>
                <a:latin typeface="Times New Roman" pitchFamily="18" charset="0"/>
                <a:ea typeface="黑体" pitchFamily="49" charset="-122"/>
                <a:cs typeface="Times New Roman" pitchFamily="18" charset="0"/>
              </a:endParaRPr>
            </a:p>
            <a:p>
              <a:pPr marL="457189" indent="-457189">
                <a:buFont typeface="Arial" pitchFamily="34" charset="0"/>
                <a:buChar char="•"/>
              </a:pPr>
              <a:r>
                <a:rPr lang="zh-CN" altLang="en-US" dirty="0">
                  <a:latin typeface="Times New Roman" pitchFamily="18" charset="0"/>
                  <a:ea typeface="黑体" pitchFamily="49" charset="-122"/>
                  <a:cs typeface="Times New Roman" pitchFamily="18" charset="0"/>
                </a:rPr>
                <a:t>实体 </a:t>
              </a:r>
              <a:endParaRPr lang="en-US" altLang="zh-CN" dirty="0">
                <a:latin typeface="Times New Roman" pitchFamily="18" charset="0"/>
                <a:ea typeface="黑体" pitchFamily="49" charset="-122"/>
                <a:cs typeface="Times New Roman" pitchFamily="18" charset="0"/>
              </a:endParaRPr>
            </a:p>
            <a:p>
              <a:pPr marL="457189" indent="-457189">
                <a:buFont typeface="Arial" pitchFamily="34" charset="0"/>
                <a:buChar char="•"/>
              </a:pPr>
              <a:endParaRPr lang="zh-CN" altLang="en-US" dirty="0">
                <a:latin typeface="Times New Roman" pitchFamily="18" charset="0"/>
                <a:ea typeface="黑体" pitchFamily="49" charset="-122"/>
                <a:cs typeface="Times New Roman" pitchFamily="18" charset="0"/>
              </a:endParaRPr>
            </a:p>
            <a:p>
              <a:pPr marL="457189" indent="-457189">
                <a:buFont typeface="Arial" pitchFamily="34" charset="0"/>
                <a:buChar char="•"/>
              </a:pPr>
              <a:r>
                <a:rPr lang="zh-CN" altLang="en-US" dirty="0">
                  <a:solidFill>
                    <a:srgbClr val="C00000"/>
                  </a:solidFill>
                  <a:latin typeface="Times New Roman" pitchFamily="18" charset="0"/>
                  <a:ea typeface="黑体" pitchFamily="49" charset="-122"/>
                  <a:cs typeface="Times New Roman" pitchFamily="18" charset="0"/>
                </a:rPr>
                <a:t>属性</a:t>
              </a:r>
            </a:p>
            <a:p>
              <a:endParaRPr lang="zh-CN" altLang="en-US" dirty="0">
                <a:latin typeface="Times New Roman" pitchFamily="18" charset="0"/>
                <a:ea typeface="黑体" pitchFamily="49" charset="-122"/>
                <a:cs typeface="Times New Roman" pitchFamily="18" charset="0"/>
              </a:endParaRPr>
            </a:p>
            <a:p>
              <a:pPr marL="457189" indent="-457189">
                <a:buFont typeface="Arial" pitchFamily="34" charset="0"/>
                <a:buChar char="•"/>
              </a:pPr>
              <a:r>
                <a:rPr lang="zh-CN" altLang="en-US" dirty="0">
                  <a:latin typeface="Times New Roman" pitchFamily="18" charset="0"/>
                  <a:ea typeface="黑体" pitchFamily="49" charset="-122"/>
                  <a:cs typeface="Times New Roman" pitchFamily="18" charset="0"/>
                </a:rPr>
                <a:t>关系</a:t>
              </a:r>
              <a:endParaRPr lang="en-US" altLang="zh-CN" dirty="0">
                <a:latin typeface="Times New Roman" pitchFamily="18" charset="0"/>
                <a:ea typeface="黑体" pitchFamily="49" charset="-122"/>
                <a:cs typeface="Times New Roman" pitchFamily="18" charset="0"/>
              </a:endParaRPr>
            </a:p>
            <a:p>
              <a:pPr marL="457189" indent="-457189">
                <a:buFont typeface="Arial" pitchFamily="34" charset="0"/>
                <a:buChar char="•"/>
              </a:pPr>
              <a:endParaRPr lang="zh-CN" altLang="en-US" sz="2900" dirty="0">
                <a:latin typeface="Times New Roman" pitchFamily="18" charset="0"/>
                <a:ea typeface="黑体" pitchFamily="49" charset="-122"/>
                <a:cs typeface="Times New Roman" pitchFamily="18" charset="0"/>
              </a:endParaRPr>
            </a:p>
            <a:p>
              <a:pPr marL="457189" indent="-457189">
                <a:buFont typeface="Arial" pitchFamily="34" charset="0"/>
                <a:buChar char="•"/>
              </a:pPr>
              <a:endParaRPr lang="zh-CN" altLang="en-US" sz="2900" dirty="0">
                <a:latin typeface="Times New Roman" pitchFamily="18" charset="0"/>
                <a:ea typeface="黑体" pitchFamily="49" charset="-122"/>
                <a:cs typeface="Times New Roman" pitchFamily="18" charset="0"/>
              </a:endParaRPr>
            </a:p>
          </p:txBody>
        </p:sp>
      </p:grpSp>
      <p:sp>
        <p:nvSpPr>
          <p:cNvPr id="13" name="圆角矩形 12"/>
          <p:cNvSpPr/>
          <p:nvPr/>
        </p:nvSpPr>
        <p:spPr bwMode="auto">
          <a:xfrm>
            <a:off x="2655764" y="2459581"/>
            <a:ext cx="2304256" cy="609475"/>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21917" tIns="60958" rIns="121917" bIns="60958" numCol="1" rtlCol="0" anchor="ctr" anchorCtr="1" compatLnSpc="1">
            <a:prstTxWarp prst="textNoShape">
              <a:avLst/>
            </a:prstTxWarp>
          </a:bodyPr>
          <a:lstStyle/>
          <a:p>
            <a:pPr marL="484705" indent="-484705">
              <a:spcBef>
                <a:spcPts val="0"/>
              </a:spcBef>
              <a:buClr>
                <a:srgbClr val="FF3300"/>
              </a:buClr>
              <a:defRPr/>
            </a:pPr>
            <a:r>
              <a:rPr lang="zh-CN" altLang="en-US" dirty="0">
                <a:solidFill>
                  <a:srgbClr val="002060"/>
                </a:solidFill>
                <a:latin typeface="黑体" panose="02010609060101010101" pitchFamily="49" charset="-122"/>
                <a:ea typeface="黑体" panose="02010609060101010101" pitchFamily="49" charset="-122"/>
                <a:cs typeface="Times New Roman" pitchFamily="18" charset="0"/>
              </a:rPr>
              <a:t>推理机</a:t>
            </a:r>
          </a:p>
        </p:txBody>
      </p:sp>
      <p:sp>
        <p:nvSpPr>
          <p:cNvPr id="15" name="右箭头 14"/>
          <p:cNvSpPr/>
          <p:nvPr/>
        </p:nvSpPr>
        <p:spPr bwMode="auto">
          <a:xfrm>
            <a:off x="7371480" y="3188735"/>
            <a:ext cx="644733" cy="457200"/>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none" lIns="121917" tIns="60958" rIns="121917" bIns="60958" numCol="1" rtlCol="0" anchor="t" anchorCtr="0" compatLnSpc="1">
            <a:prstTxWarp prst="textNoShape">
              <a:avLst/>
            </a:prstTxWarp>
          </a:bodyPr>
          <a:lstStyle/>
          <a:p>
            <a:pPr defTabSz="1219170" eaLnBrk="1" hangingPunct="1">
              <a:buClr>
                <a:schemeClr val="accent2"/>
              </a:buClr>
            </a:pPr>
            <a:endParaRPr kumimoji="0" lang="zh-CN" altLang="en-US" sz="2400" b="1">
              <a:latin typeface="Times New Roman" pitchFamily="18" charset="0"/>
              <a:ea typeface="宋体" pitchFamily="2" charset="-122"/>
            </a:endParaRPr>
          </a:p>
        </p:txBody>
      </p:sp>
      <p:sp>
        <p:nvSpPr>
          <p:cNvPr id="17" name="圆角矩形 16"/>
          <p:cNvSpPr/>
          <p:nvPr/>
        </p:nvSpPr>
        <p:spPr bwMode="auto">
          <a:xfrm>
            <a:off x="8312727" y="4725144"/>
            <a:ext cx="3546764" cy="880337"/>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lIns="121917" tIns="0" rIns="121917" bIns="0" anchor="ctr"/>
          <a:lstStyle/>
          <a:p>
            <a:pPr algn="ctr">
              <a:defRPr/>
            </a:pPr>
            <a:r>
              <a:rPr lang="zh-CN" altLang="en-US" sz="27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知识图谱的扩充</a:t>
            </a:r>
            <a:endParaRPr lang="en-US" altLang="zh-CN" sz="27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grpSp>
        <p:nvGrpSpPr>
          <p:cNvPr id="10" name="组合 9"/>
          <p:cNvGrpSpPr/>
          <p:nvPr/>
        </p:nvGrpSpPr>
        <p:grpSpPr>
          <a:xfrm>
            <a:off x="244985" y="2433463"/>
            <a:ext cx="2171419" cy="1776247"/>
            <a:chOff x="143508" y="2132856"/>
            <a:chExt cx="1933364" cy="2588011"/>
          </a:xfrm>
        </p:grpSpPr>
        <p:pic>
          <p:nvPicPr>
            <p:cNvPr id="3076" name="Picture 4" descr="http://s6.sinaimg.cn/mw690/669e82e7tx6BpljwBc9d5&amp;6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508" y="21328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6.sinaimg.cn/mw690/669e82e7tx6BpljwBc9d5&amp;6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908" y="22852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6.sinaimg.cn/mw690/669e82e7tx6BpljwBc9d5&amp;6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308" y="24376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6.sinaimg.cn/mw690/669e82e7tx6BpljwBc9d5&amp;6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708" y="2590056"/>
              <a:ext cx="1476164" cy="2130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组合 3"/>
          <p:cNvGrpSpPr/>
          <p:nvPr/>
        </p:nvGrpSpPr>
        <p:grpSpPr>
          <a:xfrm>
            <a:off x="9099021" y="2498829"/>
            <a:ext cx="1540915" cy="1540915"/>
            <a:chOff x="6507177" y="3444053"/>
            <a:chExt cx="1284366" cy="1284366"/>
          </a:xfrm>
        </p:grpSpPr>
        <p:sp>
          <p:nvSpPr>
            <p:cNvPr id="24" name="椭圆 23"/>
            <p:cNvSpPr/>
            <p:nvPr/>
          </p:nvSpPr>
          <p:spPr bwMode="auto">
            <a:xfrm>
              <a:off x="6507177" y="3444053"/>
              <a:ext cx="1284366" cy="1284366"/>
            </a:xfrm>
            <a:prstGeom prst="ellipse">
              <a:avLst/>
            </a:prstGeom>
            <a:solidFill>
              <a:schemeClr val="bg1"/>
            </a:solid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25" name="椭圆 24"/>
            <p:cNvSpPr/>
            <p:nvPr/>
          </p:nvSpPr>
          <p:spPr bwMode="auto">
            <a:xfrm>
              <a:off x="6592692" y="3635878"/>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26" name="椭圆 25"/>
            <p:cNvSpPr/>
            <p:nvPr/>
          </p:nvSpPr>
          <p:spPr bwMode="auto">
            <a:xfrm>
              <a:off x="6931910" y="4215075"/>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27" name="椭圆 26"/>
            <p:cNvSpPr/>
            <p:nvPr/>
          </p:nvSpPr>
          <p:spPr bwMode="auto">
            <a:xfrm>
              <a:off x="7232868" y="3639982"/>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28" name="椭圆 27"/>
            <p:cNvSpPr/>
            <p:nvPr/>
          </p:nvSpPr>
          <p:spPr bwMode="auto">
            <a:xfrm>
              <a:off x="6785164" y="3648737"/>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1500" dirty="0">
                <a:latin typeface="微软雅黑" pitchFamily="34" charset="-122"/>
                <a:ea typeface="微软雅黑" pitchFamily="34" charset="-122"/>
              </a:endParaRPr>
            </a:p>
          </p:txBody>
        </p:sp>
        <p:sp>
          <p:nvSpPr>
            <p:cNvPr id="29" name="椭圆 28"/>
            <p:cNvSpPr/>
            <p:nvPr/>
          </p:nvSpPr>
          <p:spPr bwMode="auto">
            <a:xfrm>
              <a:off x="6627591" y="3817537"/>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700" dirty="0">
                <a:latin typeface="微软雅黑" pitchFamily="34" charset="-122"/>
                <a:ea typeface="微软雅黑" pitchFamily="34" charset="-122"/>
              </a:endParaRPr>
            </a:p>
          </p:txBody>
        </p:sp>
        <p:sp>
          <p:nvSpPr>
            <p:cNvPr id="30" name="椭圆 29"/>
            <p:cNvSpPr/>
            <p:nvPr/>
          </p:nvSpPr>
          <p:spPr bwMode="auto">
            <a:xfrm>
              <a:off x="6903321" y="3793239"/>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latin typeface="微软雅黑" pitchFamily="34" charset="-122"/>
                <a:ea typeface="微软雅黑" pitchFamily="34" charset="-122"/>
              </a:endParaRPr>
            </a:p>
          </p:txBody>
        </p:sp>
        <p:sp>
          <p:nvSpPr>
            <p:cNvPr id="31" name="椭圆 30"/>
            <p:cNvSpPr/>
            <p:nvPr/>
          </p:nvSpPr>
          <p:spPr bwMode="auto">
            <a:xfrm>
              <a:off x="6852851" y="3965326"/>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latin typeface="微软雅黑" pitchFamily="34" charset="-122"/>
                <a:ea typeface="微软雅黑" pitchFamily="34" charset="-122"/>
              </a:endParaRPr>
            </a:p>
          </p:txBody>
        </p:sp>
        <p:sp>
          <p:nvSpPr>
            <p:cNvPr id="32" name="椭圆 31"/>
            <p:cNvSpPr/>
            <p:nvPr/>
          </p:nvSpPr>
          <p:spPr bwMode="auto">
            <a:xfrm flipH="1">
              <a:off x="6782516" y="3804446"/>
              <a:ext cx="45719" cy="45719"/>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33" name="椭圆 32"/>
            <p:cNvSpPr/>
            <p:nvPr/>
          </p:nvSpPr>
          <p:spPr bwMode="auto">
            <a:xfrm flipH="1">
              <a:off x="6684796" y="3955052"/>
              <a:ext cx="45719" cy="45719"/>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34" name="椭圆 33"/>
            <p:cNvSpPr/>
            <p:nvPr/>
          </p:nvSpPr>
          <p:spPr bwMode="auto">
            <a:xfrm>
              <a:off x="7467102" y="3868030"/>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35" name="椭圆 34"/>
            <p:cNvSpPr/>
            <p:nvPr/>
          </p:nvSpPr>
          <p:spPr bwMode="auto">
            <a:xfrm>
              <a:off x="7346849" y="3718058"/>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36" name="椭圆 35"/>
            <p:cNvSpPr/>
            <p:nvPr/>
          </p:nvSpPr>
          <p:spPr bwMode="auto">
            <a:xfrm>
              <a:off x="7603186" y="3904506"/>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37" name="椭圆 36"/>
            <p:cNvSpPr/>
            <p:nvPr/>
          </p:nvSpPr>
          <p:spPr bwMode="auto">
            <a:xfrm>
              <a:off x="7341462" y="3874991"/>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38" name="椭圆 37"/>
            <p:cNvSpPr/>
            <p:nvPr/>
          </p:nvSpPr>
          <p:spPr bwMode="auto">
            <a:xfrm flipH="1">
              <a:off x="7511718" y="3696862"/>
              <a:ext cx="45719" cy="45719"/>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39" name="椭圆 38"/>
            <p:cNvSpPr/>
            <p:nvPr/>
          </p:nvSpPr>
          <p:spPr bwMode="auto">
            <a:xfrm flipH="1">
              <a:off x="7460072" y="4026586"/>
              <a:ext cx="45719" cy="45719"/>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40" name="椭圆 39"/>
            <p:cNvSpPr/>
            <p:nvPr/>
          </p:nvSpPr>
          <p:spPr bwMode="auto">
            <a:xfrm>
              <a:off x="7109912" y="449407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41" name="椭圆 40"/>
            <p:cNvSpPr/>
            <p:nvPr/>
          </p:nvSpPr>
          <p:spPr bwMode="auto">
            <a:xfrm>
              <a:off x="7057488" y="429429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42" name="椭圆 41"/>
            <p:cNvSpPr/>
            <p:nvPr/>
          </p:nvSpPr>
          <p:spPr bwMode="auto">
            <a:xfrm>
              <a:off x="7259484" y="4366602"/>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43" name="椭圆 42"/>
            <p:cNvSpPr/>
            <p:nvPr/>
          </p:nvSpPr>
          <p:spPr bwMode="auto">
            <a:xfrm>
              <a:off x="6971946" y="438575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44" name="椭圆 43"/>
            <p:cNvSpPr/>
            <p:nvPr/>
          </p:nvSpPr>
          <p:spPr bwMode="auto">
            <a:xfrm flipH="1">
              <a:off x="7152767" y="4403959"/>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45" name="椭圆 44"/>
            <p:cNvSpPr/>
            <p:nvPr/>
          </p:nvSpPr>
          <p:spPr bwMode="auto">
            <a:xfrm flipH="1">
              <a:off x="7005983" y="4585492"/>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sp>
          <p:nvSpPr>
            <p:cNvPr id="46" name="椭圆 45"/>
            <p:cNvSpPr/>
            <p:nvPr/>
          </p:nvSpPr>
          <p:spPr bwMode="auto">
            <a:xfrm flipH="1">
              <a:off x="7294670" y="4538969"/>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4300" dirty="0">
                <a:solidFill>
                  <a:schemeClr val="bg1"/>
                </a:solidFill>
                <a:latin typeface="微软雅黑" pitchFamily="34" charset="-122"/>
                <a:ea typeface="微软雅黑" pitchFamily="34" charset="-122"/>
              </a:endParaRPr>
            </a:p>
          </p:txBody>
        </p:sp>
        <p:cxnSp>
          <p:nvCxnSpPr>
            <p:cNvPr id="47" name="直接连接符 46"/>
            <p:cNvCxnSpPr>
              <a:stCxn id="28" idx="4"/>
              <a:endCxn id="32" idx="0"/>
            </p:cNvCxnSpPr>
            <p:nvPr/>
          </p:nvCxnSpPr>
          <p:spPr bwMode="auto">
            <a:xfrm flipH="1">
              <a:off x="6805375" y="3739072"/>
              <a:ext cx="24957" cy="6537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32" idx="2"/>
              <a:endCxn id="30" idx="2"/>
            </p:cNvCxnSpPr>
            <p:nvPr/>
          </p:nvCxnSpPr>
          <p:spPr bwMode="auto">
            <a:xfrm>
              <a:off x="6828235" y="3827306"/>
              <a:ext cx="75086" cy="1110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a:stCxn id="32" idx="6"/>
              <a:endCxn id="29" idx="7"/>
            </p:cNvCxnSpPr>
            <p:nvPr/>
          </p:nvCxnSpPr>
          <p:spPr bwMode="auto">
            <a:xfrm flipH="1">
              <a:off x="6704697" y="3827306"/>
              <a:ext cx="77819" cy="34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a:stCxn id="32" idx="3"/>
              <a:endCxn id="31" idx="1"/>
            </p:cNvCxnSpPr>
            <p:nvPr/>
          </p:nvCxnSpPr>
          <p:spPr bwMode="auto">
            <a:xfrm>
              <a:off x="6821540" y="3843470"/>
              <a:ext cx="44540" cy="13508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a:stCxn id="29" idx="4"/>
              <a:endCxn id="33" idx="7"/>
            </p:cNvCxnSpPr>
            <p:nvPr/>
          </p:nvCxnSpPr>
          <p:spPr bwMode="auto">
            <a:xfrm>
              <a:off x="6672759" y="3907872"/>
              <a:ext cx="18732" cy="538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a:stCxn id="33" idx="2"/>
              <a:endCxn id="31" idx="2"/>
            </p:cNvCxnSpPr>
            <p:nvPr/>
          </p:nvCxnSpPr>
          <p:spPr bwMode="auto">
            <a:xfrm>
              <a:off x="6730515" y="3977912"/>
              <a:ext cx="122336" cy="325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a:stCxn id="35" idx="7"/>
              <a:endCxn id="38" idx="6"/>
            </p:cNvCxnSpPr>
            <p:nvPr/>
          </p:nvCxnSpPr>
          <p:spPr bwMode="auto">
            <a:xfrm flipV="1">
              <a:off x="7423955" y="3719722"/>
              <a:ext cx="87763" cy="115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34" idx="0"/>
              <a:endCxn id="38" idx="4"/>
            </p:cNvCxnSpPr>
            <p:nvPr/>
          </p:nvCxnSpPr>
          <p:spPr bwMode="auto">
            <a:xfrm flipV="1">
              <a:off x="7512270" y="3742581"/>
              <a:ext cx="22307" cy="12544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a:stCxn id="36" idx="1"/>
              <a:endCxn id="38" idx="2"/>
            </p:cNvCxnSpPr>
            <p:nvPr/>
          </p:nvCxnSpPr>
          <p:spPr bwMode="auto">
            <a:xfrm flipH="1" flipV="1">
              <a:off x="7557437" y="3719722"/>
              <a:ext cx="58978" cy="1980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a:stCxn id="37" idx="7"/>
              <a:endCxn id="38" idx="5"/>
            </p:cNvCxnSpPr>
            <p:nvPr/>
          </p:nvCxnSpPr>
          <p:spPr bwMode="auto">
            <a:xfrm flipV="1">
              <a:off x="7418568" y="3735886"/>
              <a:ext cx="99845" cy="15233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stCxn id="37" idx="5"/>
              <a:endCxn id="39" idx="6"/>
            </p:cNvCxnSpPr>
            <p:nvPr/>
          </p:nvCxnSpPr>
          <p:spPr bwMode="auto">
            <a:xfrm>
              <a:off x="7418568" y="3952097"/>
              <a:ext cx="41504" cy="9734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34" idx="4"/>
              <a:endCxn id="39" idx="0"/>
            </p:cNvCxnSpPr>
            <p:nvPr/>
          </p:nvCxnSpPr>
          <p:spPr bwMode="auto">
            <a:xfrm flipH="1">
              <a:off x="7482931" y="3958365"/>
              <a:ext cx="29339" cy="6822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36" idx="4"/>
              <a:endCxn id="39" idx="2"/>
            </p:cNvCxnSpPr>
            <p:nvPr/>
          </p:nvCxnSpPr>
          <p:spPr bwMode="auto">
            <a:xfrm flipH="1">
              <a:off x="7505791" y="3994841"/>
              <a:ext cx="142563" cy="546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a:stCxn id="41" idx="5"/>
              <a:endCxn id="44" idx="7"/>
            </p:cNvCxnSpPr>
            <p:nvPr/>
          </p:nvCxnSpPr>
          <p:spPr bwMode="auto">
            <a:xfrm>
              <a:off x="7134594" y="4371403"/>
              <a:ext cx="24868" cy="392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44" idx="1"/>
              <a:endCxn id="42" idx="3"/>
            </p:cNvCxnSpPr>
            <p:nvPr/>
          </p:nvCxnSpPr>
          <p:spPr bwMode="auto">
            <a:xfrm>
              <a:off x="7191791" y="4410654"/>
              <a:ext cx="80922" cy="3305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44" idx="4"/>
              <a:endCxn id="40" idx="0"/>
            </p:cNvCxnSpPr>
            <p:nvPr/>
          </p:nvCxnSpPr>
          <p:spPr bwMode="auto">
            <a:xfrm flipH="1">
              <a:off x="7155080" y="4449678"/>
              <a:ext cx="20546" cy="443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a:stCxn id="44" idx="6"/>
              <a:endCxn id="43" idx="6"/>
            </p:cNvCxnSpPr>
            <p:nvPr/>
          </p:nvCxnSpPr>
          <p:spPr bwMode="auto">
            <a:xfrm flipH="1">
              <a:off x="7062281" y="4426819"/>
              <a:ext cx="90486" cy="410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a:stCxn id="43" idx="4"/>
              <a:endCxn id="45" idx="7"/>
            </p:cNvCxnSpPr>
            <p:nvPr/>
          </p:nvCxnSpPr>
          <p:spPr bwMode="auto">
            <a:xfrm flipH="1">
              <a:off x="7012678" y="4476092"/>
              <a:ext cx="4436" cy="1160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a:stCxn id="43" idx="5"/>
              <a:endCxn id="40" idx="2"/>
            </p:cNvCxnSpPr>
            <p:nvPr/>
          </p:nvCxnSpPr>
          <p:spPr bwMode="auto">
            <a:xfrm>
              <a:off x="7049052" y="4462863"/>
              <a:ext cx="60860" cy="76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连接符 65"/>
            <p:cNvCxnSpPr>
              <a:stCxn id="40" idx="6"/>
              <a:endCxn id="46" idx="7"/>
            </p:cNvCxnSpPr>
            <p:nvPr/>
          </p:nvCxnSpPr>
          <p:spPr bwMode="auto">
            <a:xfrm>
              <a:off x="7200247" y="4539245"/>
              <a:ext cx="101118" cy="6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66"/>
            <p:cNvCxnSpPr>
              <a:stCxn id="46" idx="0"/>
              <a:endCxn id="42" idx="5"/>
            </p:cNvCxnSpPr>
            <p:nvPr/>
          </p:nvCxnSpPr>
          <p:spPr bwMode="auto">
            <a:xfrm flipV="1">
              <a:off x="7317529" y="4443708"/>
              <a:ext cx="19061" cy="9526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椭圆 67"/>
            <p:cNvSpPr/>
            <p:nvPr/>
          </p:nvSpPr>
          <p:spPr bwMode="auto">
            <a:xfrm>
              <a:off x="7105337" y="4011611"/>
              <a:ext cx="45719" cy="45719"/>
            </a:xfrm>
            <a:prstGeom prst="ellipse">
              <a:avLst/>
            </a:prstGeom>
            <a:solidFill>
              <a:schemeClr val="bg1"/>
            </a:solidFill>
            <a:ln w="9525" cap="flat" cmpd="sng" algn="ctr">
              <a:solidFill>
                <a:schemeClr val="tx1">
                  <a:lumMod val="95000"/>
                  <a:lumOff val="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endParaRPr lang="zh-CN" altLang="en-US" sz="1500" dirty="0">
                <a:latin typeface="微软雅黑" pitchFamily="34" charset="-122"/>
                <a:ea typeface="微软雅黑" pitchFamily="34" charset="-122"/>
              </a:endParaRPr>
            </a:p>
          </p:txBody>
        </p:sp>
        <p:cxnSp>
          <p:nvCxnSpPr>
            <p:cNvPr id="69" name="直接箭头连接符 68"/>
            <p:cNvCxnSpPr>
              <a:stCxn id="28" idx="6"/>
            </p:cNvCxnSpPr>
            <p:nvPr/>
          </p:nvCxnSpPr>
          <p:spPr bwMode="auto">
            <a:xfrm>
              <a:off x="6875499" y="3693905"/>
              <a:ext cx="564326" cy="11055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箭头连接符 69"/>
            <p:cNvCxnSpPr>
              <a:stCxn id="68" idx="6"/>
              <a:endCxn id="37" idx="2"/>
            </p:cNvCxnSpPr>
            <p:nvPr/>
          </p:nvCxnSpPr>
          <p:spPr bwMode="auto">
            <a:xfrm flipV="1">
              <a:off x="7151056" y="3920159"/>
              <a:ext cx="190406" cy="11431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箭头连接符 70"/>
            <p:cNvCxnSpPr>
              <a:stCxn id="68" idx="5"/>
              <a:endCxn id="42" idx="0"/>
            </p:cNvCxnSpPr>
            <p:nvPr/>
          </p:nvCxnSpPr>
          <p:spPr bwMode="auto">
            <a:xfrm>
              <a:off x="7144361" y="4050635"/>
              <a:ext cx="160291" cy="31596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箭头连接符 71"/>
            <p:cNvCxnSpPr>
              <a:stCxn id="68" idx="3"/>
              <a:endCxn id="41" idx="0"/>
            </p:cNvCxnSpPr>
            <p:nvPr/>
          </p:nvCxnSpPr>
          <p:spPr bwMode="auto">
            <a:xfrm flipH="1">
              <a:off x="7102656" y="4050635"/>
              <a:ext cx="9376" cy="24366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箭头连接符 72"/>
            <p:cNvCxnSpPr>
              <a:stCxn id="41" idx="1"/>
              <a:endCxn id="31" idx="5"/>
            </p:cNvCxnSpPr>
            <p:nvPr/>
          </p:nvCxnSpPr>
          <p:spPr bwMode="auto">
            <a:xfrm flipH="1" flipV="1">
              <a:off x="6929957" y="4042432"/>
              <a:ext cx="140760" cy="265094"/>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箭头连接符 73"/>
            <p:cNvCxnSpPr>
              <a:stCxn id="31" idx="6"/>
              <a:endCxn id="68" idx="2"/>
            </p:cNvCxnSpPr>
            <p:nvPr/>
          </p:nvCxnSpPr>
          <p:spPr bwMode="auto">
            <a:xfrm>
              <a:off x="6943186" y="4010494"/>
              <a:ext cx="162151" cy="2397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74"/>
            <p:cNvCxnSpPr>
              <a:stCxn id="68" idx="1"/>
              <a:endCxn id="30" idx="6"/>
            </p:cNvCxnSpPr>
            <p:nvPr/>
          </p:nvCxnSpPr>
          <p:spPr bwMode="auto">
            <a:xfrm flipH="1" flipV="1">
              <a:off x="6993656" y="3838407"/>
              <a:ext cx="118376" cy="179899"/>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6" name="Rectangle 24"/>
          <p:cNvSpPr>
            <a:spLocks noChangeArrowheads="1"/>
          </p:cNvSpPr>
          <p:nvPr/>
        </p:nvSpPr>
        <p:spPr bwMode="auto">
          <a:xfrm>
            <a:off x="949255" y="332656"/>
            <a:ext cx="10259313"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a:t>
            </a:r>
            <a:endParaRPr lang="en-US" altLang="zh-CN" sz="29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55407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afterEffect">
                                  <p:stCondLst>
                                    <p:cond delay="0"/>
                                  </p:stCondLst>
                                  <p:childTnLst>
                                    <p:animScale>
                                      <p:cBhvr>
                                        <p:cTn id="6" dur="2500" fill="hold"/>
                                        <p:tgtEl>
                                          <p:spTgt spid="2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503567" y="188640"/>
            <a:ext cx="10907385"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知识图谱推理：路径排序</a:t>
            </a:r>
            <a:endParaRPr lang="en-US" altLang="zh-CN" sz="29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矩形 77"/>
          <p:cNvSpPr/>
          <p:nvPr/>
        </p:nvSpPr>
        <p:spPr>
          <a:xfrm>
            <a:off x="749936" y="4867579"/>
            <a:ext cx="4247311" cy="492438"/>
          </a:xfrm>
          <a:prstGeom prst="rect">
            <a:avLst/>
          </a:prstGeom>
        </p:spPr>
        <p:txBody>
          <a:bodyPr wrap="none" lIns="121917" tIns="60958" rIns="121917" bIns="60958">
            <a:spAutoFit/>
          </a:bodyPr>
          <a:lstStyle/>
          <a:p>
            <a:r>
              <a:rPr lang="zh-CN" altLang="zh-CN" sz="2400" dirty="0">
                <a:latin typeface="黑体" panose="02010609060101010101" pitchFamily="49" charset="-122"/>
                <a:ea typeface="黑体" panose="02010609060101010101" pitchFamily="49" charset="-122"/>
              </a:rPr>
              <a:t>一个简单的家庭关系知识图谱</a:t>
            </a:r>
          </a:p>
        </p:txBody>
      </p:sp>
      <p:pic>
        <p:nvPicPr>
          <p:cNvPr id="79" name="图片 78" descr="C:\Users\lenovo\AppData\Local\Temp\WeChat Files\7d7bc87a952d34a8aba7b38dfbfa22f.png"/>
          <p:cNvPicPr/>
          <p:nvPr/>
        </p:nvPicPr>
        <p:blipFill>
          <a:blip r:embed="rId3">
            <a:extLst>
              <a:ext uri="{28A0092B-C50C-407E-A947-70E740481C1C}">
                <a14:useLocalDpi xmlns:a14="http://schemas.microsoft.com/office/drawing/2010/main" val="0"/>
              </a:ext>
            </a:extLst>
          </a:blip>
          <a:srcRect/>
          <a:stretch>
            <a:fillRect/>
          </a:stretch>
        </p:blipFill>
        <p:spPr bwMode="auto">
          <a:xfrm>
            <a:off x="336624" y="1797692"/>
            <a:ext cx="5073935" cy="3069887"/>
          </a:xfrm>
          <a:prstGeom prst="rect">
            <a:avLst/>
          </a:prstGeom>
          <a:noFill/>
          <a:ln>
            <a:noFill/>
          </a:ln>
        </p:spPr>
      </p:pic>
      <p:sp>
        <p:nvSpPr>
          <p:cNvPr id="6" name="矩形 5"/>
          <p:cNvSpPr/>
          <p:nvPr/>
        </p:nvSpPr>
        <p:spPr>
          <a:xfrm>
            <a:off x="522626" y="5517232"/>
            <a:ext cx="11516299" cy="779700"/>
          </a:xfrm>
          <a:prstGeom prst="rect">
            <a:avLst/>
          </a:prstGeom>
        </p:spPr>
        <p:txBody>
          <a:bodyPr wrap="square" lIns="121917" tIns="60958" rIns="121917" bIns="60958">
            <a:spAutoFit/>
          </a:bodyPr>
          <a:lstStyle/>
          <a:p>
            <a:pPr lvl="0" algn="ctr"/>
            <a:r>
              <a:rPr lang="en-US" altLang="zh-CN" sz="2100" dirty="0">
                <a:latin typeface="Times New Roman" panose="02020603050405020304" pitchFamily="18" charset="0"/>
                <a:cs typeface="Times New Roman" panose="02020603050405020304" pitchFamily="18" charset="0"/>
              </a:rPr>
              <a:t>Ni Lao, William W. Cohen, Relational retrieval using a combination of path-constrained random walks, </a:t>
            </a:r>
            <a:r>
              <a:rPr lang="en-US" altLang="zh-CN" sz="2100" i="1" dirty="0">
                <a:latin typeface="Times New Roman" panose="02020603050405020304" pitchFamily="18" charset="0"/>
                <a:cs typeface="Times New Roman" panose="02020603050405020304" pitchFamily="18" charset="0"/>
              </a:rPr>
              <a:t>Machine learning</a:t>
            </a:r>
            <a:r>
              <a:rPr lang="en-US" altLang="zh-CN" sz="2100" dirty="0">
                <a:latin typeface="Times New Roman" panose="02020603050405020304" pitchFamily="18" charset="0"/>
                <a:cs typeface="Times New Roman" panose="02020603050405020304" pitchFamily="18" charset="0"/>
              </a:rPr>
              <a:t>, 2010, 81(1): 53-67, 2010</a:t>
            </a:r>
            <a:endParaRPr lang="zh-CN" altLang="zh-CN" sz="2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839416" y="1187785"/>
                <a:ext cx="4068352" cy="609907"/>
              </a:xfrm>
              <a:prstGeom prst="rect">
                <a:avLst/>
              </a:prstGeom>
            </p:spPr>
            <p:txBody>
              <a:bodyPr wrap="none" lIns="121917" tIns="60958" rIns="121917" bIns="60958">
                <a:spAutoFit/>
              </a:bodyPr>
              <a:lstStyle/>
              <a:p>
                <a:pPr>
                  <a:lnSpc>
                    <a:spcPct val="150000"/>
                  </a:lnSpc>
                </a:pPr>
                <a:r>
                  <a:rPr lang="en-US" altLang="zh-CN" sz="2400" b="1" dirty="0">
                    <a:solidFill>
                      <a:srgbClr val="C00000"/>
                    </a:solidFill>
                  </a:rPr>
                  <a:t>Score(</a:t>
                </a:r>
                <a14:m>
                  <m:oMath xmlns:m="http://schemas.openxmlformats.org/officeDocument/2006/math">
                    <m:r>
                      <a:rPr lang="en-US" altLang="zh-CN" sz="2400" b="1" i="1">
                        <a:solidFill>
                          <a:srgbClr val="C00000"/>
                        </a:solidFill>
                        <a:latin typeface="Cambria Math"/>
                      </a:rPr>
                      <m:t>𝑭𝒂𝒕𝒉𝒆𝒓</m:t>
                    </m:r>
                    <m:d>
                      <m:dPr>
                        <m:ctrlPr>
                          <a:rPr lang="zh-CN" altLang="zh-CN" sz="2400" b="1" i="1">
                            <a:solidFill>
                              <a:srgbClr val="C00000"/>
                            </a:solidFill>
                            <a:latin typeface="Cambria Math"/>
                          </a:rPr>
                        </m:ctrlPr>
                      </m:dPr>
                      <m:e>
                        <m:r>
                          <a:rPr lang="en-US" altLang="zh-CN" sz="2400" b="1" i="1">
                            <a:solidFill>
                              <a:srgbClr val="C00000"/>
                            </a:solidFill>
                            <a:latin typeface="Cambria Math"/>
                          </a:rPr>
                          <m:t>𝑫𝒂𝒗𝒊𝒅</m:t>
                        </m:r>
                        <m:r>
                          <a:rPr lang="en-US" altLang="zh-CN" sz="2400" b="1" i="1">
                            <a:solidFill>
                              <a:srgbClr val="C00000"/>
                            </a:solidFill>
                            <a:latin typeface="Cambria Math"/>
                          </a:rPr>
                          <m:t>, </m:t>
                        </m:r>
                        <m:r>
                          <a:rPr lang="en-US" altLang="zh-CN" sz="2400" b="1" i="1">
                            <a:solidFill>
                              <a:srgbClr val="C00000"/>
                            </a:solidFill>
                            <a:latin typeface="Cambria Math"/>
                          </a:rPr>
                          <m:t>𝑨𝒏𝒏</m:t>
                        </m:r>
                      </m:e>
                    </m:d>
                  </m:oMath>
                </a14:m>
                <a:r>
                  <a:rPr lang="en-US" altLang="zh-CN" sz="2400" b="1" dirty="0">
                    <a:solidFill>
                      <a:srgbClr val="C00000"/>
                    </a:solidFill>
                    <a:latin typeface="Times New Roman" panose="02020603050405020304" pitchFamily="18" charset="0"/>
                    <a:cs typeface="Times New Roman" panose="02020603050405020304" pitchFamily="18" charset="0"/>
                  </a:rPr>
                  <a:t>)</a:t>
                </a:r>
                <a:endParaRPr lang="zh-CN" altLang="en-US" sz="24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839416" y="1187785"/>
                <a:ext cx="4068352" cy="609907"/>
              </a:xfrm>
              <a:prstGeom prst="rect">
                <a:avLst/>
              </a:prstGeom>
              <a:blipFill rotWithShape="1">
                <a:blip r:embed="rId4"/>
                <a:stretch>
                  <a:fillRect l="-1649" r="-75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859439" y="2186776"/>
                <a:ext cx="5513693" cy="2616097"/>
              </a:xfrm>
              <a:prstGeom prst="rect">
                <a:avLst/>
              </a:prstGeom>
            </p:spPr>
            <p:txBody>
              <a:bodyPr wrap="square" lIns="121917" tIns="60958" rIns="121917" bIns="60958">
                <a:spAutoFit/>
              </a:bodyPr>
              <a:lstStyle/>
              <a:p>
                <a:r>
                  <a:rPr lang="zh-CN" altLang="zh-CN" sz="2700" dirty="0">
                    <a:latin typeface="黑体" panose="02010609060101010101" pitchFamily="49" charset="-122"/>
                    <a:ea typeface="黑体" panose="02010609060101010101" pitchFamily="49" charset="-122"/>
                  </a:rPr>
                  <a:t>将实体之间的关联路径作为特征，来学习目标关系的分类器</a:t>
                </a:r>
                <a:endParaRPr lang="en-US" altLang="zh-CN" sz="2700" dirty="0">
                  <a:latin typeface="黑体" panose="02010609060101010101" pitchFamily="49" charset="-122"/>
                  <a:ea typeface="黑体" panose="02010609060101010101" pitchFamily="49" charset="-122"/>
                </a:endParaRPr>
              </a:p>
              <a:p>
                <a:endParaRPr lang="en-US" altLang="zh-CN" sz="2700" dirty="0">
                  <a:latin typeface="黑体" panose="02010609060101010101" pitchFamily="49" charset="-122"/>
                  <a:ea typeface="黑体" panose="02010609060101010101" pitchFamily="49" charset="-122"/>
                </a:endParaRPr>
              </a:p>
              <a:p>
                <a:r>
                  <a:rPr lang="zh-CN" altLang="en-US" sz="2700" dirty="0">
                    <a:latin typeface="Times New Roman" panose="02020603050405020304" pitchFamily="18" charset="0"/>
                    <a:ea typeface="黑体" panose="02010609060101010101" pitchFamily="49" charset="-122"/>
                    <a:cs typeface="Times New Roman" panose="02020603050405020304" pitchFamily="18" charset="0"/>
                  </a:rPr>
                  <a:t>即：判断</a:t>
                </a:r>
                <a:r>
                  <a:rPr lang="en-US" altLang="zh-CN" sz="2700"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en-US" sz="27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700" dirty="0">
                    <a:latin typeface="Times New Roman" panose="02020603050405020304" pitchFamily="18" charset="0"/>
                    <a:ea typeface="黑体" panose="02010609060101010101" pitchFamily="49" charset="-122"/>
                    <a:cs typeface="Times New Roman" panose="02020603050405020304" pitchFamily="18" charset="0"/>
                  </a:rPr>
                  <a:t>Ann</a:t>
                </a:r>
                <a:r>
                  <a:rPr lang="zh-CN" altLang="en-US" sz="2700" dirty="0">
                    <a:latin typeface="Times New Roman" panose="02020603050405020304" pitchFamily="18" charset="0"/>
                    <a:ea typeface="黑体" panose="02010609060101010101" pitchFamily="49" charset="-122"/>
                    <a:cs typeface="Times New Roman" panose="02020603050405020304" pitchFamily="18" charset="0"/>
                  </a:rPr>
                  <a:t>之间的路径关联是否足够支持表述</a:t>
                </a:r>
                <a14:m>
                  <m:oMath xmlns:m="http://schemas.openxmlformats.org/officeDocument/2006/math">
                    <m:r>
                      <a:rPr lang="en-US" altLang="zh-CN" sz="2700" b="1" i="1">
                        <a:solidFill>
                          <a:srgbClr val="C00000"/>
                        </a:solidFill>
                        <a:latin typeface="Cambria Math"/>
                      </a:rPr>
                      <m:t>𝑭𝒂𝒕𝒉𝒆𝒓</m:t>
                    </m:r>
                  </m:oMath>
                </a14:m>
                <a:r>
                  <a:rPr lang="zh-CN" altLang="en-US" sz="2700" dirty="0">
                    <a:latin typeface="Times New Roman" panose="02020603050405020304" pitchFamily="18" charset="0"/>
                    <a:ea typeface="黑体" panose="02010609060101010101" pitchFamily="49" charset="-122"/>
                    <a:cs typeface="Times New Roman" panose="02020603050405020304" pitchFamily="18" charset="0"/>
                  </a:rPr>
                  <a:t>这一关系。</a:t>
                </a:r>
              </a:p>
            </p:txBody>
          </p:sp>
        </mc:Choice>
        <mc:Fallback xmlns="">
          <p:sp>
            <p:nvSpPr>
              <p:cNvPr id="3" name="矩形 2"/>
              <p:cNvSpPr>
                <a:spLocks noRot="1" noChangeAspect="1" noMove="1" noResize="1" noEditPoints="1" noAdjustHandles="1" noChangeArrowheads="1" noChangeShapeType="1" noTextEdit="1"/>
              </p:cNvSpPr>
              <p:nvPr/>
            </p:nvSpPr>
            <p:spPr>
              <a:xfrm>
                <a:off x="4394579" y="1640082"/>
                <a:ext cx="4135270" cy="1938992"/>
              </a:xfrm>
              <a:prstGeom prst="rect">
                <a:avLst/>
              </a:prstGeom>
              <a:blipFill rotWithShape="1">
                <a:blip r:embed="rId5"/>
                <a:stretch>
                  <a:fillRect l="-1622" t="-1572" r="-442" b="-40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5787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949255" y="69009"/>
            <a:ext cx="10979393"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知识图谱推理：路径排序</a:t>
            </a:r>
            <a:endParaRPr lang="en-US" altLang="zh-CN" sz="29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矩形 77"/>
          <p:cNvSpPr/>
          <p:nvPr/>
        </p:nvSpPr>
        <p:spPr>
          <a:xfrm>
            <a:off x="438694" y="5256663"/>
            <a:ext cx="4247311" cy="492438"/>
          </a:xfrm>
          <a:prstGeom prst="rect">
            <a:avLst/>
          </a:prstGeom>
        </p:spPr>
        <p:txBody>
          <a:bodyPr wrap="none" lIns="121917" tIns="60958" rIns="121917" bIns="60958">
            <a:spAutoFit/>
          </a:bodyPr>
          <a:lstStyle/>
          <a:p>
            <a:r>
              <a:rPr lang="zh-CN" altLang="zh-CN" sz="2400" dirty="0">
                <a:latin typeface="黑体" panose="02010609060101010101" pitchFamily="49" charset="-122"/>
                <a:ea typeface="黑体" panose="02010609060101010101" pitchFamily="49" charset="-122"/>
              </a:rPr>
              <a:t>一个简单的家庭关系知识图谱</a:t>
            </a:r>
          </a:p>
        </p:txBody>
      </p:sp>
      <p:pic>
        <p:nvPicPr>
          <p:cNvPr id="79" name="图片 78" descr="C:\Users\lenovo\AppData\Local\Temp\WeChat Files\7d7bc87a952d34a8aba7b38dfbfa22f.png"/>
          <p:cNvPicPr/>
          <p:nvPr/>
        </p:nvPicPr>
        <p:blipFill>
          <a:blip r:embed="rId3">
            <a:extLst>
              <a:ext uri="{28A0092B-C50C-407E-A947-70E740481C1C}">
                <a14:useLocalDpi xmlns:a14="http://schemas.microsoft.com/office/drawing/2010/main" val="0"/>
              </a:ext>
            </a:extLst>
          </a:blip>
          <a:srcRect/>
          <a:stretch>
            <a:fillRect/>
          </a:stretch>
        </p:blipFill>
        <p:spPr bwMode="auto">
          <a:xfrm>
            <a:off x="203199" y="1801503"/>
            <a:ext cx="5073935" cy="3069887"/>
          </a:xfrm>
          <a:prstGeom prst="rect">
            <a:avLst/>
          </a:prstGeom>
          <a:noFill/>
          <a:ln>
            <a:noFill/>
          </a:ln>
        </p:spPr>
      </p:pic>
      <mc:AlternateContent xmlns:mc="http://schemas.openxmlformats.org/markup-compatibility/2006" xmlns:a14="http://schemas.microsoft.com/office/drawing/2010/main">
        <mc:Choice Requires="a14">
          <p:sp>
            <p:nvSpPr>
              <p:cNvPr id="8" name="矩形 7"/>
              <p:cNvSpPr/>
              <p:nvPr/>
            </p:nvSpPr>
            <p:spPr>
              <a:xfrm>
                <a:off x="1039392" y="1072096"/>
                <a:ext cx="4068352" cy="677104"/>
              </a:xfrm>
              <a:prstGeom prst="rect">
                <a:avLst/>
              </a:prstGeom>
            </p:spPr>
            <p:txBody>
              <a:bodyPr wrap="none" lIns="121917" tIns="60958" rIns="121917" bIns="60958">
                <a:spAutoFit/>
              </a:bodyPr>
              <a:lstStyle/>
              <a:p>
                <a:pPr>
                  <a:lnSpc>
                    <a:spcPct val="150000"/>
                  </a:lnSpc>
                </a:pPr>
                <a:r>
                  <a:rPr lang="en-US" altLang="zh-CN" sz="2400" b="1" dirty="0" smtClean="0">
                    <a:solidFill>
                      <a:srgbClr val="C00000"/>
                    </a:solidFill>
                  </a:rPr>
                  <a:t>Score(</a:t>
                </a:r>
                <a14:m>
                  <m:oMath xmlns:m="http://schemas.openxmlformats.org/officeDocument/2006/math">
                    <m:r>
                      <a:rPr lang="en-US" altLang="zh-CN" sz="2400" b="1" i="1">
                        <a:solidFill>
                          <a:srgbClr val="C00000"/>
                        </a:solidFill>
                        <a:latin typeface="Cambria Math"/>
                      </a:rPr>
                      <m:t>𝑭𝒂𝒕𝒉𝒆𝒓</m:t>
                    </m:r>
                    <m:d>
                      <m:dPr>
                        <m:ctrlPr>
                          <a:rPr lang="zh-CN" altLang="zh-CN" sz="2400" b="1" i="1">
                            <a:solidFill>
                              <a:srgbClr val="C00000"/>
                            </a:solidFill>
                            <a:latin typeface="Cambria Math"/>
                          </a:rPr>
                        </m:ctrlPr>
                      </m:dPr>
                      <m:e>
                        <m:r>
                          <a:rPr lang="en-US" altLang="zh-CN" sz="2400" b="1" i="1">
                            <a:solidFill>
                              <a:srgbClr val="C00000"/>
                            </a:solidFill>
                            <a:latin typeface="Cambria Math"/>
                          </a:rPr>
                          <m:t>𝑫𝒂𝒗𝒊𝒅</m:t>
                        </m:r>
                        <m:r>
                          <a:rPr lang="en-US" altLang="zh-CN" sz="2400" b="1" i="1">
                            <a:solidFill>
                              <a:srgbClr val="C00000"/>
                            </a:solidFill>
                            <a:latin typeface="Cambria Math"/>
                          </a:rPr>
                          <m:t>, </m:t>
                        </m:r>
                        <m:r>
                          <a:rPr lang="en-US" altLang="zh-CN" sz="2400" b="1" i="1">
                            <a:solidFill>
                              <a:srgbClr val="C00000"/>
                            </a:solidFill>
                            <a:latin typeface="Cambria Math"/>
                          </a:rPr>
                          <m:t>𝑨𝒏𝒏</m:t>
                        </m:r>
                      </m:e>
                    </m:d>
                  </m:oMath>
                </a14:m>
                <a:r>
                  <a:rPr lang="en-US" altLang="zh-CN" sz="2400" b="1" dirty="0" smtClean="0">
                    <a:solidFill>
                      <a:srgbClr val="C00000"/>
                    </a:solidFill>
                    <a:latin typeface="Times New Roman" panose="02020603050405020304" pitchFamily="18" charset="0"/>
                    <a:cs typeface="Times New Roman" panose="02020603050405020304" pitchFamily="18" charset="0"/>
                  </a:rPr>
                  <a:t>)</a:t>
                </a:r>
                <a:endParaRPr lang="zh-CN" altLang="en-US" sz="24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1039392" y="1072096"/>
                <a:ext cx="4068352" cy="677104"/>
              </a:xfrm>
              <a:prstGeom prst="rect">
                <a:avLst/>
              </a:prstGeom>
              <a:blipFill rotWithShape="1">
                <a:blip r:embed="rId4"/>
                <a:stretch>
                  <a:fillRect l="-1649" r="-750" b="-8108"/>
                </a:stretch>
              </a:blipFill>
            </p:spPr>
            <p:txBody>
              <a:bodyPr/>
              <a:lstStyle/>
              <a:p>
                <a:r>
                  <a:rPr lang="zh-CN" altLang="en-US">
                    <a:noFill/>
                  </a:rPr>
                  <a:t> </a:t>
                </a:r>
              </a:p>
            </p:txBody>
          </p:sp>
        </mc:Fallback>
      </mc:AlternateContent>
      <p:grpSp>
        <p:nvGrpSpPr>
          <p:cNvPr id="9" name="组合 8"/>
          <p:cNvGrpSpPr/>
          <p:nvPr/>
        </p:nvGrpSpPr>
        <p:grpSpPr>
          <a:xfrm>
            <a:off x="5299942" y="1677865"/>
            <a:ext cx="6506221" cy="2992965"/>
            <a:chOff x="3482621" y="2739156"/>
            <a:chExt cx="5017913" cy="2244723"/>
          </a:xfrm>
        </p:grpSpPr>
        <mc:AlternateContent xmlns:mc="http://schemas.openxmlformats.org/markup-compatibility/2006" xmlns:a14="http://schemas.microsoft.com/office/drawing/2010/main">
          <mc:Choice Requires="a14">
            <p:sp>
              <p:nvSpPr>
                <p:cNvPr id="10" name="矩形 9"/>
                <p:cNvSpPr/>
                <p:nvPr/>
              </p:nvSpPr>
              <p:spPr>
                <a:xfrm>
                  <a:off x="3725334" y="2739156"/>
                  <a:ext cx="4775200" cy="400302"/>
                </a:xfrm>
                <a:prstGeom prst="rect">
                  <a:avLst/>
                </a:prstGeom>
              </p:spPr>
              <p:txBody>
                <a:bodyPr wrap="square">
                  <a:spAutoFit/>
                </a:bodyPr>
                <a:lstStyle/>
                <a:p>
                  <a14:m>
                    <m:oMath xmlns:m="http://schemas.openxmlformats.org/officeDocument/2006/math">
                      <m:r>
                        <a:rPr lang="en-US" altLang="zh-CN" sz="2400" b="1" i="1" smtClean="0">
                          <a:solidFill>
                            <a:srgbClr val="C00000"/>
                          </a:solidFill>
                          <a:latin typeface="Cambria Math"/>
                        </a:rPr>
                        <m:t>𝒔𝒄𝒐𝒓𝒆</m:t>
                      </m:r>
                      <m:d>
                        <m:dPr>
                          <m:ctrlPr>
                            <a:rPr lang="en-US" altLang="zh-CN" sz="2400" b="1" i="1" smtClean="0">
                              <a:solidFill>
                                <a:srgbClr val="C00000"/>
                              </a:solidFill>
                              <a:latin typeface="Cambria Math"/>
                            </a:rPr>
                          </m:ctrlPr>
                        </m:dPr>
                        <m:e>
                          <m:r>
                            <a:rPr lang="en-US" altLang="zh-CN" sz="2400" b="1" i="1" smtClean="0">
                              <a:solidFill>
                                <a:srgbClr val="C00000"/>
                              </a:solidFill>
                              <a:latin typeface="Cambria Math"/>
                            </a:rPr>
                            <m:t>𝒔</m:t>
                          </m:r>
                          <m:r>
                            <a:rPr lang="en-US" altLang="zh-CN" sz="2400" b="1" i="1" smtClean="0">
                              <a:solidFill>
                                <a:srgbClr val="C00000"/>
                              </a:solidFill>
                              <a:latin typeface="Cambria Math"/>
                            </a:rPr>
                            <m:t>,</m:t>
                          </m:r>
                          <m:r>
                            <a:rPr lang="en-US" altLang="zh-CN" sz="2400" b="1" i="1" smtClean="0">
                              <a:solidFill>
                                <a:srgbClr val="C00000"/>
                              </a:solidFill>
                              <a:latin typeface="Cambria Math"/>
                            </a:rPr>
                            <m:t>𝒕</m:t>
                          </m:r>
                        </m:e>
                      </m:d>
                      <m:r>
                        <a:rPr lang="en-US" altLang="zh-CN" sz="2400" b="1" i="1" smtClean="0">
                          <a:solidFill>
                            <a:srgbClr val="C00000"/>
                          </a:solidFill>
                          <a:latin typeface="Cambria Math"/>
                        </a:rPr>
                        <m:t>=</m:t>
                      </m:r>
                      <m:nary>
                        <m:naryPr>
                          <m:chr m:val="∑"/>
                          <m:supHide m:val="on"/>
                          <m:ctrlPr>
                            <a:rPr lang="en-US" altLang="zh-CN" sz="2400" b="1" i="1" smtClean="0">
                              <a:solidFill>
                                <a:srgbClr val="C00000"/>
                              </a:solidFill>
                              <a:latin typeface="Cambria Math"/>
                            </a:rPr>
                          </m:ctrlPr>
                        </m:naryPr>
                        <m:sub>
                          <m:sSub>
                            <m:sSubPr>
                              <m:ctrlPr>
                                <a:rPr lang="en-US" altLang="zh-CN" sz="2400" b="1" i="1" smtClean="0">
                                  <a:solidFill>
                                    <a:srgbClr val="C00000"/>
                                  </a:solidFill>
                                  <a:latin typeface="Cambria Math"/>
                                </a:rPr>
                              </m:ctrlPr>
                            </m:sSubPr>
                            <m:e>
                              <m:r>
                                <a:rPr lang="zh-CN" altLang="en-US" sz="2400" b="1" i="1" smtClean="0">
                                  <a:solidFill>
                                    <a:srgbClr val="C00000"/>
                                  </a:solidFill>
                                  <a:latin typeface="Cambria Math"/>
                                </a:rPr>
                                <m:t>𝝅</m:t>
                              </m:r>
                            </m:e>
                            <m:sub>
                              <m:r>
                                <a:rPr lang="en-US" altLang="zh-CN" sz="2400" b="1" i="1" smtClean="0">
                                  <a:solidFill>
                                    <a:srgbClr val="C00000"/>
                                  </a:solidFill>
                                  <a:latin typeface="Cambria Math"/>
                                </a:rPr>
                                <m:t>𝒋</m:t>
                              </m:r>
                            </m:sub>
                          </m:sSub>
                          <m:r>
                            <m:rPr>
                              <m:brk m:alnAt="7"/>
                            </m:rPr>
                            <a:rPr lang="en-US" altLang="zh-CN" sz="2400" b="1" i="1" smtClean="0">
                              <a:solidFill>
                                <a:srgbClr val="C00000"/>
                              </a:solidFill>
                              <a:latin typeface="Cambria Math"/>
                              <a:ea typeface="Cambria Math"/>
                            </a:rPr>
                            <m:t>∈</m:t>
                          </m:r>
                          <m:sSub>
                            <m:sSubPr>
                              <m:ctrlPr>
                                <a:rPr lang="en-US" altLang="zh-CN" sz="2400" b="1" i="1" smtClean="0">
                                  <a:solidFill>
                                    <a:srgbClr val="C00000"/>
                                  </a:solidFill>
                                  <a:latin typeface="Cambria Math"/>
                                  <a:ea typeface="Cambria Math"/>
                                </a:rPr>
                              </m:ctrlPr>
                            </m:sSubPr>
                            <m:e>
                              <m:r>
                                <a:rPr lang="en-US" altLang="zh-CN" sz="2400" b="1" i="1" smtClean="0">
                                  <a:solidFill>
                                    <a:srgbClr val="C00000"/>
                                  </a:solidFill>
                                  <a:latin typeface="Cambria Math"/>
                                  <a:ea typeface="Cambria Math"/>
                                </a:rPr>
                                <m:t>𝒑</m:t>
                              </m:r>
                            </m:e>
                            <m:sub>
                              <m:r>
                                <a:rPr lang="en-US" altLang="zh-CN" sz="2400" b="1" i="1" smtClean="0">
                                  <a:solidFill>
                                    <a:srgbClr val="C00000"/>
                                  </a:solidFill>
                                  <a:latin typeface="Cambria Math"/>
                                  <a:ea typeface="Cambria Math"/>
                                </a:rPr>
                                <m:t>𝒍</m:t>
                              </m:r>
                            </m:sub>
                          </m:sSub>
                        </m:sub>
                        <m:sup/>
                        <m:e>
                          <m:sSub>
                            <m:sSubPr>
                              <m:ctrlPr>
                                <a:rPr lang="en-US" altLang="zh-CN" sz="2400" b="1" i="1" smtClean="0">
                                  <a:solidFill>
                                    <a:srgbClr val="C00000"/>
                                  </a:solidFill>
                                  <a:latin typeface="Cambria Math"/>
                                </a:rPr>
                              </m:ctrlPr>
                            </m:sSubPr>
                            <m:e>
                              <m:r>
                                <a:rPr lang="en-US" altLang="zh-CN" sz="2400" b="1" i="1" smtClean="0">
                                  <a:solidFill>
                                    <a:srgbClr val="C00000"/>
                                  </a:solidFill>
                                  <a:latin typeface="Cambria Math"/>
                                </a:rPr>
                                <m:t>  </m:t>
                              </m:r>
                              <m:r>
                                <a:rPr lang="zh-CN" altLang="en-US" sz="2400" b="1" i="1" smtClean="0">
                                  <a:solidFill>
                                    <a:srgbClr val="C00000"/>
                                  </a:solidFill>
                                  <a:latin typeface="Cambria Math"/>
                                </a:rPr>
                                <m:t>𝜽</m:t>
                              </m:r>
                            </m:e>
                            <m:sub>
                              <m:r>
                                <a:rPr lang="en-US" altLang="zh-CN" sz="2400" b="1" i="1" smtClean="0">
                                  <a:solidFill>
                                    <a:srgbClr val="C00000"/>
                                  </a:solidFill>
                                  <a:latin typeface="Cambria Math"/>
                                </a:rPr>
                                <m:t>𝒋</m:t>
                              </m:r>
                            </m:sub>
                          </m:sSub>
                          <m:r>
                            <a:rPr lang="en-US" altLang="zh-CN" sz="2400" b="1" i="1" smtClean="0">
                              <a:solidFill>
                                <a:srgbClr val="C00000"/>
                              </a:solidFill>
                              <a:latin typeface="Cambria Math"/>
                            </a:rPr>
                            <m:t>  </m:t>
                          </m:r>
                          <m:r>
                            <a:rPr lang="en-US" altLang="zh-CN" sz="2400" b="1" i="1" smtClean="0">
                              <a:solidFill>
                                <a:srgbClr val="C00000"/>
                              </a:solidFill>
                              <a:latin typeface="Cambria Math"/>
                            </a:rPr>
                            <m:t>𝑷</m:t>
                          </m:r>
                          <m:r>
                            <a:rPr lang="en-US" altLang="zh-CN" sz="2400" b="1" i="1" smtClean="0">
                              <a:solidFill>
                                <a:srgbClr val="C00000"/>
                              </a:solidFill>
                              <a:latin typeface="Cambria Math"/>
                            </a:rPr>
                            <m:t>(</m:t>
                          </m:r>
                          <m:r>
                            <a:rPr lang="en-US" altLang="zh-CN" sz="2400" b="1" i="1" smtClean="0">
                              <a:solidFill>
                                <a:srgbClr val="C00000"/>
                              </a:solidFill>
                              <a:latin typeface="Cambria Math"/>
                            </a:rPr>
                            <m:t>𝒔</m:t>
                          </m:r>
                          <m:r>
                            <a:rPr lang="en-US" altLang="zh-CN" sz="2400" b="1" i="1">
                              <a:solidFill>
                                <a:srgbClr val="C00000"/>
                              </a:solidFill>
                              <a:latin typeface="Cambria Math"/>
                              <a:ea typeface="Cambria Math"/>
                            </a:rPr>
                            <m:t>→</m:t>
                          </m:r>
                          <m:r>
                            <a:rPr lang="en-US" altLang="zh-CN" sz="2400" b="1" i="1" smtClean="0">
                              <a:solidFill>
                                <a:srgbClr val="C00000"/>
                              </a:solidFill>
                              <a:latin typeface="Cambria Math"/>
                              <a:ea typeface="Cambria Math"/>
                            </a:rPr>
                            <m:t>𝒕</m:t>
                          </m:r>
                          <m:r>
                            <a:rPr lang="en-US" altLang="zh-CN" sz="2400" b="1" i="1" smtClean="0">
                              <a:solidFill>
                                <a:srgbClr val="C00000"/>
                              </a:solidFill>
                              <a:latin typeface="Cambria Math"/>
                              <a:ea typeface="Cambria Math"/>
                            </a:rPr>
                            <m:t>;</m:t>
                          </m:r>
                        </m:e>
                      </m:nary>
                      <m:sSub>
                        <m:sSubPr>
                          <m:ctrlPr>
                            <a:rPr lang="en-US" altLang="zh-CN" sz="2400" b="1" i="1">
                              <a:solidFill>
                                <a:srgbClr val="C00000"/>
                              </a:solidFill>
                              <a:latin typeface="Cambria Math"/>
                            </a:rPr>
                          </m:ctrlPr>
                        </m:sSubPr>
                        <m:e>
                          <m:r>
                            <a:rPr lang="zh-CN" altLang="en-US" sz="2400" b="1" i="1">
                              <a:solidFill>
                                <a:srgbClr val="C00000"/>
                              </a:solidFill>
                              <a:latin typeface="Cambria Math"/>
                            </a:rPr>
                            <m:t>𝝅</m:t>
                          </m:r>
                        </m:e>
                        <m:sub>
                          <m:r>
                            <a:rPr lang="en-US" altLang="zh-CN" sz="2400" b="1" i="1">
                              <a:solidFill>
                                <a:srgbClr val="C00000"/>
                              </a:solidFill>
                              <a:latin typeface="Cambria Math"/>
                            </a:rPr>
                            <m:t>𝒋</m:t>
                          </m:r>
                        </m:sub>
                      </m:sSub>
                    </m:oMath>
                  </a14:m>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3725334" y="2739156"/>
                  <a:ext cx="4775200" cy="400302"/>
                </a:xfrm>
                <a:prstGeom prst="rect">
                  <a:avLst/>
                </a:prstGeom>
                <a:blipFill rotWithShape="1">
                  <a:blip r:embed="rId5"/>
                  <a:stretch>
                    <a:fillRect t="-111364" b="-155682"/>
                  </a:stretch>
                </a:blipFill>
              </p:spPr>
              <p:txBody>
                <a:bodyPr/>
                <a:lstStyle/>
                <a:p>
                  <a:r>
                    <a:rPr lang="zh-CN" altLang="en-US">
                      <a:noFill/>
                    </a:rPr>
                    <a:t> </a:t>
                  </a:r>
                </a:p>
              </p:txBody>
            </p:sp>
          </mc:Fallback>
        </mc:AlternateContent>
        <p:cxnSp>
          <p:nvCxnSpPr>
            <p:cNvPr id="11" name="直接连接符 10"/>
            <p:cNvCxnSpPr/>
            <p:nvPr/>
          </p:nvCxnSpPr>
          <p:spPr>
            <a:xfrm>
              <a:off x="5954889" y="3211004"/>
              <a:ext cx="378178" cy="0"/>
            </a:xfrm>
            <a:prstGeom prst="line">
              <a:avLst/>
            </a:prstGeom>
            <a:ln>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485466" y="3215278"/>
              <a:ext cx="976489" cy="0"/>
            </a:xfrm>
            <a:prstGeom prst="line">
              <a:avLst/>
            </a:prstGeom>
            <a:ln>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4" idx="0"/>
            </p:cNvCxnSpPr>
            <p:nvPr/>
          </p:nvCxnSpPr>
          <p:spPr>
            <a:xfrm flipH="1">
              <a:off x="5864578" y="3203989"/>
              <a:ext cx="280813" cy="827129"/>
            </a:xfrm>
            <a:prstGeom prst="straightConnector1">
              <a:avLst/>
            </a:prstGeom>
            <a:ln>
              <a:solidFill>
                <a:srgbClr val="0066CC"/>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5243689" y="4031118"/>
                  <a:ext cx="1241778" cy="952761"/>
                </a:xfrm>
                <a:prstGeom prst="rect">
                  <a:avLst/>
                </a:prstGeom>
              </p:spPr>
              <p:txBody>
                <a:bodyPr wrap="square">
                  <a:spAutoFit/>
                </a:bodyPr>
                <a:lstStyle/>
                <a:p>
                  <a14:m>
                    <m:oMath xmlns:m="http://schemas.openxmlformats.org/officeDocument/2006/math">
                      <m:sSub>
                        <m:sSubPr>
                          <m:ctrlPr>
                            <a:rPr lang="en-US" altLang="zh-CN" sz="2400" b="1" i="1">
                              <a:solidFill>
                                <a:srgbClr val="C00000"/>
                              </a:solidFill>
                              <a:latin typeface="Cambria Math"/>
                            </a:rPr>
                          </m:ctrlPr>
                        </m:sSubPr>
                        <m:e>
                          <m:r>
                            <a:rPr lang="en-US" altLang="zh-CN" sz="2400" b="1" i="1">
                              <a:solidFill>
                                <a:srgbClr val="C00000"/>
                              </a:solidFill>
                              <a:latin typeface="Cambria Math"/>
                            </a:rPr>
                            <m:t>  </m:t>
                          </m:r>
                          <m:r>
                            <a:rPr lang="zh-CN" altLang="en-US" sz="2400" b="1" i="1">
                              <a:solidFill>
                                <a:srgbClr val="C00000"/>
                              </a:solidFill>
                              <a:latin typeface="Cambria Math"/>
                            </a:rPr>
                            <m:t>𝜽</m:t>
                          </m:r>
                        </m:e>
                        <m:sub>
                          <m:r>
                            <a:rPr lang="en-US" altLang="zh-CN" sz="2400" b="1" i="1">
                              <a:solidFill>
                                <a:srgbClr val="C00000"/>
                              </a:solidFill>
                              <a:latin typeface="Cambria Math"/>
                            </a:rPr>
                            <m:t>𝒋</m:t>
                          </m:r>
                        </m:sub>
                      </m:sSub>
                      <m:r>
                        <a:rPr lang="en-US" altLang="zh-CN" sz="2400" b="1" i="1">
                          <a:solidFill>
                            <a:srgbClr val="C00000"/>
                          </a:solidFill>
                          <a:latin typeface="Cambria Math"/>
                        </a:rPr>
                        <m:t> </m:t>
                      </m:r>
                    </m:oMath>
                  </a14:m>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是某一条路径</a:t>
                  </a:r>
                  <a14:m>
                    <m:oMath xmlns:m="http://schemas.openxmlformats.org/officeDocument/2006/math">
                      <m:sSub>
                        <m:sSubPr>
                          <m:ctrlPr>
                            <a:rPr lang="en-US" altLang="zh-CN" sz="2400" b="1" i="1">
                              <a:solidFill>
                                <a:srgbClr val="C00000"/>
                              </a:solidFill>
                              <a:latin typeface="Cambria Math"/>
                            </a:rPr>
                          </m:ctrlPr>
                        </m:sSubPr>
                        <m:e>
                          <m:r>
                            <a:rPr lang="zh-CN" altLang="en-US" sz="2400" b="1" i="1">
                              <a:solidFill>
                                <a:srgbClr val="C00000"/>
                              </a:solidFill>
                              <a:latin typeface="Cambria Math"/>
                            </a:rPr>
                            <m:t>𝝅</m:t>
                          </m:r>
                        </m:e>
                        <m:sub>
                          <m:r>
                            <a:rPr lang="en-US" altLang="zh-CN" sz="2400" b="1" i="1">
                              <a:solidFill>
                                <a:srgbClr val="C00000"/>
                              </a:solidFill>
                              <a:latin typeface="Cambria Math"/>
                            </a:rPr>
                            <m:t>𝒋</m:t>
                          </m:r>
                        </m:sub>
                      </m:sSub>
                    </m:oMath>
                  </a14:m>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的权重</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5243689" y="4031118"/>
                  <a:ext cx="1241778" cy="952761"/>
                </a:xfrm>
                <a:prstGeom prst="rect">
                  <a:avLst/>
                </a:prstGeom>
                <a:blipFill rotWithShape="1">
                  <a:blip r:embed="rId6"/>
                  <a:stretch>
                    <a:fillRect l="-6061" t="-5288" r="-4167" b="-86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650845" y="4031118"/>
                  <a:ext cx="1599923" cy="649504"/>
                </a:xfrm>
                <a:prstGeom prst="rect">
                  <a:avLst/>
                </a:prstGeom>
              </p:spPr>
              <p:txBody>
                <a:bodyPr wrap="square">
                  <a:spAutoFit/>
                </a:bodyPr>
                <a:lstStyle/>
                <a:p>
                  <a:pPr algn="just"/>
                  <a14:m>
                    <m:oMath xmlns:m="http://schemas.openxmlformats.org/officeDocument/2006/math">
                      <m:r>
                        <a:rPr lang="en-US" altLang="zh-CN" sz="2400" b="1" i="1">
                          <a:solidFill>
                            <a:srgbClr val="C00000"/>
                          </a:solidFill>
                          <a:latin typeface="Cambria Math"/>
                        </a:rPr>
                        <m:t>𝑷</m:t>
                      </m:r>
                      <m:r>
                        <a:rPr lang="en-US" altLang="zh-CN" sz="2400" b="1" i="1">
                          <a:solidFill>
                            <a:srgbClr val="C00000"/>
                          </a:solidFill>
                          <a:latin typeface="Cambria Math"/>
                        </a:rPr>
                        <m:t> </m:t>
                      </m:r>
                    </m:oMath>
                  </a14:m>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是路径</a:t>
                  </a:r>
                  <a14:m>
                    <m:oMath xmlns:m="http://schemas.openxmlformats.org/officeDocument/2006/math">
                      <m:sSub>
                        <m:sSubPr>
                          <m:ctrlPr>
                            <a:rPr lang="en-US" altLang="zh-CN" sz="2400" b="1" i="1">
                              <a:solidFill>
                                <a:srgbClr val="C00000"/>
                              </a:solidFill>
                              <a:latin typeface="Cambria Math"/>
                            </a:rPr>
                          </m:ctrlPr>
                        </m:sSubPr>
                        <m:e>
                          <m:r>
                            <a:rPr lang="zh-CN" altLang="en-US" sz="2400" b="1" i="1">
                              <a:solidFill>
                                <a:srgbClr val="C00000"/>
                              </a:solidFill>
                              <a:latin typeface="Cambria Math"/>
                            </a:rPr>
                            <m:t>𝝅</m:t>
                          </m:r>
                        </m:e>
                        <m:sub>
                          <m:r>
                            <a:rPr lang="en-US" altLang="zh-CN" sz="2400" b="1" i="1">
                              <a:solidFill>
                                <a:srgbClr val="C00000"/>
                              </a:solidFill>
                              <a:latin typeface="Cambria Math"/>
                            </a:rPr>
                            <m:t>𝒋</m:t>
                          </m:r>
                        </m:sub>
                      </m:sSub>
                      <m:r>
                        <a:rPr lang="en-US" altLang="zh-CN" sz="2400" b="1" i="1">
                          <a:solidFill>
                            <a:srgbClr val="C00000"/>
                          </a:solidFill>
                          <a:latin typeface="Cambria Math"/>
                        </a:rPr>
                        <m:t> </m:t>
                      </m:r>
                    </m:oMath>
                  </a14:m>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概率值大小</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6650845" y="4031118"/>
                  <a:ext cx="1599923" cy="649504"/>
                </a:xfrm>
                <a:prstGeom prst="rect">
                  <a:avLst/>
                </a:prstGeom>
                <a:blipFill rotWithShape="1">
                  <a:blip r:embed="rId7"/>
                  <a:stretch>
                    <a:fillRect l="-4399" t="-7746" r="-4399" b="-13380"/>
                  </a:stretch>
                </a:blipFill>
              </p:spPr>
              <p:txBody>
                <a:bodyPr/>
                <a:lstStyle/>
                <a:p>
                  <a:r>
                    <a:rPr lang="zh-CN" altLang="en-US">
                      <a:noFill/>
                    </a:rPr>
                    <a:t> </a:t>
                  </a:r>
                </a:p>
              </p:txBody>
            </p:sp>
          </mc:Fallback>
        </mc:AlternateContent>
        <p:cxnSp>
          <p:nvCxnSpPr>
            <p:cNvPr id="16" name="直接箭头连接符 15"/>
            <p:cNvCxnSpPr/>
            <p:nvPr/>
          </p:nvCxnSpPr>
          <p:spPr>
            <a:xfrm>
              <a:off x="7001932" y="3203989"/>
              <a:ext cx="143935" cy="824684"/>
            </a:xfrm>
            <a:prstGeom prst="straightConnector1">
              <a:avLst/>
            </a:prstGeom>
            <a:ln>
              <a:solidFill>
                <a:srgbClr val="0066CC"/>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50606" y="3203989"/>
              <a:ext cx="378178" cy="0"/>
            </a:xfrm>
            <a:prstGeom prst="line">
              <a:avLst/>
            </a:prstGeom>
            <a:ln>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4716639" y="3211004"/>
              <a:ext cx="1054100" cy="781226"/>
            </a:xfrm>
            <a:prstGeom prst="straightConnector1">
              <a:avLst/>
            </a:prstGeom>
            <a:ln>
              <a:solidFill>
                <a:srgbClr val="0066CC"/>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18"/>
                <p:cNvSpPr/>
                <p:nvPr/>
              </p:nvSpPr>
              <p:spPr>
                <a:xfrm>
                  <a:off x="3482621" y="4028673"/>
                  <a:ext cx="1761068" cy="900247"/>
                </a:xfrm>
                <a:prstGeom prst="rect">
                  <a:avLst/>
                </a:prstGeom>
              </p:spPr>
              <p:txBody>
                <a:bodyPr wrap="square">
                  <a:spAutoFit/>
                </a:bodyPr>
                <a:lstStyle/>
                <a:p>
                  <a:pPr algn="just"/>
                  <a14:m>
                    <m:oMath xmlns:m="http://schemas.openxmlformats.org/officeDocument/2006/math">
                      <m:sSub>
                        <m:sSubPr>
                          <m:ctrlPr>
                            <a:rPr lang="en-US" altLang="zh-CN" sz="2400" b="1" i="1">
                              <a:solidFill>
                                <a:srgbClr val="C00000"/>
                              </a:solidFill>
                              <a:latin typeface="Cambria Math"/>
                              <a:ea typeface="Cambria Math"/>
                            </a:rPr>
                          </m:ctrlPr>
                        </m:sSubPr>
                        <m:e>
                          <m:r>
                            <a:rPr lang="en-US" altLang="zh-CN" sz="2400" b="1" i="1">
                              <a:solidFill>
                                <a:srgbClr val="C00000"/>
                              </a:solidFill>
                              <a:latin typeface="Cambria Math"/>
                              <a:ea typeface="Cambria Math"/>
                            </a:rPr>
                            <m:t>𝒑</m:t>
                          </m:r>
                        </m:e>
                        <m:sub>
                          <m:r>
                            <a:rPr lang="en-US" altLang="zh-CN" sz="2400" b="1" i="1">
                              <a:solidFill>
                                <a:srgbClr val="C00000"/>
                              </a:solidFill>
                              <a:latin typeface="Cambria Math"/>
                              <a:ea typeface="Cambria Math"/>
                            </a:rPr>
                            <m:t>𝒍</m:t>
                          </m:r>
                        </m:sub>
                      </m:sSub>
                    </m:oMath>
                  </a14:m>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是链接节点</a:t>
                  </a:r>
                  <a14:m>
                    <m:oMath xmlns:m="http://schemas.openxmlformats.org/officeDocument/2006/math">
                      <m:r>
                        <a:rPr lang="en-US" altLang="zh-CN" sz="2400" b="1" i="1">
                          <a:solidFill>
                            <a:srgbClr val="C00000"/>
                          </a:solidFill>
                          <a:latin typeface="Cambria Math"/>
                        </a:rPr>
                        <m:t>𝒔</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和节点</a:t>
                  </a:r>
                  <a14:m>
                    <m:oMath xmlns:m="http://schemas.openxmlformats.org/officeDocument/2006/math">
                      <m:r>
                        <a:rPr lang="en-US" altLang="zh-CN" sz="2400" b="1" i="1">
                          <a:solidFill>
                            <a:srgbClr val="C00000"/>
                          </a:solidFill>
                          <a:latin typeface="Cambria Math"/>
                        </a:rPr>
                        <m:t>𝒕</m:t>
                      </m:r>
                    </m:oMath>
                  </a14:m>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的所有路径集合</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3482621" y="4028673"/>
                  <a:ext cx="1761068" cy="900247"/>
                </a:xfrm>
                <a:prstGeom prst="rect">
                  <a:avLst/>
                </a:prstGeom>
                <a:blipFill rotWithShape="1">
                  <a:blip r:embed="rId8"/>
                  <a:stretch>
                    <a:fillRect l="-4000" t="-5584" r="-4267" b="-913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629682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C5BEB0E-159E-4150-BF5A-D3736B79A2C3}"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19811"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DA7872F-7211-45E3-A543-D611476166F9}"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7</a:t>
            </a:fld>
            <a:endParaRPr kumimoji="0" lang="en-US" altLang="zh-CN" sz="1400">
              <a:latin typeface="Tahoma" panose="020B0604030504040204" pitchFamily="34" charset="0"/>
              <a:ea typeface="宋体" panose="02010600030101010101" pitchFamily="2" charset="-122"/>
            </a:endParaRPr>
          </a:p>
        </p:txBody>
      </p:sp>
      <p:sp>
        <p:nvSpPr>
          <p:cNvPr id="119812"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二元语义网络表示</a:t>
            </a:r>
            <a:r>
              <a:rPr lang="zh-CN" altLang="en-US" dirty="0" smtClean="0"/>
              <a:t> </a:t>
            </a:r>
            <a:endParaRPr lang="zh-CN" altLang="en-US" sz="2400" dirty="0">
              <a:solidFill>
                <a:srgbClr val="000000"/>
              </a:solidFill>
              <a:ea typeface="华文新魏" panose="02010800040101010101" pitchFamily="2" charset="-122"/>
            </a:endParaRPr>
          </a:p>
        </p:txBody>
      </p:sp>
      <p:sp>
        <p:nvSpPr>
          <p:cNvPr id="119813" name="Rectangle 3"/>
          <p:cNvSpPr>
            <a:spLocks noGrp="1" noChangeArrowheads="1"/>
          </p:cNvSpPr>
          <p:nvPr>
            <p:ph type="body" idx="1"/>
          </p:nvPr>
        </p:nvSpPr>
        <p:spPr>
          <a:xfrm>
            <a:off x="1142637" y="1864465"/>
            <a:ext cx="1752600" cy="457200"/>
          </a:xfrm>
        </p:spPr>
        <p:txBody>
          <a:bodyPr/>
          <a:lstStyle/>
          <a:p>
            <a:pPr eaLnBrk="1" hangingPunct="1"/>
            <a:r>
              <a:rPr lang="zh-CN" altLang="en-US" sz="2400" dirty="0" smtClean="0">
                <a:solidFill>
                  <a:srgbClr val="000000"/>
                </a:solidFill>
              </a:rPr>
              <a:t>例</a:t>
            </a:r>
            <a:r>
              <a:rPr lang="en-US" altLang="zh-CN" sz="2400" dirty="0" smtClean="0">
                <a:solidFill>
                  <a:srgbClr val="000000"/>
                </a:solidFill>
              </a:rPr>
              <a:t>3</a:t>
            </a:r>
            <a:endParaRPr lang="en-US" altLang="zh-CN" sz="2400" dirty="0">
              <a:solidFill>
                <a:srgbClr val="000000"/>
              </a:solidFill>
            </a:endParaRPr>
          </a:p>
        </p:txBody>
      </p:sp>
      <p:grpSp>
        <p:nvGrpSpPr>
          <p:cNvPr id="2" name="Group 4"/>
          <p:cNvGrpSpPr>
            <a:grpSpLocks/>
          </p:cNvGrpSpPr>
          <p:nvPr/>
        </p:nvGrpSpPr>
        <p:grpSpPr bwMode="auto">
          <a:xfrm>
            <a:off x="3429000" y="2362201"/>
            <a:ext cx="4495800" cy="561975"/>
            <a:chOff x="1112" y="1536"/>
            <a:chExt cx="2832" cy="354"/>
          </a:xfrm>
        </p:grpSpPr>
        <p:sp>
          <p:nvSpPr>
            <p:cNvPr id="119851" name="Rectangle 5"/>
            <p:cNvSpPr>
              <a:spLocks noChangeArrowheads="1"/>
            </p:cNvSpPr>
            <p:nvPr/>
          </p:nvSpPr>
          <p:spPr bwMode="auto">
            <a:xfrm>
              <a:off x="2208" y="1632"/>
              <a:ext cx="678"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swallow</a:t>
              </a:r>
            </a:p>
          </p:txBody>
        </p:sp>
        <p:sp>
          <p:nvSpPr>
            <p:cNvPr id="119852" name="Rectangle 6"/>
            <p:cNvSpPr>
              <a:spLocks noChangeArrowheads="1"/>
            </p:cNvSpPr>
            <p:nvPr/>
          </p:nvSpPr>
          <p:spPr bwMode="auto">
            <a:xfrm>
              <a:off x="1112" y="1632"/>
              <a:ext cx="664"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xiaoyan</a:t>
              </a:r>
            </a:p>
          </p:txBody>
        </p:sp>
        <p:sp>
          <p:nvSpPr>
            <p:cNvPr id="119853" name="Rectangle 7"/>
            <p:cNvSpPr>
              <a:spLocks noChangeArrowheads="1"/>
            </p:cNvSpPr>
            <p:nvPr/>
          </p:nvSpPr>
          <p:spPr bwMode="auto">
            <a:xfrm>
              <a:off x="3549" y="1632"/>
              <a:ext cx="395"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bird</a:t>
              </a:r>
            </a:p>
          </p:txBody>
        </p:sp>
        <p:sp>
          <p:nvSpPr>
            <p:cNvPr id="119854" name="Line 8"/>
            <p:cNvSpPr>
              <a:spLocks noChangeShapeType="1"/>
            </p:cNvSpPr>
            <p:nvPr/>
          </p:nvSpPr>
          <p:spPr bwMode="auto">
            <a:xfrm>
              <a:off x="1776" y="1776"/>
              <a:ext cx="43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9855" name="Line 9"/>
            <p:cNvSpPr>
              <a:spLocks noChangeShapeType="1"/>
            </p:cNvSpPr>
            <p:nvPr/>
          </p:nvSpPr>
          <p:spPr bwMode="auto">
            <a:xfrm>
              <a:off x="2880" y="1776"/>
              <a:ext cx="67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9856" name="Text Box 10"/>
            <p:cNvSpPr txBox="1">
              <a:spLocks noChangeArrowheads="1"/>
            </p:cNvSpPr>
            <p:nvPr/>
          </p:nvSpPr>
          <p:spPr bwMode="auto">
            <a:xfrm>
              <a:off x="1824" y="153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19857" name="Text Box 11"/>
            <p:cNvSpPr txBox="1">
              <a:spLocks noChangeArrowheads="1"/>
            </p:cNvSpPr>
            <p:nvPr/>
          </p:nvSpPr>
          <p:spPr bwMode="auto">
            <a:xfrm>
              <a:off x="3072" y="1536"/>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grpSp>
      <p:sp>
        <p:nvSpPr>
          <p:cNvPr id="158735" name="Rectangle 15"/>
          <p:cNvSpPr>
            <a:spLocks noChangeArrowheads="1"/>
          </p:cNvSpPr>
          <p:nvPr/>
        </p:nvSpPr>
        <p:spPr bwMode="auto">
          <a:xfrm>
            <a:off x="3517900" y="3429001"/>
            <a:ext cx="89535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own-1</a:t>
            </a:r>
          </a:p>
        </p:txBody>
      </p:sp>
      <p:sp>
        <p:nvSpPr>
          <p:cNvPr id="158742" name="Rectangle 22"/>
          <p:cNvSpPr>
            <a:spLocks noChangeArrowheads="1"/>
          </p:cNvSpPr>
          <p:nvPr/>
        </p:nvSpPr>
        <p:spPr bwMode="auto">
          <a:xfrm>
            <a:off x="3276601" y="5867401"/>
            <a:ext cx="1343025"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ownership</a:t>
            </a:r>
          </a:p>
        </p:txBody>
      </p:sp>
      <p:sp>
        <p:nvSpPr>
          <p:cNvPr id="158743" name="Rectangle 23"/>
          <p:cNvSpPr>
            <a:spLocks noChangeArrowheads="1"/>
          </p:cNvSpPr>
          <p:nvPr/>
        </p:nvSpPr>
        <p:spPr bwMode="auto">
          <a:xfrm>
            <a:off x="5410201" y="5867401"/>
            <a:ext cx="1152525"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situation</a:t>
            </a:r>
          </a:p>
        </p:txBody>
      </p:sp>
      <p:sp>
        <p:nvSpPr>
          <p:cNvPr id="158745" name="Line 25"/>
          <p:cNvSpPr>
            <a:spLocks noChangeShapeType="1"/>
          </p:cNvSpPr>
          <p:nvPr/>
        </p:nvSpPr>
        <p:spPr bwMode="auto">
          <a:xfrm flipV="1">
            <a:off x="3962400" y="2895600"/>
            <a:ext cx="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9819" name="Text Box 34"/>
          <p:cNvSpPr txBox="1">
            <a:spLocks noChangeArrowheads="1"/>
          </p:cNvSpPr>
          <p:nvPr/>
        </p:nvSpPr>
        <p:spPr bwMode="auto">
          <a:xfrm>
            <a:off x="6629400" y="3200400"/>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zh-CN" sz="3200">
              <a:latin typeface="Tahoma" panose="020B0604030504040204" pitchFamily="34" charset="0"/>
              <a:ea typeface="宋体" panose="02010600030101010101" pitchFamily="2" charset="-122"/>
            </a:endParaRPr>
          </a:p>
        </p:txBody>
      </p:sp>
      <p:grpSp>
        <p:nvGrpSpPr>
          <p:cNvPr id="3" name="Group 65"/>
          <p:cNvGrpSpPr>
            <a:grpSpLocks/>
          </p:cNvGrpSpPr>
          <p:nvPr/>
        </p:nvGrpSpPr>
        <p:grpSpPr bwMode="auto">
          <a:xfrm>
            <a:off x="4440239" y="3284539"/>
            <a:ext cx="3621087" cy="561975"/>
            <a:chOff x="2608" y="1933"/>
            <a:chExt cx="2281" cy="354"/>
          </a:xfrm>
        </p:grpSpPr>
        <p:sp>
          <p:nvSpPr>
            <p:cNvPr id="119844" name="Line 27"/>
            <p:cNvSpPr>
              <a:spLocks noChangeShapeType="1"/>
            </p:cNvSpPr>
            <p:nvPr/>
          </p:nvSpPr>
          <p:spPr bwMode="auto">
            <a:xfrm>
              <a:off x="2608" y="2160"/>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19845" name="Group 63"/>
            <p:cNvGrpSpPr>
              <a:grpSpLocks/>
            </p:cNvGrpSpPr>
            <p:nvPr/>
          </p:nvGrpSpPr>
          <p:grpSpPr bwMode="auto">
            <a:xfrm>
              <a:off x="2608" y="1933"/>
              <a:ext cx="2281" cy="354"/>
              <a:chOff x="1824" y="2064"/>
              <a:chExt cx="2281" cy="354"/>
            </a:xfrm>
          </p:grpSpPr>
          <p:sp>
            <p:nvSpPr>
              <p:cNvPr id="119846" name="Rectangle 12"/>
              <p:cNvSpPr>
                <a:spLocks noChangeArrowheads="1"/>
              </p:cNvSpPr>
              <p:nvPr/>
            </p:nvSpPr>
            <p:spPr bwMode="auto">
              <a:xfrm>
                <a:off x="2408" y="2160"/>
                <a:ext cx="567"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nest-1</a:t>
                </a:r>
              </a:p>
            </p:txBody>
          </p:sp>
          <p:sp>
            <p:nvSpPr>
              <p:cNvPr id="119847" name="Rectangle 13"/>
              <p:cNvSpPr>
                <a:spLocks noChangeArrowheads="1"/>
              </p:cNvSpPr>
              <p:nvPr/>
            </p:nvSpPr>
            <p:spPr bwMode="auto">
              <a:xfrm>
                <a:off x="3683" y="2160"/>
                <a:ext cx="422"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nest</a:t>
                </a:r>
              </a:p>
            </p:txBody>
          </p:sp>
          <p:sp>
            <p:nvSpPr>
              <p:cNvPr id="119848" name="Line 28"/>
              <p:cNvSpPr>
                <a:spLocks noChangeShapeType="1"/>
              </p:cNvSpPr>
              <p:nvPr/>
            </p:nvSpPr>
            <p:spPr bwMode="auto">
              <a:xfrm>
                <a:off x="2976" y="2304"/>
                <a:ext cx="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9849" name="Text Box 36"/>
              <p:cNvSpPr txBox="1">
                <a:spLocks noChangeArrowheads="1"/>
              </p:cNvSpPr>
              <p:nvPr/>
            </p:nvSpPr>
            <p:spPr bwMode="auto">
              <a:xfrm>
                <a:off x="3120" y="206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19850" name="Text Box 37"/>
              <p:cNvSpPr txBox="1">
                <a:spLocks noChangeArrowheads="1"/>
              </p:cNvSpPr>
              <p:nvPr/>
            </p:nvSpPr>
            <p:spPr bwMode="auto">
              <a:xfrm>
                <a:off x="1824"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ownee</a:t>
                </a:r>
              </a:p>
            </p:txBody>
          </p:sp>
        </p:grpSp>
      </p:grpSp>
      <p:sp>
        <p:nvSpPr>
          <p:cNvPr id="158759" name="Text Box 39"/>
          <p:cNvSpPr txBox="1">
            <a:spLocks noChangeArrowheads="1"/>
          </p:cNvSpPr>
          <p:nvPr/>
        </p:nvSpPr>
        <p:spPr bwMode="auto">
          <a:xfrm>
            <a:off x="2895600" y="2971801"/>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owner</a:t>
            </a:r>
            <a:endParaRPr lang="en-US" altLang="zh-CN" sz="3200">
              <a:latin typeface="Tahoma" panose="020B0604030504040204" pitchFamily="34" charset="0"/>
              <a:ea typeface="宋体" panose="02010600030101010101" pitchFamily="2" charset="-122"/>
            </a:endParaRPr>
          </a:p>
        </p:txBody>
      </p:sp>
      <p:sp>
        <p:nvSpPr>
          <p:cNvPr id="158761" name="Line 41"/>
          <p:cNvSpPr>
            <a:spLocks noChangeShapeType="1"/>
          </p:cNvSpPr>
          <p:nvPr/>
        </p:nvSpPr>
        <p:spPr bwMode="auto">
          <a:xfrm>
            <a:off x="3810000" y="3810000"/>
            <a:ext cx="0" cy="2057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8762" name="Line 42"/>
          <p:cNvSpPr>
            <a:spLocks noChangeShapeType="1"/>
          </p:cNvSpPr>
          <p:nvPr/>
        </p:nvSpPr>
        <p:spPr bwMode="auto">
          <a:xfrm>
            <a:off x="4648200" y="6096000"/>
            <a:ext cx="762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8773" name="Text Box 53"/>
          <p:cNvSpPr txBox="1">
            <a:spLocks noChangeArrowheads="1"/>
          </p:cNvSpPr>
          <p:nvPr/>
        </p:nvSpPr>
        <p:spPr bwMode="auto">
          <a:xfrm>
            <a:off x="4724400" y="5638801"/>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58774" name="Text Box 54"/>
          <p:cNvSpPr txBox="1">
            <a:spLocks noChangeArrowheads="1"/>
          </p:cNvSpPr>
          <p:nvPr/>
        </p:nvSpPr>
        <p:spPr bwMode="auto">
          <a:xfrm>
            <a:off x="3124200" y="4876801"/>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grpSp>
        <p:nvGrpSpPr>
          <p:cNvPr id="5" name="Group 67"/>
          <p:cNvGrpSpPr>
            <a:grpSpLocks/>
          </p:cNvGrpSpPr>
          <p:nvPr/>
        </p:nvGrpSpPr>
        <p:grpSpPr bwMode="auto">
          <a:xfrm>
            <a:off x="4295776" y="3860801"/>
            <a:ext cx="3933825" cy="866775"/>
            <a:chOff x="2426" y="2296"/>
            <a:chExt cx="2478" cy="546"/>
          </a:xfrm>
        </p:grpSpPr>
        <p:sp>
          <p:nvSpPr>
            <p:cNvPr id="119836" name="Line 46"/>
            <p:cNvSpPr>
              <a:spLocks noChangeShapeType="1"/>
            </p:cNvSpPr>
            <p:nvPr/>
          </p:nvSpPr>
          <p:spPr bwMode="auto">
            <a:xfrm>
              <a:off x="2426" y="2704"/>
              <a:ext cx="67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19837" name="Group 66"/>
            <p:cNvGrpSpPr>
              <a:grpSpLocks/>
            </p:cNvGrpSpPr>
            <p:nvPr/>
          </p:nvGrpSpPr>
          <p:grpSpPr bwMode="auto">
            <a:xfrm>
              <a:off x="2426" y="2296"/>
              <a:ext cx="2478" cy="546"/>
              <a:chOff x="1728" y="2400"/>
              <a:chExt cx="2478" cy="546"/>
            </a:xfrm>
          </p:grpSpPr>
          <p:sp>
            <p:nvSpPr>
              <p:cNvPr id="119838" name="Rectangle 16"/>
              <p:cNvSpPr>
                <a:spLocks noChangeArrowheads="1"/>
              </p:cNvSpPr>
              <p:nvPr/>
            </p:nvSpPr>
            <p:spPr bwMode="auto">
              <a:xfrm>
                <a:off x="2400" y="2688"/>
                <a:ext cx="555"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spring</a:t>
                </a:r>
              </a:p>
            </p:txBody>
          </p:sp>
          <p:sp>
            <p:nvSpPr>
              <p:cNvPr id="119839" name="Rectangle 17"/>
              <p:cNvSpPr>
                <a:spLocks noChangeArrowheads="1"/>
              </p:cNvSpPr>
              <p:nvPr/>
            </p:nvSpPr>
            <p:spPr bwMode="auto">
              <a:xfrm>
                <a:off x="3773" y="2688"/>
                <a:ext cx="433"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time</a:t>
                </a:r>
              </a:p>
            </p:txBody>
          </p:sp>
          <p:sp>
            <p:nvSpPr>
              <p:cNvPr id="119840" name="Line 45"/>
              <p:cNvSpPr>
                <a:spLocks noChangeShapeType="1"/>
              </p:cNvSpPr>
              <p:nvPr/>
            </p:nvSpPr>
            <p:spPr bwMode="auto">
              <a:xfrm>
                <a:off x="1728" y="2400"/>
                <a:ext cx="0" cy="3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9841" name="Line 48"/>
              <p:cNvSpPr>
                <a:spLocks noChangeShapeType="1"/>
              </p:cNvSpPr>
              <p:nvPr/>
            </p:nvSpPr>
            <p:spPr bwMode="auto">
              <a:xfrm>
                <a:off x="2976" y="2784"/>
                <a:ext cx="81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9842" name="Text Box 51"/>
              <p:cNvSpPr txBox="1">
                <a:spLocks noChangeArrowheads="1"/>
              </p:cNvSpPr>
              <p:nvPr/>
            </p:nvSpPr>
            <p:spPr bwMode="auto">
              <a:xfrm>
                <a:off x="3168" y="249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19843" name="Text Box 55"/>
              <p:cNvSpPr txBox="1">
                <a:spLocks noChangeArrowheads="1"/>
              </p:cNvSpPr>
              <p:nvPr/>
            </p:nvSpPr>
            <p:spPr bwMode="auto">
              <a:xfrm>
                <a:off x="1776" y="2544"/>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starttime</a:t>
                </a:r>
                <a:endParaRPr lang="en-US" altLang="zh-CN" sz="3200">
                  <a:latin typeface="Tahoma" panose="020B0604030504040204" pitchFamily="34" charset="0"/>
                  <a:ea typeface="宋体" panose="02010600030101010101" pitchFamily="2" charset="-122"/>
                </a:endParaRPr>
              </a:p>
            </p:txBody>
          </p:sp>
        </p:grpSp>
      </p:grpSp>
      <p:grpSp>
        <p:nvGrpSpPr>
          <p:cNvPr id="7" name="Group 76"/>
          <p:cNvGrpSpPr>
            <a:grpSpLocks/>
          </p:cNvGrpSpPr>
          <p:nvPr/>
        </p:nvGrpSpPr>
        <p:grpSpPr bwMode="auto">
          <a:xfrm>
            <a:off x="4114800" y="3810001"/>
            <a:ext cx="3657600" cy="1552575"/>
            <a:chOff x="1632" y="2400"/>
            <a:chExt cx="2304" cy="978"/>
          </a:xfrm>
        </p:grpSpPr>
        <p:sp>
          <p:nvSpPr>
            <p:cNvPr id="119828" name="Line 49"/>
            <p:cNvSpPr>
              <a:spLocks noChangeShapeType="1"/>
            </p:cNvSpPr>
            <p:nvPr/>
          </p:nvSpPr>
          <p:spPr bwMode="auto">
            <a:xfrm>
              <a:off x="2976" y="3264"/>
              <a:ext cx="9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19829" name="Group 75"/>
            <p:cNvGrpSpPr>
              <a:grpSpLocks/>
            </p:cNvGrpSpPr>
            <p:nvPr/>
          </p:nvGrpSpPr>
          <p:grpSpPr bwMode="auto">
            <a:xfrm>
              <a:off x="1632" y="2400"/>
              <a:ext cx="2304" cy="978"/>
              <a:chOff x="1632" y="2400"/>
              <a:chExt cx="2304" cy="978"/>
            </a:xfrm>
          </p:grpSpPr>
          <p:sp>
            <p:nvSpPr>
              <p:cNvPr id="119830" name="Rectangle 19"/>
              <p:cNvSpPr>
                <a:spLocks noChangeArrowheads="1"/>
              </p:cNvSpPr>
              <p:nvPr/>
            </p:nvSpPr>
            <p:spPr bwMode="auto">
              <a:xfrm>
                <a:off x="2448" y="3120"/>
                <a:ext cx="508"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fall</a:t>
                </a:r>
              </a:p>
            </p:txBody>
          </p:sp>
          <p:sp>
            <p:nvSpPr>
              <p:cNvPr id="119831" name="Line 43"/>
              <p:cNvSpPr>
                <a:spLocks noChangeShapeType="1"/>
              </p:cNvSpPr>
              <p:nvPr/>
            </p:nvSpPr>
            <p:spPr bwMode="auto">
              <a:xfrm>
                <a:off x="1632" y="2400"/>
                <a:ext cx="0" cy="81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9832" name="Line 44"/>
              <p:cNvSpPr>
                <a:spLocks noChangeShapeType="1"/>
              </p:cNvSpPr>
              <p:nvPr/>
            </p:nvSpPr>
            <p:spPr bwMode="auto">
              <a:xfrm>
                <a:off x="1632" y="3216"/>
                <a:ext cx="81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9833" name="Line 50"/>
              <p:cNvSpPr>
                <a:spLocks noChangeShapeType="1"/>
              </p:cNvSpPr>
              <p:nvPr/>
            </p:nvSpPr>
            <p:spPr bwMode="auto">
              <a:xfrm flipV="1">
                <a:off x="3936" y="2928"/>
                <a:ext cx="0" cy="3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9834" name="Text Box 52"/>
              <p:cNvSpPr txBox="1">
                <a:spLocks noChangeArrowheads="1"/>
              </p:cNvSpPr>
              <p:nvPr/>
            </p:nvSpPr>
            <p:spPr bwMode="auto">
              <a:xfrm>
                <a:off x="3168" y="297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19835" name="Text Box 56"/>
              <p:cNvSpPr txBox="1">
                <a:spLocks noChangeArrowheads="1"/>
              </p:cNvSpPr>
              <p:nvPr/>
            </p:nvSpPr>
            <p:spPr bwMode="auto">
              <a:xfrm>
                <a:off x="1680" y="2928"/>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endtime</a:t>
                </a:r>
                <a:endParaRPr lang="en-US" altLang="zh-CN" sz="3200">
                  <a:latin typeface="Tahoma" panose="020B0604030504040204" pitchFamily="34" charset="0"/>
                  <a:ea typeface="宋体" panose="02010600030101010101" pitchFamily="2" charset="-122"/>
                </a:endParaRPr>
              </a:p>
            </p:txBody>
          </p:sp>
        </p:grpSp>
      </p:grpSp>
    </p:spTree>
    <p:extLst>
      <p:ext uri="{BB962C8B-B14F-4D97-AF65-F5344CB8AC3E}">
        <p14:creationId xmlns:p14="http://schemas.microsoft.com/office/powerpoint/2010/main" val="549605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7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75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87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876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877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874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876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8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5" grpId="0" animBg="1"/>
      <p:bldP spid="158742" grpId="0" animBg="1"/>
      <p:bldP spid="158743" grpId="0" animBg="1"/>
      <p:bldP spid="158745" grpId="0" animBg="1"/>
      <p:bldP spid="158759" grpId="0"/>
      <p:bldP spid="158761" grpId="0" animBg="1"/>
      <p:bldP spid="158762" grpId="0" animBg="1"/>
      <p:bldP spid="158773" grpId="0"/>
      <p:bldP spid="15877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949255" y="69009"/>
            <a:ext cx="11375909"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知识图谱推理：路径排序</a:t>
            </a:r>
            <a:endParaRPr lang="en-US" altLang="zh-CN" sz="29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9" name="图片 78" descr="C:\Users\lenovo\AppData\Local\Temp\WeChat Files\7d7bc87a952d34a8aba7b38dfbfa22f.png"/>
          <p:cNvPicPr/>
          <p:nvPr/>
        </p:nvPicPr>
        <p:blipFill>
          <a:blip r:embed="rId3">
            <a:extLst>
              <a:ext uri="{28A0092B-C50C-407E-A947-70E740481C1C}">
                <a14:useLocalDpi xmlns:a14="http://schemas.microsoft.com/office/drawing/2010/main" val="0"/>
              </a:ext>
            </a:extLst>
          </a:blip>
          <a:srcRect/>
          <a:stretch>
            <a:fillRect/>
          </a:stretch>
        </p:blipFill>
        <p:spPr bwMode="auto">
          <a:xfrm>
            <a:off x="512545" y="2911521"/>
            <a:ext cx="3690964" cy="3069887"/>
          </a:xfrm>
          <a:prstGeom prst="rect">
            <a:avLst/>
          </a:prstGeom>
          <a:noFill/>
          <a:ln>
            <a:noFill/>
          </a:ln>
        </p:spPr>
      </p:pic>
      <mc:AlternateContent xmlns:mc="http://schemas.openxmlformats.org/markup-compatibility/2006" xmlns:a14="http://schemas.microsoft.com/office/drawing/2010/main">
        <mc:Choice Requires="a14">
          <p:sp>
            <p:nvSpPr>
              <p:cNvPr id="8" name="矩形 7"/>
              <p:cNvSpPr/>
              <p:nvPr/>
            </p:nvSpPr>
            <p:spPr>
              <a:xfrm>
                <a:off x="546506" y="1178226"/>
                <a:ext cx="4068352" cy="609907"/>
              </a:xfrm>
              <a:prstGeom prst="rect">
                <a:avLst/>
              </a:prstGeom>
            </p:spPr>
            <p:txBody>
              <a:bodyPr wrap="none" lIns="121917" tIns="60958" rIns="121917" bIns="60958">
                <a:spAutoFit/>
              </a:bodyPr>
              <a:lstStyle/>
              <a:p>
                <a:pPr>
                  <a:lnSpc>
                    <a:spcPct val="150000"/>
                  </a:lnSpc>
                </a:pPr>
                <a:r>
                  <a:rPr lang="en-US" altLang="zh-CN" sz="2400" b="1" dirty="0" smtClean="0">
                    <a:solidFill>
                      <a:srgbClr val="C00000"/>
                    </a:solidFill>
                  </a:rPr>
                  <a:t>Score(</a:t>
                </a:r>
                <a14:m>
                  <m:oMath xmlns:m="http://schemas.openxmlformats.org/officeDocument/2006/math">
                    <m:r>
                      <a:rPr lang="en-US" altLang="zh-CN" sz="2400" b="1" i="1">
                        <a:solidFill>
                          <a:srgbClr val="C00000"/>
                        </a:solidFill>
                        <a:latin typeface="Cambria Math"/>
                      </a:rPr>
                      <m:t>𝑭𝒂𝒕𝒉𝒆𝒓</m:t>
                    </m:r>
                    <m:d>
                      <m:dPr>
                        <m:ctrlPr>
                          <a:rPr lang="zh-CN" altLang="zh-CN" sz="2400" b="1" i="1">
                            <a:solidFill>
                              <a:srgbClr val="C00000"/>
                            </a:solidFill>
                            <a:latin typeface="Cambria Math"/>
                          </a:rPr>
                        </m:ctrlPr>
                      </m:dPr>
                      <m:e>
                        <m:r>
                          <a:rPr lang="en-US" altLang="zh-CN" sz="2400" b="1" i="1">
                            <a:solidFill>
                              <a:srgbClr val="C00000"/>
                            </a:solidFill>
                            <a:latin typeface="Cambria Math"/>
                          </a:rPr>
                          <m:t>𝑫𝒂𝒗𝒊𝒅</m:t>
                        </m:r>
                        <m:r>
                          <a:rPr lang="en-US" altLang="zh-CN" sz="2400" b="1" i="1">
                            <a:solidFill>
                              <a:srgbClr val="C00000"/>
                            </a:solidFill>
                            <a:latin typeface="Cambria Math"/>
                          </a:rPr>
                          <m:t>, </m:t>
                        </m:r>
                        <m:r>
                          <a:rPr lang="en-US" altLang="zh-CN" sz="2400" b="1" i="1">
                            <a:solidFill>
                              <a:srgbClr val="C00000"/>
                            </a:solidFill>
                            <a:latin typeface="Cambria Math"/>
                          </a:rPr>
                          <m:t>𝑨𝒏𝒏</m:t>
                        </m:r>
                      </m:e>
                    </m:d>
                  </m:oMath>
                </a14:m>
                <a:r>
                  <a:rPr lang="en-US" altLang="zh-CN" sz="2400" b="1" dirty="0" smtClean="0">
                    <a:solidFill>
                      <a:srgbClr val="C00000"/>
                    </a:solidFill>
                    <a:latin typeface="Times New Roman" panose="02020603050405020304" pitchFamily="18" charset="0"/>
                    <a:cs typeface="Times New Roman" panose="02020603050405020304" pitchFamily="18" charset="0"/>
                  </a:rPr>
                  <a:t>)</a:t>
                </a:r>
                <a:endParaRPr lang="zh-CN" altLang="en-US" sz="24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546506" y="1178226"/>
                <a:ext cx="4068352" cy="609907"/>
              </a:xfrm>
              <a:prstGeom prst="rect">
                <a:avLst/>
              </a:prstGeom>
              <a:blipFill rotWithShape="1">
                <a:blip r:embed="rId4"/>
                <a:stretch>
                  <a:fillRect l="-1649" r="-750" b="-21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295800" y="1873941"/>
                <a:ext cx="7806521" cy="4107467"/>
              </a:xfrm>
              <a:prstGeom prst="rect">
                <a:avLst/>
              </a:prstGeom>
            </p:spPr>
            <p:txBody>
              <a:bodyPr wrap="square" lIns="121917" tIns="60958" rIns="121917" bIns="60958">
                <a:spAutoFit/>
              </a:bodyPr>
              <a:lstStyle/>
              <a:p>
                <a:pPr marL="457189" indent="-457189">
                  <a:lnSpc>
                    <a:spcPts val="3547"/>
                  </a:lnSpc>
                  <a:buFont typeface="Wingdings" panose="05000000000000000000" pitchFamily="2" charset="2"/>
                  <a:buChar char="l"/>
                </a:pPr>
                <a:r>
                  <a:rPr lang="zh-CN" altLang="zh-CN" sz="2000" b="1"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特征抽取</a:t>
                </a:r>
                <a:r>
                  <a:rPr lang="zh-CN"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生成并选择路径特征集合。生成路径的方式有随机游走（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random walk</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）、广度优先搜索、深度优先搜索等。</a:t>
                </a:r>
              </a:p>
              <a:p>
                <a:pPr marL="457189" indent="-457189">
                  <a:lnSpc>
                    <a:spcPts val="3547"/>
                  </a:lnSpc>
                  <a:buFont typeface="Wingdings" panose="05000000000000000000" pitchFamily="2" charset="2"/>
                  <a:buChar char="l"/>
                </a:pPr>
                <a:r>
                  <a:rPr lang="zh-CN" altLang="zh-CN" sz="2000" b="1"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特征</a:t>
                </a:r>
                <a:r>
                  <a:rPr lang="zh-CN"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计算</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：计算每个训练样例的特征值</a:t>
                </a:r>
                <a14:m>
                  <m:oMath xmlns:m="http://schemas.openxmlformats.org/officeDocument/2006/math">
                    <m:r>
                      <a:rPr lang="en-US" altLang="zh-CN" sz="2000" i="1">
                        <a:latin typeface="Cambria Math"/>
                      </a:rPr>
                      <m:t>𝑃</m:t>
                    </m:r>
                    <m:r>
                      <a:rPr lang="en-US" altLang="zh-CN" sz="2000" i="1">
                        <a:latin typeface="Cambria Math"/>
                      </a:rPr>
                      <m:t>(</m:t>
                    </m:r>
                    <m:r>
                      <a:rPr lang="en-US" altLang="zh-CN" sz="2000" i="1">
                        <a:latin typeface="Cambria Math"/>
                      </a:rPr>
                      <m:t>𝑠</m:t>
                    </m:r>
                    <m:r>
                      <a:rPr lang="en-US" altLang="zh-CN" sz="2000" i="1">
                        <a:latin typeface="Cambria Math"/>
                      </a:rPr>
                      <m:t>→</m:t>
                    </m:r>
                    <m:r>
                      <a:rPr lang="en-US" altLang="zh-CN" sz="2000" i="1">
                        <a:latin typeface="Cambria Math"/>
                      </a:rPr>
                      <m:t>𝑡</m:t>
                    </m:r>
                    <m:r>
                      <a:rPr lang="en-US" altLang="zh-CN" sz="2000" i="1">
                        <a:latin typeface="Cambria Math"/>
                      </a:rPr>
                      <m:t>;</m:t>
                    </m:r>
                    <m:sSub>
                      <m:sSubPr>
                        <m:ctrlPr>
                          <a:rPr lang="zh-CN" altLang="zh-CN" sz="2000" i="1">
                            <a:latin typeface="Cambria Math"/>
                          </a:rPr>
                        </m:ctrlPr>
                      </m:sSubPr>
                      <m:e>
                        <m:r>
                          <a:rPr lang="en-US" altLang="zh-CN" sz="2000" i="1">
                            <a:latin typeface="Cambria Math"/>
                          </a:rPr>
                          <m:t>𝜋</m:t>
                        </m:r>
                      </m:e>
                      <m:sub>
                        <m:r>
                          <a:rPr lang="en-US" altLang="zh-CN" sz="2000" i="1">
                            <a:latin typeface="Cambria Math"/>
                          </a:rPr>
                          <m:t>𝑗</m:t>
                        </m:r>
                      </m:sub>
                    </m:sSub>
                    <m:r>
                      <a:rPr lang="en-US" altLang="zh-CN" sz="2000" i="1">
                        <a:latin typeface="Cambria Math"/>
                      </a:rPr>
                      <m:t>)</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。该特征值可以表示从实体节点</a:t>
                </a:r>
                <a14:m>
                  <m:oMath xmlns:m="http://schemas.openxmlformats.org/officeDocument/2006/math">
                    <m:r>
                      <a:rPr lang="en-US" altLang="zh-CN" sz="2000" i="1">
                        <a:latin typeface="Cambria Math"/>
                      </a:rPr>
                      <m:t>𝑠</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出发，通过关系路径</a:t>
                </a:r>
                <a14:m>
                  <m:oMath xmlns:m="http://schemas.openxmlformats.org/officeDocument/2006/math">
                    <m:sSub>
                      <m:sSubPr>
                        <m:ctrlPr>
                          <a:rPr lang="zh-CN" altLang="zh-CN" sz="2000" i="1">
                            <a:latin typeface="Cambria Math"/>
                          </a:rPr>
                        </m:ctrlPr>
                      </m:sSubPr>
                      <m:e>
                        <m:r>
                          <a:rPr lang="en-US" altLang="zh-CN" sz="2000" i="1">
                            <a:latin typeface="Cambria Math"/>
                          </a:rPr>
                          <m:t>𝜋</m:t>
                        </m:r>
                      </m:e>
                      <m:sub>
                        <m:r>
                          <a:rPr lang="en-US" altLang="zh-CN" sz="2000" i="1">
                            <a:latin typeface="Cambria Math"/>
                          </a:rPr>
                          <m:t>𝑗</m:t>
                        </m:r>
                      </m:sub>
                    </m:sSub>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到达实体节点</a:t>
                </a:r>
                <a14:m>
                  <m:oMath xmlns:m="http://schemas.openxmlformats.org/officeDocument/2006/math">
                    <m:r>
                      <a:rPr lang="en-US" altLang="zh-CN" sz="2000" i="1">
                        <a:latin typeface="Cambria Math"/>
                      </a:rPr>
                      <m:t>𝑡</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的概率；也可以表示为布尔值，表示实体</a:t>
                </a:r>
                <a14:m>
                  <m:oMath xmlns:m="http://schemas.openxmlformats.org/officeDocument/2006/math">
                    <m:r>
                      <a:rPr lang="en-US" altLang="zh-CN" sz="2000" i="1">
                        <a:latin typeface="Cambria Math"/>
                      </a:rPr>
                      <m:t>𝑠</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到实体</a:t>
                </a:r>
                <a14:m>
                  <m:oMath xmlns:m="http://schemas.openxmlformats.org/officeDocument/2006/math">
                    <m:r>
                      <a:rPr lang="en-US" altLang="zh-CN" sz="2000" i="1">
                        <a:latin typeface="Cambria Math"/>
                      </a:rPr>
                      <m:t>𝑡</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之间是否存在路径</a:t>
                </a:r>
                <a14:m>
                  <m:oMath xmlns:m="http://schemas.openxmlformats.org/officeDocument/2006/math">
                    <m:sSub>
                      <m:sSubPr>
                        <m:ctrlPr>
                          <a:rPr lang="zh-CN" altLang="zh-CN" sz="2000" i="1">
                            <a:latin typeface="Cambria Math"/>
                          </a:rPr>
                        </m:ctrlPr>
                      </m:sSubPr>
                      <m:e>
                        <m:r>
                          <a:rPr lang="en-US" altLang="zh-CN" sz="2000" i="1">
                            <a:latin typeface="Cambria Math"/>
                          </a:rPr>
                          <m:t>𝜋</m:t>
                        </m:r>
                      </m:e>
                      <m:sub>
                        <m:r>
                          <a:rPr lang="en-US" altLang="zh-CN" sz="2000" i="1">
                            <a:latin typeface="Cambria Math"/>
                          </a:rPr>
                          <m:t>𝑗</m:t>
                        </m:r>
                      </m:sub>
                    </m:sSub>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；还可以是实体</a:t>
                </a:r>
                <a14:m>
                  <m:oMath xmlns:m="http://schemas.openxmlformats.org/officeDocument/2006/math">
                    <m:r>
                      <a:rPr lang="en-US" altLang="zh-CN" sz="2000" i="1">
                        <a:latin typeface="Cambria Math"/>
                      </a:rPr>
                      <m:t>𝑠</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和实体</a:t>
                </a:r>
                <a14:m>
                  <m:oMath xmlns:m="http://schemas.openxmlformats.org/officeDocument/2006/math">
                    <m:r>
                      <a:rPr lang="en-US" altLang="zh-CN" sz="2000" i="1">
                        <a:latin typeface="Cambria Math"/>
                      </a:rPr>
                      <m:t>𝑡</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之间路径出现频次、频率等。</a:t>
                </a:r>
              </a:p>
              <a:p>
                <a:pPr marL="457189" indent="-457189">
                  <a:lnSpc>
                    <a:spcPts val="3547"/>
                  </a:lnSpc>
                  <a:buFont typeface="Wingdings" panose="05000000000000000000" pitchFamily="2" charset="2"/>
                  <a:buChar char="l"/>
                </a:pPr>
                <a:r>
                  <a:rPr lang="zh-CN" altLang="zh-CN" sz="2000" b="1"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分类器</a:t>
                </a:r>
                <a:r>
                  <a:rPr lang="zh-CN"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训练</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：根据训练样例的特征值，为目标关系训练分类器</a:t>
                </a:r>
                <a:r>
                  <a:rPr lang="zh-CN" altLang="zh-CN" sz="2000" dirty="0" smtClean="0">
                    <a:latin typeface="Times New Roman" panose="02020603050405020304" pitchFamily="18" charset="0"/>
                    <a:ea typeface="黑体" panose="02010609060101010101" pitchFamily="49" charset="-122"/>
                    <a:cs typeface="Times New Roman" panose="02020603050405020304" pitchFamily="18" charset="0"/>
                  </a:rPr>
                  <a:t>。当</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训练好分类器后，即可将该分类器用于推理两个实体之间是否存在目标关系。</a:t>
                </a:r>
              </a:p>
            </p:txBody>
          </p:sp>
        </mc:Choice>
        <mc:Fallback xmlns="">
          <p:sp>
            <p:nvSpPr>
              <p:cNvPr id="2" name="矩形 1"/>
              <p:cNvSpPr>
                <a:spLocks noRot="1" noChangeAspect="1" noMove="1" noResize="1" noEditPoints="1" noAdjustHandles="1" noChangeArrowheads="1" noChangeShapeType="1" noTextEdit="1"/>
              </p:cNvSpPr>
              <p:nvPr/>
            </p:nvSpPr>
            <p:spPr>
              <a:xfrm>
                <a:off x="4295800" y="1873941"/>
                <a:ext cx="7806521" cy="4107467"/>
              </a:xfrm>
              <a:prstGeom prst="rect">
                <a:avLst/>
              </a:prstGeom>
              <a:blipFill rotWithShape="1">
                <a:blip r:embed="rId5"/>
                <a:stretch>
                  <a:fillRect l="-313" r="-156" b="-10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596445" y="1178226"/>
                <a:ext cx="6191520" cy="564509"/>
              </a:xfrm>
              <a:prstGeom prst="rect">
                <a:avLst/>
              </a:prstGeom>
            </p:spPr>
            <p:txBody>
              <a:bodyPr wrap="square" lIns="121917" tIns="60958" rIns="121917" bIns="60958">
                <a:spAutoFit/>
              </a:bodyPr>
              <a:lstStyle/>
              <a:p>
                <a14:m>
                  <m:oMath xmlns:m="http://schemas.openxmlformats.org/officeDocument/2006/math">
                    <m:r>
                      <a:rPr lang="en-US" altLang="zh-CN" sz="2400" b="1" i="1" smtClean="0">
                        <a:solidFill>
                          <a:srgbClr val="C00000"/>
                        </a:solidFill>
                        <a:latin typeface="Cambria Math"/>
                      </a:rPr>
                      <m:t>𝒔𝒄𝒐𝒓𝒆</m:t>
                    </m:r>
                    <m:d>
                      <m:dPr>
                        <m:ctrlPr>
                          <a:rPr lang="en-US" altLang="zh-CN" sz="2400" b="1" i="1" smtClean="0">
                            <a:solidFill>
                              <a:srgbClr val="C00000"/>
                            </a:solidFill>
                            <a:latin typeface="Cambria Math"/>
                          </a:rPr>
                        </m:ctrlPr>
                      </m:dPr>
                      <m:e>
                        <m:r>
                          <a:rPr lang="en-US" altLang="zh-CN" sz="2400" b="1" i="1" smtClean="0">
                            <a:solidFill>
                              <a:srgbClr val="C00000"/>
                            </a:solidFill>
                            <a:latin typeface="Cambria Math"/>
                          </a:rPr>
                          <m:t>𝒔</m:t>
                        </m:r>
                        <m:r>
                          <a:rPr lang="en-US" altLang="zh-CN" sz="2400" b="1" i="1" smtClean="0">
                            <a:solidFill>
                              <a:srgbClr val="C00000"/>
                            </a:solidFill>
                            <a:latin typeface="Cambria Math"/>
                          </a:rPr>
                          <m:t>,</m:t>
                        </m:r>
                        <m:r>
                          <a:rPr lang="en-US" altLang="zh-CN" sz="2400" b="1" i="1" smtClean="0">
                            <a:solidFill>
                              <a:srgbClr val="C00000"/>
                            </a:solidFill>
                            <a:latin typeface="Cambria Math"/>
                          </a:rPr>
                          <m:t>𝒕</m:t>
                        </m:r>
                      </m:e>
                    </m:d>
                    <m:r>
                      <a:rPr lang="en-US" altLang="zh-CN" sz="2400" b="1" i="1" smtClean="0">
                        <a:solidFill>
                          <a:srgbClr val="C00000"/>
                        </a:solidFill>
                        <a:latin typeface="Cambria Math"/>
                      </a:rPr>
                      <m:t>=</m:t>
                    </m:r>
                    <m:nary>
                      <m:naryPr>
                        <m:chr m:val="∑"/>
                        <m:supHide m:val="on"/>
                        <m:ctrlPr>
                          <a:rPr lang="en-US" altLang="zh-CN" sz="2400" b="1" i="1" smtClean="0">
                            <a:solidFill>
                              <a:srgbClr val="C00000"/>
                            </a:solidFill>
                            <a:latin typeface="Cambria Math"/>
                          </a:rPr>
                        </m:ctrlPr>
                      </m:naryPr>
                      <m:sub>
                        <m:sSub>
                          <m:sSubPr>
                            <m:ctrlPr>
                              <a:rPr lang="en-US" altLang="zh-CN" sz="2400" b="1" i="1" smtClean="0">
                                <a:solidFill>
                                  <a:srgbClr val="C00000"/>
                                </a:solidFill>
                                <a:latin typeface="Cambria Math"/>
                              </a:rPr>
                            </m:ctrlPr>
                          </m:sSubPr>
                          <m:e>
                            <m:r>
                              <a:rPr lang="zh-CN" altLang="en-US" sz="2400" b="1" i="1" smtClean="0">
                                <a:solidFill>
                                  <a:srgbClr val="C00000"/>
                                </a:solidFill>
                                <a:latin typeface="Cambria Math"/>
                              </a:rPr>
                              <m:t>𝝅</m:t>
                            </m:r>
                          </m:e>
                          <m:sub>
                            <m:r>
                              <a:rPr lang="en-US" altLang="zh-CN" sz="2400" b="1" i="1" smtClean="0">
                                <a:solidFill>
                                  <a:srgbClr val="C00000"/>
                                </a:solidFill>
                                <a:latin typeface="Cambria Math"/>
                              </a:rPr>
                              <m:t>𝒋</m:t>
                            </m:r>
                          </m:sub>
                        </m:sSub>
                        <m:r>
                          <m:rPr>
                            <m:brk m:alnAt="7"/>
                          </m:rPr>
                          <a:rPr lang="en-US" altLang="zh-CN" sz="2400" b="1" i="1" smtClean="0">
                            <a:solidFill>
                              <a:srgbClr val="C00000"/>
                            </a:solidFill>
                            <a:latin typeface="Cambria Math"/>
                            <a:ea typeface="Cambria Math"/>
                          </a:rPr>
                          <m:t>∈</m:t>
                        </m:r>
                        <m:sSub>
                          <m:sSubPr>
                            <m:ctrlPr>
                              <a:rPr lang="en-US" altLang="zh-CN" sz="2400" b="1" i="1" smtClean="0">
                                <a:solidFill>
                                  <a:srgbClr val="C00000"/>
                                </a:solidFill>
                                <a:latin typeface="Cambria Math"/>
                                <a:ea typeface="Cambria Math"/>
                              </a:rPr>
                            </m:ctrlPr>
                          </m:sSubPr>
                          <m:e>
                            <m:r>
                              <a:rPr lang="en-US" altLang="zh-CN" sz="2400" b="1" i="1" smtClean="0">
                                <a:solidFill>
                                  <a:srgbClr val="C00000"/>
                                </a:solidFill>
                                <a:latin typeface="Cambria Math"/>
                                <a:ea typeface="Cambria Math"/>
                              </a:rPr>
                              <m:t>𝒑</m:t>
                            </m:r>
                          </m:e>
                          <m:sub>
                            <m:r>
                              <a:rPr lang="en-US" altLang="zh-CN" sz="2400" b="1" i="1" smtClean="0">
                                <a:solidFill>
                                  <a:srgbClr val="C00000"/>
                                </a:solidFill>
                                <a:latin typeface="Cambria Math"/>
                                <a:ea typeface="Cambria Math"/>
                              </a:rPr>
                              <m:t>𝒍</m:t>
                            </m:r>
                          </m:sub>
                        </m:sSub>
                      </m:sub>
                      <m:sup/>
                      <m:e>
                        <m:sSub>
                          <m:sSubPr>
                            <m:ctrlPr>
                              <a:rPr lang="en-US" altLang="zh-CN" sz="2400" b="1" i="1" smtClean="0">
                                <a:solidFill>
                                  <a:srgbClr val="C00000"/>
                                </a:solidFill>
                                <a:latin typeface="Cambria Math"/>
                              </a:rPr>
                            </m:ctrlPr>
                          </m:sSubPr>
                          <m:e>
                            <m:r>
                              <a:rPr lang="en-US" altLang="zh-CN" sz="2400" b="1" i="1" smtClean="0">
                                <a:solidFill>
                                  <a:srgbClr val="C00000"/>
                                </a:solidFill>
                                <a:latin typeface="Cambria Math"/>
                              </a:rPr>
                              <m:t>  </m:t>
                            </m:r>
                            <m:r>
                              <a:rPr lang="zh-CN" altLang="en-US" sz="2400" b="1" i="1" smtClean="0">
                                <a:solidFill>
                                  <a:srgbClr val="C00000"/>
                                </a:solidFill>
                                <a:latin typeface="Cambria Math"/>
                              </a:rPr>
                              <m:t>𝜽</m:t>
                            </m:r>
                          </m:e>
                          <m:sub>
                            <m:r>
                              <a:rPr lang="en-US" altLang="zh-CN" sz="2400" b="1" i="1" smtClean="0">
                                <a:solidFill>
                                  <a:srgbClr val="C00000"/>
                                </a:solidFill>
                                <a:latin typeface="Cambria Math"/>
                              </a:rPr>
                              <m:t>𝒋</m:t>
                            </m:r>
                          </m:sub>
                        </m:sSub>
                        <m:r>
                          <a:rPr lang="en-US" altLang="zh-CN" sz="2400" b="1" i="1" smtClean="0">
                            <a:solidFill>
                              <a:srgbClr val="C00000"/>
                            </a:solidFill>
                            <a:latin typeface="Cambria Math"/>
                          </a:rPr>
                          <m:t>  </m:t>
                        </m:r>
                        <m:r>
                          <a:rPr lang="en-US" altLang="zh-CN" sz="2400" b="1" i="1" smtClean="0">
                            <a:solidFill>
                              <a:srgbClr val="C00000"/>
                            </a:solidFill>
                            <a:latin typeface="Cambria Math"/>
                          </a:rPr>
                          <m:t>𝑷</m:t>
                        </m:r>
                        <m:r>
                          <a:rPr lang="en-US" altLang="zh-CN" sz="2400" b="1" i="1" smtClean="0">
                            <a:solidFill>
                              <a:srgbClr val="C00000"/>
                            </a:solidFill>
                            <a:latin typeface="Cambria Math"/>
                          </a:rPr>
                          <m:t>(</m:t>
                        </m:r>
                        <m:r>
                          <a:rPr lang="en-US" altLang="zh-CN" sz="2400" b="1" i="1" smtClean="0">
                            <a:solidFill>
                              <a:srgbClr val="C00000"/>
                            </a:solidFill>
                            <a:latin typeface="Cambria Math"/>
                          </a:rPr>
                          <m:t>𝒔</m:t>
                        </m:r>
                        <m:r>
                          <a:rPr lang="en-US" altLang="zh-CN" sz="2400" b="1" i="1">
                            <a:solidFill>
                              <a:srgbClr val="C00000"/>
                            </a:solidFill>
                            <a:latin typeface="Cambria Math"/>
                            <a:ea typeface="Cambria Math"/>
                          </a:rPr>
                          <m:t>→</m:t>
                        </m:r>
                        <m:r>
                          <a:rPr lang="en-US" altLang="zh-CN" sz="2400" b="1" i="1" smtClean="0">
                            <a:solidFill>
                              <a:srgbClr val="C00000"/>
                            </a:solidFill>
                            <a:latin typeface="Cambria Math"/>
                            <a:ea typeface="Cambria Math"/>
                          </a:rPr>
                          <m:t>𝒕</m:t>
                        </m:r>
                        <m:r>
                          <a:rPr lang="en-US" altLang="zh-CN" sz="2400" b="1" i="1" smtClean="0">
                            <a:solidFill>
                              <a:srgbClr val="C00000"/>
                            </a:solidFill>
                            <a:latin typeface="Cambria Math"/>
                            <a:ea typeface="Cambria Math"/>
                          </a:rPr>
                          <m:t>;</m:t>
                        </m:r>
                      </m:e>
                    </m:nary>
                    <m:sSub>
                      <m:sSubPr>
                        <m:ctrlPr>
                          <a:rPr lang="en-US" altLang="zh-CN" sz="2400" b="1" i="1">
                            <a:solidFill>
                              <a:srgbClr val="C00000"/>
                            </a:solidFill>
                            <a:latin typeface="Cambria Math"/>
                          </a:rPr>
                        </m:ctrlPr>
                      </m:sSubPr>
                      <m:e>
                        <m:r>
                          <a:rPr lang="zh-CN" altLang="en-US" sz="2400" b="1" i="1">
                            <a:solidFill>
                              <a:srgbClr val="C00000"/>
                            </a:solidFill>
                            <a:latin typeface="Cambria Math"/>
                          </a:rPr>
                          <m:t>𝝅</m:t>
                        </m:r>
                      </m:e>
                      <m:sub>
                        <m:r>
                          <a:rPr lang="en-US" altLang="zh-CN" sz="2400" b="1" i="1">
                            <a:solidFill>
                              <a:srgbClr val="C00000"/>
                            </a:solidFill>
                            <a:latin typeface="Cambria Math"/>
                          </a:rPr>
                          <m:t>𝒋</m:t>
                        </m:r>
                      </m:sub>
                    </m:sSub>
                  </m:oMath>
                </a14:m>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5596445" y="1178226"/>
                <a:ext cx="6191520" cy="564509"/>
              </a:xfrm>
              <a:prstGeom prst="rect">
                <a:avLst/>
              </a:prstGeom>
              <a:blipFill rotWithShape="1">
                <a:blip r:embed="rId6"/>
                <a:stretch>
                  <a:fillRect t="-102151" b="-1451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611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949255" y="69009"/>
            <a:ext cx="11375909"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知识图谱推理：路径排序</a:t>
            </a:r>
            <a:endParaRPr lang="en-US" altLang="zh-CN" sz="29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9" name="图片 78" descr="C:\Users\lenovo\AppData\Local\Temp\WeChat Files\7d7bc87a952d34a8aba7b38dfbfa22f.png"/>
          <p:cNvPicPr/>
          <p:nvPr/>
        </p:nvPicPr>
        <p:blipFill>
          <a:blip r:embed="rId3">
            <a:extLst>
              <a:ext uri="{28A0092B-C50C-407E-A947-70E740481C1C}">
                <a14:useLocalDpi xmlns:a14="http://schemas.microsoft.com/office/drawing/2010/main" val="0"/>
              </a:ext>
            </a:extLst>
          </a:blip>
          <a:srcRect/>
          <a:stretch>
            <a:fillRect/>
          </a:stretch>
        </p:blipFill>
        <p:spPr bwMode="auto">
          <a:xfrm>
            <a:off x="512545" y="2911521"/>
            <a:ext cx="3690964" cy="3069887"/>
          </a:xfrm>
          <a:prstGeom prst="rect">
            <a:avLst/>
          </a:prstGeom>
          <a:noFill/>
          <a:ln>
            <a:noFill/>
          </a:ln>
        </p:spPr>
      </p:pic>
      <mc:AlternateContent xmlns:mc="http://schemas.openxmlformats.org/markup-compatibility/2006" xmlns:a14="http://schemas.microsoft.com/office/drawing/2010/main">
        <mc:Choice Requires="a14">
          <p:sp>
            <p:nvSpPr>
              <p:cNvPr id="8" name="矩形 7"/>
              <p:cNvSpPr/>
              <p:nvPr/>
            </p:nvSpPr>
            <p:spPr>
              <a:xfrm>
                <a:off x="323851" y="1076171"/>
                <a:ext cx="4068352" cy="609907"/>
              </a:xfrm>
              <a:prstGeom prst="rect">
                <a:avLst/>
              </a:prstGeom>
            </p:spPr>
            <p:txBody>
              <a:bodyPr wrap="none" lIns="121917" tIns="60958" rIns="121917" bIns="60958">
                <a:spAutoFit/>
              </a:bodyPr>
              <a:lstStyle/>
              <a:p>
                <a:pPr>
                  <a:lnSpc>
                    <a:spcPct val="150000"/>
                  </a:lnSpc>
                </a:pPr>
                <a:r>
                  <a:rPr lang="en-US" altLang="zh-CN" sz="2400" b="1" dirty="0" smtClean="0">
                    <a:solidFill>
                      <a:srgbClr val="C00000"/>
                    </a:solidFill>
                  </a:rPr>
                  <a:t>Score(</a:t>
                </a:r>
                <a14:m>
                  <m:oMath xmlns:m="http://schemas.openxmlformats.org/officeDocument/2006/math">
                    <m:r>
                      <a:rPr lang="en-US" altLang="zh-CN" sz="2400" b="1" i="1">
                        <a:solidFill>
                          <a:srgbClr val="C00000"/>
                        </a:solidFill>
                        <a:latin typeface="Cambria Math"/>
                      </a:rPr>
                      <m:t>𝑭𝒂𝒕𝒉𝒆𝒓</m:t>
                    </m:r>
                    <m:d>
                      <m:dPr>
                        <m:ctrlPr>
                          <a:rPr lang="zh-CN" altLang="zh-CN" sz="2400" b="1" i="1">
                            <a:solidFill>
                              <a:srgbClr val="C00000"/>
                            </a:solidFill>
                            <a:latin typeface="Cambria Math"/>
                          </a:rPr>
                        </m:ctrlPr>
                      </m:dPr>
                      <m:e>
                        <m:r>
                          <a:rPr lang="en-US" altLang="zh-CN" sz="2400" b="1" i="1">
                            <a:solidFill>
                              <a:srgbClr val="C00000"/>
                            </a:solidFill>
                            <a:latin typeface="Cambria Math"/>
                          </a:rPr>
                          <m:t>𝑫𝒂𝒗𝒊𝒅</m:t>
                        </m:r>
                        <m:r>
                          <a:rPr lang="en-US" altLang="zh-CN" sz="2400" b="1" i="1">
                            <a:solidFill>
                              <a:srgbClr val="C00000"/>
                            </a:solidFill>
                            <a:latin typeface="Cambria Math"/>
                          </a:rPr>
                          <m:t>, </m:t>
                        </m:r>
                        <m:r>
                          <a:rPr lang="en-US" altLang="zh-CN" sz="2400" b="1" i="1">
                            <a:solidFill>
                              <a:srgbClr val="C00000"/>
                            </a:solidFill>
                            <a:latin typeface="Cambria Math"/>
                          </a:rPr>
                          <m:t>𝑨𝒏𝒏</m:t>
                        </m:r>
                      </m:e>
                    </m:d>
                  </m:oMath>
                </a14:m>
                <a:r>
                  <a:rPr lang="en-US" altLang="zh-CN" sz="2400" b="1" dirty="0" smtClean="0">
                    <a:solidFill>
                      <a:srgbClr val="C00000"/>
                    </a:solidFill>
                    <a:latin typeface="Times New Roman" panose="02020603050405020304" pitchFamily="18" charset="0"/>
                    <a:cs typeface="Times New Roman" panose="02020603050405020304" pitchFamily="18" charset="0"/>
                  </a:rPr>
                  <a:t>)</a:t>
                </a:r>
                <a:endParaRPr lang="zh-CN" altLang="en-US" sz="24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23851" y="1076171"/>
                <a:ext cx="4068352" cy="609907"/>
              </a:xfrm>
              <a:prstGeom prst="rect">
                <a:avLst/>
              </a:prstGeom>
              <a:blipFill rotWithShape="1">
                <a:blip r:embed="rId4"/>
                <a:stretch>
                  <a:fillRect l="-1497" r="-749"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303912" y="1076171"/>
                <a:ext cx="6191520" cy="615549"/>
              </a:xfrm>
              <a:prstGeom prst="rect">
                <a:avLst/>
              </a:prstGeom>
            </p:spPr>
            <p:txBody>
              <a:bodyPr wrap="square" lIns="121917" tIns="60958" rIns="121917" bIns="60958">
                <a:spAutoFit/>
              </a:bodyPr>
              <a:lstStyle/>
              <a:p>
                <a14:m>
                  <m:oMath xmlns:m="http://schemas.openxmlformats.org/officeDocument/2006/math">
                    <m:r>
                      <a:rPr lang="en-US" altLang="zh-CN" sz="2400" b="1" i="1" smtClean="0">
                        <a:solidFill>
                          <a:srgbClr val="C00000"/>
                        </a:solidFill>
                        <a:latin typeface="Cambria Math"/>
                      </a:rPr>
                      <m:t>𝒔𝒄𝒐𝒓𝒆</m:t>
                    </m:r>
                    <m:d>
                      <m:dPr>
                        <m:ctrlPr>
                          <a:rPr lang="en-US" altLang="zh-CN" sz="2400" b="1" i="1" smtClean="0">
                            <a:solidFill>
                              <a:srgbClr val="C00000"/>
                            </a:solidFill>
                            <a:latin typeface="Cambria Math"/>
                          </a:rPr>
                        </m:ctrlPr>
                      </m:dPr>
                      <m:e>
                        <m:r>
                          <a:rPr lang="en-US" altLang="zh-CN" sz="2400" b="1" i="1" smtClean="0">
                            <a:solidFill>
                              <a:srgbClr val="C00000"/>
                            </a:solidFill>
                            <a:latin typeface="Cambria Math"/>
                          </a:rPr>
                          <m:t>𝒔</m:t>
                        </m:r>
                        <m:r>
                          <a:rPr lang="en-US" altLang="zh-CN" sz="2400" b="1" i="1" smtClean="0">
                            <a:solidFill>
                              <a:srgbClr val="C00000"/>
                            </a:solidFill>
                            <a:latin typeface="Cambria Math"/>
                          </a:rPr>
                          <m:t>,</m:t>
                        </m:r>
                        <m:r>
                          <a:rPr lang="en-US" altLang="zh-CN" sz="2400" b="1" i="1" smtClean="0">
                            <a:solidFill>
                              <a:srgbClr val="C00000"/>
                            </a:solidFill>
                            <a:latin typeface="Cambria Math"/>
                          </a:rPr>
                          <m:t>𝒕</m:t>
                        </m:r>
                      </m:e>
                    </m:d>
                    <m:r>
                      <a:rPr lang="en-US" altLang="zh-CN" sz="2400" b="1" i="1" smtClean="0">
                        <a:solidFill>
                          <a:srgbClr val="C00000"/>
                        </a:solidFill>
                        <a:latin typeface="Cambria Math"/>
                      </a:rPr>
                      <m:t>=</m:t>
                    </m:r>
                    <m:nary>
                      <m:naryPr>
                        <m:chr m:val="∑"/>
                        <m:supHide m:val="on"/>
                        <m:ctrlPr>
                          <a:rPr lang="en-US" altLang="zh-CN" sz="2400" b="1" i="1" smtClean="0">
                            <a:solidFill>
                              <a:srgbClr val="C00000"/>
                            </a:solidFill>
                            <a:latin typeface="Cambria Math"/>
                          </a:rPr>
                        </m:ctrlPr>
                      </m:naryPr>
                      <m:sub>
                        <m:sSub>
                          <m:sSubPr>
                            <m:ctrlPr>
                              <a:rPr lang="en-US" altLang="zh-CN" sz="2400" b="1" i="1" smtClean="0">
                                <a:solidFill>
                                  <a:srgbClr val="C00000"/>
                                </a:solidFill>
                                <a:latin typeface="Cambria Math"/>
                              </a:rPr>
                            </m:ctrlPr>
                          </m:sSubPr>
                          <m:e>
                            <m:r>
                              <a:rPr lang="zh-CN" altLang="en-US" sz="2400" b="1" i="1" smtClean="0">
                                <a:solidFill>
                                  <a:srgbClr val="C00000"/>
                                </a:solidFill>
                                <a:latin typeface="Cambria Math"/>
                              </a:rPr>
                              <m:t>𝝅</m:t>
                            </m:r>
                          </m:e>
                          <m:sub>
                            <m:r>
                              <a:rPr lang="en-US" altLang="zh-CN" sz="2400" b="1" i="1" smtClean="0">
                                <a:solidFill>
                                  <a:srgbClr val="C00000"/>
                                </a:solidFill>
                                <a:latin typeface="Cambria Math"/>
                              </a:rPr>
                              <m:t>𝒋</m:t>
                            </m:r>
                          </m:sub>
                        </m:sSub>
                        <m:r>
                          <m:rPr>
                            <m:brk m:alnAt="7"/>
                          </m:rPr>
                          <a:rPr lang="en-US" altLang="zh-CN" sz="2400" b="1" i="1" smtClean="0">
                            <a:solidFill>
                              <a:srgbClr val="C00000"/>
                            </a:solidFill>
                            <a:latin typeface="Cambria Math"/>
                            <a:ea typeface="Cambria Math"/>
                          </a:rPr>
                          <m:t>∈</m:t>
                        </m:r>
                        <m:sSub>
                          <m:sSubPr>
                            <m:ctrlPr>
                              <a:rPr lang="en-US" altLang="zh-CN" sz="2400" b="1" i="1" smtClean="0">
                                <a:solidFill>
                                  <a:srgbClr val="C00000"/>
                                </a:solidFill>
                                <a:latin typeface="Cambria Math"/>
                                <a:ea typeface="Cambria Math"/>
                              </a:rPr>
                            </m:ctrlPr>
                          </m:sSubPr>
                          <m:e>
                            <m:r>
                              <a:rPr lang="en-US" altLang="zh-CN" sz="2400" b="1" i="1" smtClean="0">
                                <a:solidFill>
                                  <a:srgbClr val="C00000"/>
                                </a:solidFill>
                                <a:latin typeface="Cambria Math"/>
                                <a:ea typeface="Cambria Math"/>
                              </a:rPr>
                              <m:t>𝒑</m:t>
                            </m:r>
                          </m:e>
                          <m:sub>
                            <m:r>
                              <a:rPr lang="en-US" altLang="zh-CN" sz="2400" b="1" i="1" smtClean="0">
                                <a:solidFill>
                                  <a:srgbClr val="C00000"/>
                                </a:solidFill>
                                <a:latin typeface="Cambria Math"/>
                                <a:ea typeface="Cambria Math"/>
                              </a:rPr>
                              <m:t>𝒍</m:t>
                            </m:r>
                          </m:sub>
                        </m:sSub>
                      </m:sub>
                      <m:sup/>
                      <m:e>
                        <m:sSub>
                          <m:sSubPr>
                            <m:ctrlPr>
                              <a:rPr lang="en-US" altLang="zh-CN" sz="2400" b="1" i="1" smtClean="0">
                                <a:solidFill>
                                  <a:srgbClr val="C00000"/>
                                </a:solidFill>
                                <a:latin typeface="Cambria Math"/>
                              </a:rPr>
                            </m:ctrlPr>
                          </m:sSubPr>
                          <m:e>
                            <m:r>
                              <a:rPr lang="en-US" altLang="zh-CN" sz="2400" b="1" i="1" smtClean="0">
                                <a:solidFill>
                                  <a:srgbClr val="C00000"/>
                                </a:solidFill>
                                <a:latin typeface="Cambria Math"/>
                              </a:rPr>
                              <m:t>  </m:t>
                            </m:r>
                            <m:r>
                              <a:rPr lang="zh-CN" altLang="en-US" sz="2400" b="1" i="1" smtClean="0">
                                <a:solidFill>
                                  <a:srgbClr val="C00000"/>
                                </a:solidFill>
                                <a:latin typeface="Cambria Math"/>
                              </a:rPr>
                              <m:t>𝜽</m:t>
                            </m:r>
                          </m:e>
                          <m:sub>
                            <m:r>
                              <a:rPr lang="en-US" altLang="zh-CN" sz="2400" b="1" i="1" smtClean="0">
                                <a:solidFill>
                                  <a:srgbClr val="C00000"/>
                                </a:solidFill>
                                <a:latin typeface="Cambria Math"/>
                              </a:rPr>
                              <m:t>𝒋</m:t>
                            </m:r>
                          </m:sub>
                        </m:sSub>
                        <m:r>
                          <a:rPr lang="en-US" altLang="zh-CN" sz="2400" b="1" i="1" smtClean="0">
                            <a:solidFill>
                              <a:srgbClr val="C00000"/>
                            </a:solidFill>
                            <a:latin typeface="Cambria Math"/>
                          </a:rPr>
                          <m:t>  </m:t>
                        </m:r>
                        <m:r>
                          <a:rPr lang="en-US" altLang="zh-CN" sz="2400" b="1" i="1" smtClean="0">
                            <a:solidFill>
                              <a:srgbClr val="C00000"/>
                            </a:solidFill>
                            <a:latin typeface="Cambria Math"/>
                          </a:rPr>
                          <m:t>𝒇𝒂𝒕𝒉𝒆𝒓</m:t>
                        </m:r>
                        <m:r>
                          <a:rPr lang="en-US" altLang="zh-CN" sz="2400" b="1" i="1" smtClean="0">
                            <a:solidFill>
                              <a:srgbClr val="C00000"/>
                            </a:solidFill>
                            <a:latin typeface="Cambria Math"/>
                          </a:rPr>
                          <m:t>(</m:t>
                        </m:r>
                        <m:r>
                          <a:rPr lang="en-US" altLang="zh-CN" sz="2400" b="1" i="1" smtClean="0">
                            <a:solidFill>
                              <a:srgbClr val="C00000"/>
                            </a:solidFill>
                            <a:latin typeface="Cambria Math"/>
                          </a:rPr>
                          <m:t>𝒔</m:t>
                        </m:r>
                        <m:r>
                          <a:rPr lang="en-US" altLang="zh-CN" sz="2400" b="1" i="1">
                            <a:solidFill>
                              <a:srgbClr val="C00000"/>
                            </a:solidFill>
                            <a:latin typeface="Cambria Math"/>
                            <a:ea typeface="Cambria Math"/>
                          </a:rPr>
                          <m:t>→</m:t>
                        </m:r>
                        <m:r>
                          <a:rPr lang="en-US" altLang="zh-CN" sz="2400" b="1" i="1" smtClean="0">
                            <a:solidFill>
                              <a:srgbClr val="C00000"/>
                            </a:solidFill>
                            <a:latin typeface="Cambria Math"/>
                            <a:ea typeface="Cambria Math"/>
                          </a:rPr>
                          <m:t>𝒕</m:t>
                        </m:r>
                        <m:r>
                          <a:rPr lang="en-US" altLang="zh-CN" sz="2400" b="1" i="1" smtClean="0">
                            <a:solidFill>
                              <a:srgbClr val="C00000"/>
                            </a:solidFill>
                            <a:latin typeface="Cambria Math"/>
                            <a:ea typeface="Cambria Math"/>
                          </a:rPr>
                          <m:t>;</m:t>
                        </m:r>
                      </m:e>
                    </m:nary>
                    <m:sSub>
                      <m:sSubPr>
                        <m:ctrlPr>
                          <a:rPr lang="en-US" altLang="zh-CN" sz="2400" b="1" i="1">
                            <a:solidFill>
                              <a:srgbClr val="C00000"/>
                            </a:solidFill>
                            <a:latin typeface="Cambria Math"/>
                          </a:rPr>
                        </m:ctrlPr>
                      </m:sSubPr>
                      <m:e>
                        <m:r>
                          <a:rPr lang="zh-CN" altLang="en-US" sz="2400" b="1" i="1">
                            <a:solidFill>
                              <a:srgbClr val="C00000"/>
                            </a:solidFill>
                            <a:latin typeface="Cambria Math"/>
                          </a:rPr>
                          <m:t>𝝅</m:t>
                        </m:r>
                      </m:e>
                      <m:sub>
                        <m:r>
                          <a:rPr lang="en-US" altLang="zh-CN" sz="2400" b="1" i="1">
                            <a:solidFill>
                              <a:srgbClr val="C00000"/>
                            </a:solidFill>
                            <a:latin typeface="Cambria Math"/>
                          </a:rPr>
                          <m:t>𝒋</m:t>
                        </m:r>
                      </m:sub>
                    </m:sSub>
                  </m:oMath>
                </a14:m>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5303912" y="1076171"/>
                <a:ext cx="6191520" cy="615549"/>
              </a:xfrm>
              <a:prstGeom prst="rect">
                <a:avLst/>
              </a:prstGeom>
              <a:blipFill rotWithShape="1">
                <a:blip r:embed="rId5"/>
                <a:stretch>
                  <a:fillRect t="-17822" b="-217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476898" y="1903137"/>
                <a:ext cx="7387988" cy="4524311"/>
              </a:xfrm>
              <a:prstGeom prst="rect">
                <a:avLst/>
              </a:prstGeom>
            </p:spPr>
            <p:txBody>
              <a:bodyPr wrap="square" lIns="121917" tIns="60958" rIns="121917" bIns="60958">
                <a:spAutoFit/>
              </a:bodyPr>
              <a:lstStyle/>
              <a:p>
                <a:r>
                  <a:rPr lang="zh-CN" altLang="en-US" sz="2200" dirty="0" smtClean="0">
                    <a:latin typeface="Times New Roman" panose="02020603050405020304" pitchFamily="18" charset="0"/>
                    <a:ea typeface="黑体" panose="02010609060101010101" pitchFamily="49" charset="-122"/>
                    <a:cs typeface="Times New Roman" panose="02020603050405020304" pitchFamily="18" charset="0"/>
                  </a:rPr>
                  <a:t>给定</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目标</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关系：</a:t>
                </a:r>
                <a14:m>
                  <m:oMath xmlns:m="http://schemas.openxmlformats.org/officeDocument/2006/math">
                    <m:r>
                      <a:rPr lang="en-US" altLang="zh-CN" sz="2200" b="1" i="1">
                        <a:solidFill>
                          <a:srgbClr val="C00000"/>
                        </a:solidFill>
                        <a:latin typeface="Cambria Math"/>
                      </a:rPr>
                      <m:t>𝐹𝑎𝑡h𝑒𝑟</m:t>
                    </m:r>
                    <m:r>
                      <a:rPr lang="en-US" altLang="zh-CN" sz="2200" b="1" i="1">
                        <a:solidFill>
                          <a:srgbClr val="C00000"/>
                        </a:solidFill>
                        <a:latin typeface="Cambria Math"/>
                      </a:rPr>
                      <m:t>(</m:t>
                    </m:r>
                    <m:r>
                      <a:rPr lang="en-US" altLang="zh-CN" sz="2200" b="1" i="1">
                        <a:solidFill>
                          <a:srgbClr val="C00000"/>
                        </a:solidFill>
                        <a:latin typeface="Cambria Math"/>
                      </a:rPr>
                      <m:t>𝑠</m:t>
                    </m:r>
                    <m:r>
                      <a:rPr lang="en-US" altLang="zh-CN" sz="2200" b="1" i="1">
                        <a:solidFill>
                          <a:srgbClr val="C00000"/>
                        </a:solidFill>
                        <a:latin typeface="Cambria Math"/>
                      </a:rPr>
                      <m:t>,</m:t>
                    </m:r>
                    <m:r>
                      <a:rPr lang="en-US" altLang="zh-CN" sz="2200" b="1" i="1">
                        <a:solidFill>
                          <a:srgbClr val="C00000"/>
                        </a:solidFill>
                        <a:latin typeface="Cambria Math"/>
                      </a:rPr>
                      <m:t>𝑡</m:t>
                    </m:r>
                    <m:r>
                      <a:rPr lang="en-US" altLang="zh-CN" sz="2200" b="1" i="1">
                        <a:solidFill>
                          <a:srgbClr val="C00000"/>
                        </a:solidFill>
                        <a:latin typeface="Cambria Math"/>
                      </a:rPr>
                      <m:t>)</m:t>
                    </m:r>
                  </m:oMath>
                </a14:m>
                <a:endParaRPr lang="en-US" altLang="zh-CN" sz="2200" b="1" i="1" dirty="0">
                  <a:solidFill>
                    <a:srgbClr val="C00000"/>
                  </a:solidFill>
                  <a:latin typeface="Cambria Math"/>
                </a:endParaRPr>
              </a:p>
              <a:p>
                <a:r>
                  <a:rPr lang="en-US" altLang="zh-CN" sz="2200" dirty="0" smtClean="0">
                    <a:latin typeface="Times New Roman" panose="02020603050405020304" pitchFamily="18" charset="0"/>
                    <a:ea typeface="黑体" panose="02010609060101010101" pitchFamily="49" charset="-122"/>
                    <a:cs typeface="Times New Roman" panose="02020603050405020304" pitchFamily="18" charset="0"/>
                  </a:rPr>
                  <a:t>1. </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对于</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目标关系</a:t>
                </a:r>
                <a14:m>
                  <m:oMath xmlns:m="http://schemas.openxmlformats.org/officeDocument/2006/math">
                    <m:r>
                      <a:rPr lang="en-US" altLang="zh-CN" sz="2200" i="1">
                        <a:latin typeface="Cambria Math"/>
                      </a:rPr>
                      <m:t>𝐹𝑎𝑡h𝑒𝑟</m:t>
                    </m:r>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，生成四组训练样例，一个为正例、三个为负例：</a:t>
                </a:r>
              </a:p>
              <a:p>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正例：</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(David, Mike)</a:t>
                </a:r>
                <a:endParaRPr lang="zh-CN" altLang="zh-CN" sz="22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负例：</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Mike)</a:t>
                </a:r>
                <a:endParaRPr lang="zh-CN" altLang="zh-CN" sz="22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200" dirty="0" smtClean="0">
                    <a:latin typeface="Times New Roman" panose="02020603050405020304" pitchFamily="18" charset="0"/>
                    <a:ea typeface="黑体" panose="02010609060101010101" pitchFamily="49" charset="-122"/>
                    <a:cs typeface="Times New Roman" panose="02020603050405020304" pitchFamily="18" charset="0"/>
                  </a:rPr>
                  <a:t>2. </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从</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知识图谱采样得到路径，每</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一</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路径</a:t>
                </a:r>
                <a:r>
                  <a:rPr lang="zh-CN" altLang="zh-CN" sz="2200" dirty="0" smtClean="0">
                    <a:latin typeface="Times New Roman" panose="02020603050405020304" pitchFamily="18" charset="0"/>
                    <a:ea typeface="黑体" panose="02010609060101010101" pitchFamily="49" charset="-122"/>
                    <a:cs typeface="Times New Roman" panose="02020603050405020304" pitchFamily="18" charset="0"/>
                  </a:rPr>
                  <a:t>链接</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上述每个训练样例中两个实体：</a:t>
                </a:r>
              </a:p>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对应路径：</a:t>
                </a:r>
                <a14:m>
                  <m:oMath xmlns:m="http://schemas.openxmlformats.org/officeDocument/2006/math">
                    <m:r>
                      <a:rPr lang="en-US" altLang="zh-CN" sz="2200" i="1">
                        <a:latin typeface="Cambria Math"/>
                      </a:rPr>
                      <m:t>𝐶𝑜𝑢𝑝𝑙𝑒</m:t>
                    </m:r>
                    <m:r>
                      <a:rPr lang="en-US" altLang="zh-CN" sz="2200" i="1">
                        <a:latin typeface="Cambria Math"/>
                      </a:rPr>
                      <m:t>→</m:t>
                    </m:r>
                    <m:r>
                      <a:rPr lang="en-US" altLang="zh-CN" sz="2200" i="1">
                        <a:latin typeface="Cambria Math"/>
                      </a:rPr>
                      <m:t>𝑀𝑜𝑡h𝑒𝑟</m:t>
                    </m:r>
                  </m:oMath>
                </a14:m>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22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对应路径：</a:t>
                </a:r>
                <a14:m>
                  <m:oMath xmlns:m="http://schemas.openxmlformats.org/officeDocument/2006/math">
                    <m:r>
                      <a:rPr lang="en-US" altLang="zh-CN" sz="2200" i="1">
                        <a:latin typeface="Cambria Math"/>
                      </a:rPr>
                      <m:t>𝐹𝑎𝑡h𝑒𝑟</m:t>
                    </m:r>
                    <m:r>
                      <a:rPr lang="en-US" altLang="zh-CN" sz="2200" i="1">
                        <a:latin typeface="Cambria Math"/>
                      </a:rPr>
                      <m:t>→</m:t>
                    </m:r>
                    <m:r>
                      <a:rPr lang="en-US" altLang="zh-CN" sz="2200" i="1">
                        <a:latin typeface="Cambria Math"/>
                      </a:rPr>
                      <m:t>𝑀𝑜𝑡h𝑒</m:t>
                    </m:r>
                    <m:sSup>
                      <m:sSupPr>
                        <m:ctrlPr>
                          <a:rPr lang="zh-CN" altLang="zh-CN" sz="2200" i="1">
                            <a:latin typeface="Cambria Math"/>
                          </a:rPr>
                        </m:ctrlPr>
                      </m:sSupPr>
                      <m:e>
                        <m:r>
                          <a:rPr lang="en-US" altLang="zh-CN" sz="2200" i="1">
                            <a:latin typeface="Cambria Math"/>
                          </a:rPr>
                          <m:t>𝑟</m:t>
                        </m:r>
                      </m:e>
                      <m:sup>
                        <m:r>
                          <a:rPr lang="en-US" altLang="zh-CN" sz="2200" i="1">
                            <a:latin typeface="Cambria Math"/>
                          </a:rPr>
                          <m:t>−1</m:t>
                        </m:r>
                      </m:sup>
                    </m:sSup>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200" i="1">
                        <a:latin typeface="Cambria Math"/>
                      </a:rPr>
                      <m:t>𝑀𝑜𝑡h𝑒</m:t>
                    </m:r>
                    <m:sSup>
                      <m:sSupPr>
                        <m:ctrlPr>
                          <a:rPr lang="zh-CN" altLang="zh-CN" sz="2200" i="1">
                            <a:latin typeface="Cambria Math"/>
                          </a:rPr>
                        </m:ctrlPr>
                      </m:sSupPr>
                      <m:e>
                        <m:r>
                          <a:rPr lang="en-US" altLang="zh-CN" sz="2200" i="1">
                            <a:latin typeface="Cambria Math"/>
                          </a:rPr>
                          <m:t>𝑟</m:t>
                        </m:r>
                      </m:e>
                      <m:sup>
                        <m:r>
                          <a:rPr lang="en-US" altLang="zh-CN" sz="2200" i="1">
                            <a:latin typeface="Cambria Math"/>
                          </a:rPr>
                          <m:t>−1</m:t>
                        </m:r>
                      </m:sup>
                    </m:sSup>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与</a:t>
                </a:r>
                <a14:m>
                  <m:oMath xmlns:m="http://schemas.openxmlformats.org/officeDocument/2006/math">
                    <m:r>
                      <a:rPr lang="zh-CN" altLang="zh-CN" sz="2200" i="1">
                        <a:latin typeface="Cambria Math"/>
                      </a:rPr>
                      <m:t> </m:t>
                    </m:r>
                    <m:r>
                      <a:rPr lang="en-US" altLang="zh-CN" sz="2200" i="1">
                        <a:latin typeface="Cambria Math"/>
                      </a:rPr>
                      <m:t>𝑀𝑜𝑡h𝑒𝑟</m:t>
                    </m:r>
                  </m:oMath>
                </a14:m>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为相反关系）</a:t>
                </a:r>
              </a:p>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对应路径：</a:t>
                </a:r>
                <a14:m>
                  <m:oMath xmlns:m="http://schemas.openxmlformats.org/officeDocument/2006/math">
                    <m:r>
                      <a:rPr lang="en-US" altLang="zh-CN" sz="2200" i="1">
                        <a:latin typeface="Cambria Math"/>
                      </a:rPr>
                      <m:t>𝑀𝑜𝑡h𝑒𝑟</m:t>
                    </m:r>
                    <m:r>
                      <a:rPr lang="en-US" altLang="zh-CN" sz="2200" i="1">
                        <a:latin typeface="Cambria Math"/>
                      </a:rPr>
                      <m:t>→</m:t>
                    </m:r>
                    <m:r>
                      <a:rPr lang="en-US" altLang="zh-CN" sz="2200" i="1">
                        <a:latin typeface="Cambria Math"/>
                      </a:rPr>
                      <m:t>𝑆𝑖𝑏𝑙𝑖𝑛𝑔</m:t>
                    </m:r>
                  </m:oMath>
                </a14:m>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22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(James, Mike)</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对应路径：</a:t>
                </a:r>
                <a14:m>
                  <m:oMath xmlns:m="http://schemas.openxmlformats.org/officeDocument/2006/math">
                    <m:r>
                      <a:rPr lang="en-US" altLang="zh-CN" sz="2200" i="1">
                        <a:latin typeface="Cambria Math"/>
                      </a:rPr>
                      <m:t>𝐶𝑜𝑢𝑝𝑙𝑒</m:t>
                    </m:r>
                    <m:r>
                      <a:rPr lang="en-US" altLang="zh-CN" sz="2200" i="1">
                        <a:latin typeface="Cambria Math"/>
                      </a:rPr>
                      <m:t>→</m:t>
                    </m:r>
                    <m:r>
                      <a:rPr lang="en-US" altLang="zh-CN" sz="2200" i="1">
                        <a:latin typeface="Cambria Math"/>
                      </a:rPr>
                      <m:t>𝐹𝑎𝑡h𝑒𝑟</m:t>
                    </m:r>
                    <m:r>
                      <a:rPr lang="en-US" altLang="zh-CN" sz="2200" i="1">
                        <a:latin typeface="Cambria Math"/>
                      </a:rPr>
                      <m:t> </m:t>
                    </m:r>
                  </m:oMath>
                </a14:m>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22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476898" y="1903137"/>
                <a:ext cx="7387988" cy="4524311"/>
              </a:xfrm>
              <a:prstGeom prst="rect">
                <a:avLst/>
              </a:prstGeom>
              <a:blipFill rotWithShape="1">
                <a:blip r:embed="rId6"/>
                <a:stretch>
                  <a:fillRect l="-578" t="-809" b="-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0446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949255" y="69009"/>
            <a:ext cx="11375909"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3700" b="1" dirty="0">
                <a:latin typeface="Times New Roman" panose="02020603050405020304" pitchFamily="18" charset="0"/>
                <a:ea typeface="微软雅黑" panose="020B0503020204020204" pitchFamily="34" charset="-122"/>
                <a:cs typeface="Times New Roman" panose="02020603050405020304" pitchFamily="18" charset="0"/>
              </a:rPr>
              <a:t>知识图谱推理：路径排序</a:t>
            </a:r>
            <a:endParaRPr lang="en-US" altLang="zh-CN" sz="29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9" name="图片 78" descr="C:\Users\lenovo\AppData\Local\Temp\WeChat Files\7d7bc87a952d34a8aba7b38dfbfa22f.png"/>
          <p:cNvPicPr/>
          <p:nvPr/>
        </p:nvPicPr>
        <p:blipFill>
          <a:blip r:embed="rId3">
            <a:extLst>
              <a:ext uri="{28A0092B-C50C-407E-A947-70E740481C1C}">
                <a14:useLocalDpi xmlns:a14="http://schemas.microsoft.com/office/drawing/2010/main" val="0"/>
              </a:ext>
            </a:extLst>
          </a:blip>
          <a:srcRect/>
          <a:stretch>
            <a:fillRect/>
          </a:stretch>
        </p:blipFill>
        <p:spPr bwMode="auto">
          <a:xfrm>
            <a:off x="512545" y="2911521"/>
            <a:ext cx="3690964" cy="3069887"/>
          </a:xfrm>
          <a:prstGeom prst="rect">
            <a:avLst/>
          </a:prstGeom>
          <a:noFill/>
          <a:ln>
            <a:noFill/>
          </a:ln>
        </p:spPr>
      </p:pic>
      <mc:AlternateContent xmlns:mc="http://schemas.openxmlformats.org/markup-compatibility/2006" xmlns:a14="http://schemas.microsoft.com/office/drawing/2010/main">
        <mc:Choice Requires="a14">
          <p:sp>
            <p:nvSpPr>
              <p:cNvPr id="8" name="矩形 7"/>
              <p:cNvSpPr/>
              <p:nvPr/>
            </p:nvSpPr>
            <p:spPr>
              <a:xfrm>
                <a:off x="239156" y="1179647"/>
                <a:ext cx="4068352" cy="609907"/>
              </a:xfrm>
              <a:prstGeom prst="rect">
                <a:avLst/>
              </a:prstGeom>
            </p:spPr>
            <p:txBody>
              <a:bodyPr wrap="none" lIns="121917" tIns="60958" rIns="121917" bIns="60958">
                <a:spAutoFit/>
              </a:bodyPr>
              <a:lstStyle/>
              <a:p>
                <a:pPr>
                  <a:lnSpc>
                    <a:spcPct val="150000"/>
                  </a:lnSpc>
                </a:pPr>
                <a:r>
                  <a:rPr lang="en-US" altLang="zh-CN" sz="2400" b="1" dirty="0" smtClean="0">
                    <a:solidFill>
                      <a:srgbClr val="C00000"/>
                    </a:solidFill>
                  </a:rPr>
                  <a:t>Score(</a:t>
                </a:r>
                <a14:m>
                  <m:oMath xmlns:m="http://schemas.openxmlformats.org/officeDocument/2006/math">
                    <m:r>
                      <a:rPr lang="en-US" altLang="zh-CN" sz="2400" b="1" i="1">
                        <a:solidFill>
                          <a:srgbClr val="C00000"/>
                        </a:solidFill>
                        <a:latin typeface="Cambria Math"/>
                      </a:rPr>
                      <m:t>𝑭𝒂𝒕𝒉𝒆𝒓</m:t>
                    </m:r>
                    <m:d>
                      <m:dPr>
                        <m:ctrlPr>
                          <a:rPr lang="zh-CN" altLang="zh-CN" sz="2400" b="1" i="1">
                            <a:solidFill>
                              <a:srgbClr val="C00000"/>
                            </a:solidFill>
                            <a:latin typeface="Cambria Math"/>
                          </a:rPr>
                        </m:ctrlPr>
                      </m:dPr>
                      <m:e>
                        <m:r>
                          <a:rPr lang="en-US" altLang="zh-CN" sz="2400" b="1" i="1">
                            <a:solidFill>
                              <a:srgbClr val="C00000"/>
                            </a:solidFill>
                            <a:latin typeface="Cambria Math"/>
                          </a:rPr>
                          <m:t>𝑫𝒂𝒗𝒊𝒅</m:t>
                        </m:r>
                        <m:r>
                          <a:rPr lang="en-US" altLang="zh-CN" sz="2400" b="1" i="1">
                            <a:solidFill>
                              <a:srgbClr val="C00000"/>
                            </a:solidFill>
                            <a:latin typeface="Cambria Math"/>
                          </a:rPr>
                          <m:t>, </m:t>
                        </m:r>
                        <m:r>
                          <a:rPr lang="en-US" altLang="zh-CN" sz="2400" b="1" i="1">
                            <a:solidFill>
                              <a:srgbClr val="C00000"/>
                            </a:solidFill>
                            <a:latin typeface="Cambria Math"/>
                          </a:rPr>
                          <m:t>𝑨𝒏𝒏</m:t>
                        </m:r>
                      </m:e>
                    </m:d>
                  </m:oMath>
                </a14:m>
                <a:r>
                  <a:rPr lang="en-US" altLang="zh-CN" sz="2400" b="1" dirty="0" smtClean="0">
                    <a:solidFill>
                      <a:srgbClr val="C00000"/>
                    </a:solidFill>
                    <a:latin typeface="Times New Roman" panose="02020603050405020304" pitchFamily="18" charset="0"/>
                    <a:cs typeface="Times New Roman" panose="02020603050405020304" pitchFamily="18" charset="0"/>
                  </a:rPr>
                  <a:t>)</a:t>
                </a:r>
                <a:endParaRPr lang="zh-CN" altLang="en-US" sz="24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39156" y="1179647"/>
                <a:ext cx="4068352" cy="609907"/>
              </a:xfrm>
              <a:prstGeom prst="rect">
                <a:avLst/>
              </a:prstGeom>
              <a:blipFill rotWithShape="1">
                <a:blip r:embed="rId4"/>
                <a:stretch>
                  <a:fillRect l="-1497" r="-749"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379537" y="1202345"/>
                <a:ext cx="6191520" cy="564509"/>
              </a:xfrm>
              <a:prstGeom prst="rect">
                <a:avLst/>
              </a:prstGeom>
            </p:spPr>
            <p:txBody>
              <a:bodyPr wrap="square" lIns="121917" tIns="60958" rIns="121917" bIns="60958">
                <a:spAutoFit/>
              </a:bodyPr>
              <a:lstStyle/>
              <a:p>
                <a14:m>
                  <m:oMath xmlns:m="http://schemas.openxmlformats.org/officeDocument/2006/math">
                    <m:r>
                      <a:rPr lang="en-US" altLang="zh-CN" sz="2400" b="1" i="1" smtClean="0">
                        <a:solidFill>
                          <a:srgbClr val="C00000"/>
                        </a:solidFill>
                        <a:latin typeface="Cambria Math"/>
                      </a:rPr>
                      <m:t>𝒔𝒄𝒐𝒓𝒆</m:t>
                    </m:r>
                    <m:d>
                      <m:dPr>
                        <m:ctrlPr>
                          <a:rPr lang="en-US" altLang="zh-CN" sz="2400" b="1" i="1" smtClean="0">
                            <a:solidFill>
                              <a:srgbClr val="C00000"/>
                            </a:solidFill>
                            <a:latin typeface="Cambria Math"/>
                          </a:rPr>
                        </m:ctrlPr>
                      </m:dPr>
                      <m:e>
                        <m:r>
                          <a:rPr lang="en-US" altLang="zh-CN" sz="2400" b="1" i="1" smtClean="0">
                            <a:solidFill>
                              <a:srgbClr val="C00000"/>
                            </a:solidFill>
                            <a:latin typeface="Cambria Math"/>
                          </a:rPr>
                          <m:t>𝒔</m:t>
                        </m:r>
                        <m:r>
                          <a:rPr lang="en-US" altLang="zh-CN" sz="2400" b="1" i="1" smtClean="0">
                            <a:solidFill>
                              <a:srgbClr val="C00000"/>
                            </a:solidFill>
                            <a:latin typeface="Cambria Math"/>
                          </a:rPr>
                          <m:t>,</m:t>
                        </m:r>
                        <m:r>
                          <a:rPr lang="en-US" altLang="zh-CN" sz="2400" b="1" i="1" smtClean="0">
                            <a:solidFill>
                              <a:srgbClr val="C00000"/>
                            </a:solidFill>
                            <a:latin typeface="Cambria Math"/>
                          </a:rPr>
                          <m:t>𝒕</m:t>
                        </m:r>
                      </m:e>
                    </m:d>
                    <m:r>
                      <a:rPr lang="en-US" altLang="zh-CN" sz="2400" b="1" i="1" smtClean="0">
                        <a:solidFill>
                          <a:srgbClr val="C00000"/>
                        </a:solidFill>
                        <a:latin typeface="Cambria Math"/>
                      </a:rPr>
                      <m:t>=</m:t>
                    </m:r>
                    <m:nary>
                      <m:naryPr>
                        <m:chr m:val="∑"/>
                        <m:supHide m:val="on"/>
                        <m:ctrlPr>
                          <a:rPr lang="en-US" altLang="zh-CN" sz="2400" b="1" i="1" smtClean="0">
                            <a:solidFill>
                              <a:srgbClr val="C00000"/>
                            </a:solidFill>
                            <a:latin typeface="Cambria Math"/>
                          </a:rPr>
                        </m:ctrlPr>
                      </m:naryPr>
                      <m:sub>
                        <m:sSub>
                          <m:sSubPr>
                            <m:ctrlPr>
                              <a:rPr lang="en-US" altLang="zh-CN" sz="2400" b="1" i="1" smtClean="0">
                                <a:solidFill>
                                  <a:srgbClr val="C00000"/>
                                </a:solidFill>
                                <a:latin typeface="Cambria Math"/>
                              </a:rPr>
                            </m:ctrlPr>
                          </m:sSubPr>
                          <m:e>
                            <m:r>
                              <a:rPr lang="zh-CN" altLang="en-US" sz="2400" b="1" i="1" smtClean="0">
                                <a:solidFill>
                                  <a:srgbClr val="C00000"/>
                                </a:solidFill>
                                <a:latin typeface="Cambria Math"/>
                              </a:rPr>
                              <m:t>𝝅</m:t>
                            </m:r>
                          </m:e>
                          <m:sub>
                            <m:r>
                              <a:rPr lang="en-US" altLang="zh-CN" sz="2400" b="1" i="1" smtClean="0">
                                <a:solidFill>
                                  <a:srgbClr val="C00000"/>
                                </a:solidFill>
                                <a:latin typeface="Cambria Math"/>
                              </a:rPr>
                              <m:t>𝒋</m:t>
                            </m:r>
                          </m:sub>
                        </m:sSub>
                        <m:r>
                          <m:rPr>
                            <m:brk m:alnAt="7"/>
                          </m:rPr>
                          <a:rPr lang="en-US" altLang="zh-CN" sz="2400" b="1" i="1" smtClean="0">
                            <a:solidFill>
                              <a:srgbClr val="C00000"/>
                            </a:solidFill>
                            <a:latin typeface="Cambria Math"/>
                            <a:ea typeface="Cambria Math"/>
                          </a:rPr>
                          <m:t>∈</m:t>
                        </m:r>
                        <m:sSub>
                          <m:sSubPr>
                            <m:ctrlPr>
                              <a:rPr lang="en-US" altLang="zh-CN" sz="2400" b="1" i="1" smtClean="0">
                                <a:solidFill>
                                  <a:srgbClr val="C00000"/>
                                </a:solidFill>
                                <a:latin typeface="Cambria Math"/>
                                <a:ea typeface="Cambria Math"/>
                              </a:rPr>
                            </m:ctrlPr>
                          </m:sSubPr>
                          <m:e>
                            <m:r>
                              <a:rPr lang="en-US" altLang="zh-CN" sz="2400" b="1" i="1" smtClean="0">
                                <a:solidFill>
                                  <a:srgbClr val="C00000"/>
                                </a:solidFill>
                                <a:latin typeface="Cambria Math"/>
                                <a:ea typeface="Cambria Math"/>
                              </a:rPr>
                              <m:t>𝒑</m:t>
                            </m:r>
                          </m:e>
                          <m:sub>
                            <m:r>
                              <a:rPr lang="en-US" altLang="zh-CN" sz="2400" b="1" i="1" smtClean="0">
                                <a:solidFill>
                                  <a:srgbClr val="C00000"/>
                                </a:solidFill>
                                <a:latin typeface="Cambria Math"/>
                                <a:ea typeface="Cambria Math"/>
                              </a:rPr>
                              <m:t>𝒍</m:t>
                            </m:r>
                          </m:sub>
                        </m:sSub>
                      </m:sub>
                      <m:sup/>
                      <m:e>
                        <m:sSub>
                          <m:sSubPr>
                            <m:ctrlPr>
                              <a:rPr lang="en-US" altLang="zh-CN" sz="2400" b="1" i="1" smtClean="0">
                                <a:solidFill>
                                  <a:srgbClr val="C00000"/>
                                </a:solidFill>
                                <a:latin typeface="Cambria Math"/>
                              </a:rPr>
                            </m:ctrlPr>
                          </m:sSubPr>
                          <m:e>
                            <m:r>
                              <a:rPr lang="en-US" altLang="zh-CN" sz="2400" b="1" i="1" smtClean="0">
                                <a:solidFill>
                                  <a:srgbClr val="C00000"/>
                                </a:solidFill>
                                <a:latin typeface="Cambria Math"/>
                              </a:rPr>
                              <m:t>  </m:t>
                            </m:r>
                            <m:r>
                              <a:rPr lang="zh-CN" altLang="en-US" sz="2400" b="1" i="1" smtClean="0">
                                <a:solidFill>
                                  <a:srgbClr val="C00000"/>
                                </a:solidFill>
                                <a:latin typeface="Cambria Math"/>
                              </a:rPr>
                              <m:t>𝜽</m:t>
                            </m:r>
                          </m:e>
                          <m:sub>
                            <m:r>
                              <a:rPr lang="en-US" altLang="zh-CN" sz="2400" b="1" i="1" smtClean="0">
                                <a:solidFill>
                                  <a:srgbClr val="C00000"/>
                                </a:solidFill>
                                <a:latin typeface="Cambria Math"/>
                              </a:rPr>
                              <m:t>𝒋</m:t>
                            </m:r>
                          </m:sub>
                        </m:sSub>
                        <m:r>
                          <a:rPr lang="en-US" altLang="zh-CN" sz="2400" b="1" i="1" smtClean="0">
                            <a:solidFill>
                              <a:srgbClr val="C00000"/>
                            </a:solidFill>
                            <a:latin typeface="Cambria Math"/>
                          </a:rPr>
                          <m:t>  </m:t>
                        </m:r>
                        <m:r>
                          <a:rPr lang="en-US" altLang="zh-CN" sz="2400" b="1" i="1" smtClean="0">
                            <a:solidFill>
                              <a:srgbClr val="C00000"/>
                            </a:solidFill>
                            <a:latin typeface="Cambria Math"/>
                          </a:rPr>
                          <m:t>𝒇𝒂𝒕𝒉𝒆𝒓</m:t>
                        </m:r>
                        <m:r>
                          <a:rPr lang="en-US" altLang="zh-CN" sz="2400" b="1" i="1" smtClean="0">
                            <a:solidFill>
                              <a:srgbClr val="C00000"/>
                            </a:solidFill>
                            <a:latin typeface="Cambria Math"/>
                          </a:rPr>
                          <m:t>(</m:t>
                        </m:r>
                        <m:r>
                          <a:rPr lang="en-US" altLang="zh-CN" sz="2400" b="1" i="1" smtClean="0">
                            <a:solidFill>
                              <a:srgbClr val="C00000"/>
                            </a:solidFill>
                            <a:latin typeface="Cambria Math"/>
                          </a:rPr>
                          <m:t>𝒔</m:t>
                        </m:r>
                        <m:r>
                          <a:rPr lang="en-US" altLang="zh-CN" sz="2400" b="1" i="1">
                            <a:solidFill>
                              <a:srgbClr val="C00000"/>
                            </a:solidFill>
                            <a:latin typeface="Cambria Math"/>
                            <a:ea typeface="Cambria Math"/>
                          </a:rPr>
                          <m:t>→</m:t>
                        </m:r>
                        <m:r>
                          <a:rPr lang="en-US" altLang="zh-CN" sz="2400" b="1" i="1" smtClean="0">
                            <a:solidFill>
                              <a:srgbClr val="C00000"/>
                            </a:solidFill>
                            <a:latin typeface="Cambria Math"/>
                            <a:ea typeface="Cambria Math"/>
                          </a:rPr>
                          <m:t>𝒕</m:t>
                        </m:r>
                        <m:r>
                          <a:rPr lang="en-US" altLang="zh-CN" sz="2400" b="1" i="1" smtClean="0">
                            <a:solidFill>
                              <a:srgbClr val="C00000"/>
                            </a:solidFill>
                            <a:latin typeface="Cambria Math"/>
                            <a:ea typeface="Cambria Math"/>
                          </a:rPr>
                          <m:t>;</m:t>
                        </m:r>
                      </m:e>
                    </m:nary>
                    <m:sSub>
                      <m:sSubPr>
                        <m:ctrlPr>
                          <a:rPr lang="en-US" altLang="zh-CN" sz="2400" b="1" i="1">
                            <a:solidFill>
                              <a:srgbClr val="C00000"/>
                            </a:solidFill>
                            <a:latin typeface="Cambria Math"/>
                          </a:rPr>
                        </m:ctrlPr>
                      </m:sSubPr>
                      <m:e>
                        <m:r>
                          <a:rPr lang="zh-CN" altLang="en-US" sz="2400" b="1" i="1">
                            <a:solidFill>
                              <a:srgbClr val="C00000"/>
                            </a:solidFill>
                            <a:latin typeface="Cambria Math"/>
                          </a:rPr>
                          <m:t>𝝅</m:t>
                        </m:r>
                      </m:e>
                      <m:sub>
                        <m:r>
                          <a:rPr lang="en-US" altLang="zh-CN" sz="2400" b="1" i="1">
                            <a:solidFill>
                              <a:srgbClr val="C00000"/>
                            </a:solidFill>
                            <a:latin typeface="Cambria Math"/>
                          </a:rPr>
                          <m:t>𝒋</m:t>
                        </m:r>
                      </m:sub>
                    </m:sSub>
                  </m:oMath>
                </a14:m>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5379537" y="1202345"/>
                <a:ext cx="6191520" cy="564509"/>
              </a:xfrm>
              <a:prstGeom prst="rect">
                <a:avLst/>
              </a:prstGeom>
              <a:blipFill rotWithShape="1">
                <a:blip r:embed="rId5"/>
                <a:stretch>
                  <a:fillRect t="-102151" b="-1451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469553" y="1789554"/>
                <a:ext cx="7551329" cy="4647422"/>
              </a:xfrm>
              <a:prstGeom prst="rect">
                <a:avLst/>
              </a:prstGeom>
            </p:spPr>
            <p:txBody>
              <a:bodyPr wrap="square" lIns="121917" tIns="60958" rIns="121917" bIns="60958">
                <a:spAutoFit/>
              </a:bodyPr>
              <a:lstStyle/>
              <a:p>
                <a:pPr>
                  <a:lnSpc>
                    <a:spcPct val="150000"/>
                  </a:lnSpc>
                </a:pP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3. </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对于</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每一个正例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负例，判断上述四条路径可否链接其包含的两个实体，将可链接（记为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）和不可链接（记为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0</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）作为特征，于是每一个正例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负例得到一个四维特征向量：</a:t>
                </a:r>
              </a:p>
              <a:p>
                <a:pPr>
                  <a:lnSpc>
                    <a:spcPct val="150000"/>
                  </a:lnSpc>
                </a:pP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sz="19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900" i="1">
                        <a:latin typeface="Cambria Math"/>
                      </a:rPr>
                      <m:t>{</m:t>
                    </m:r>
                    <m:d>
                      <m:dPr>
                        <m:begChr m:val="["/>
                        <m:endChr m:val="]"/>
                        <m:ctrlPr>
                          <a:rPr lang="zh-CN" altLang="zh-CN" sz="1900" i="1">
                            <a:latin typeface="Cambria Math"/>
                          </a:rPr>
                        </m:ctrlPr>
                      </m:dPr>
                      <m:e>
                        <m:r>
                          <a:rPr lang="en-US" altLang="zh-CN" sz="1900" i="1">
                            <a:latin typeface="Cambria Math"/>
                          </a:rPr>
                          <m:t>1, 0, 0, 0</m:t>
                        </m:r>
                      </m:e>
                    </m:d>
                    <m:r>
                      <a:rPr lang="en-US" altLang="zh-CN" sz="1900" i="1">
                        <a:latin typeface="Cambria Math"/>
                      </a:rPr>
                      <m:t>, 1}</m:t>
                    </m:r>
                  </m:oMath>
                </a14:m>
                <a:endParaRPr lang="zh-CN" altLang="zh-CN" sz="19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sz="19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900" i="1">
                        <a:latin typeface="Cambria Math"/>
                      </a:rPr>
                      <m:t>{</m:t>
                    </m:r>
                    <m:d>
                      <m:dPr>
                        <m:begChr m:val="["/>
                        <m:endChr m:val="]"/>
                        <m:ctrlPr>
                          <a:rPr lang="zh-CN" altLang="zh-CN" sz="1900" i="1">
                            <a:latin typeface="Cambria Math"/>
                          </a:rPr>
                        </m:ctrlPr>
                      </m:dPr>
                      <m:e>
                        <m:r>
                          <a:rPr lang="en-US" altLang="zh-CN" sz="1900" i="1">
                            <a:latin typeface="Cambria Math"/>
                          </a:rPr>
                          <m:t>0, 1, 0, 0</m:t>
                        </m:r>
                      </m:e>
                    </m:d>
                    <m:r>
                      <a:rPr lang="en-US" altLang="zh-CN" sz="1900" i="1">
                        <a:latin typeface="Cambria Math"/>
                      </a:rPr>
                      <m:t>, −1}</m:t>
                    </m:r>
                  </m:oMath>
                </a14:m>
                <a:endParaRPr lang="zh-CN" altLang="zh-CN" sz="19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sz="19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900" i="1">
                        <a:latin typeface="Cambria Math"/>
                      </a:rPr>
                      <m:t>{</m:t>
                    </m:r>
                    <m:d>
                      <m:dPr>
                        <m:begChr m:val="["/>
                        <m:endChr m:val="]"/>
                        <m:ctrlPr>
                          <a:rPr lang="zh-CN" altLang="zh-CN" sz="1900" i="1">
                            <a:latin typeface="Cambria Math"/>
                          </a:rPr>
                        </m:ctrlPr>
                      </m:dPr>
                      <m:e>
                        <m:r>
                          <a:rPr lang="en-US" altLang="zh-CN" sz="1900" i="1">
                            <a:latin typeface="Cambria Math"/>
                          </a:rPr>
                          <m:t>0, 0, 1, 0</m:t>
                        </m:r>
                      </m:e>
                    </m:d>
                    <m:r>
                      <a:rPr lang="en-US" altLang="zh-CN" sz="1900" i="1">
                        <a:latin typeface="Cambria Math"/>
                      </a:rPr>
                      <m:t>, −1}</m:t>
                    </m:r>
                  </m:oMath>
                </a14:m>
                <a:endParaRPr lang="zh-CN" altLang="zh-CN" sz="19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(James, Mike)</a:t>
                </a:r>
                <a:r>
                  <a:rPr lang="zh-CN" altLang="zh-CN" sz="19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900" i="1">
                        <a:latin typeface="Cambria Math"/>
                      </a:rPr>
                      <m:t>{</m:t>
                    </m:r>
                    <m:d>
                      <m:dPr>
                        <m:begChr m:val="["/>
                        <m:endChr m:val="]"/>
                        <m:ctrlPr>
                          <a:rPr lang="zh-CN" altLang="zh-CN" sz="1900" i="1">
                            <a:latin typeface="Cambria Math"/>
                          </a:rPr>
                        </m:ctrlPr>
                      </m:dPr>
                      <m:e>
                        <m:r>
                          <a:rPr lang="en-US" altLang="zh-CN" sz="1900" i="1">
                            <a:latin typeface="Cambria Math"/>
                          </a:rPr>
                          <m:t>0, 0, 1, 1</m:t>
                        </m:r>
                      </m:e>
                    </m:d>
                    <m:r>
                      <a:rPr lang="en-US" altLang="zh-CN" sz="1900" i="1">
                        <a:latin typeface="Cambria Math"/>
                      </a:rPr>
                      <m:t>, −1}</m:t>
                    </m:r>
                  </m:oMath>
                </a14:m>
                <a:endParaRPr lang="en-US" altLang="zh-CN" sz="19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4. </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依据训练样本</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，训练分类器</a:t>
                </a:r>
                <a14:m>
                  <m:oMath xmlns:m="http://schemas.openxmlformats.org/officeDocument/2006/math">
                    <m:r>
                      <a:rPr lang="en-US" altLang="zh-CN" sz="2400" i="1">
                        <a:latin typeface="Cambria Math"/>
                      </a:rPr>
                      <m:t>𝑀</m:t>
                    </m:r>
                  </m:oMath>
                </a14:m>
                <a:endParaRPr lang="zh-CN"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469553" y="1789554"/>
                <a:ext cx="7551329" cy="4647422"/>
              </a:xfrm>
              <a:prstGeom prst="rect">
                <a:avLst/>
              </a:prstGeom>
              <a:blipFill rotWithShape="1">
                <a:blip r:embed="rId6"/>
                <a:stretch>
                  <a:fillRect l="-807" r="-81" b="-3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2244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949255" y="69009"/>
            <a:ext cx="11375909"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3733" b="1" dirty="0">
                <a:latin typeface="Times New Roman" panose="02020603050405020304" pitchFamily="18" charset="0"/>
                <a:ea typeface="微软雅黑" panose="020B0503020204020204" pitchFamily="34" charset="-122"/>
                <a:cs typeface="Times New Roman" panose="02020603050405020304" pitchFamily="18" charset="0"/>
              </a:rPr>
              <a:t>知识图谱推理</a:t>
            </a:r>
            <a:r>
              <a:rPr lang="en-US" altLang="zh-CN" sz="3733"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933"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733" b="1" dirty="0">
                <a:latin typeface="Times New Roman" panose="02020603050405020304" pitchFamily="18" charset="0"/>
                <a:ea typeface="微软雅黑" panose="020B0503020204020204" pitchFamily="34" charset="-122"/>
                <a:cs typeface="Times New Roman" panose="02020603050405020304" pitchFamily="18" charset="0"/>
              </a:rPr>
              <a:t>机器学习</a:t>
            </a:r>
            <a:endParaRPr lang="en-US" altLang="zh-CN" sz="37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0" name="右箭头 149"/>
          <p:cNvSpPr/>
          <p:nvPr/>
        </p:nvSpPr>
        <p:spPr bwMode="auto">
          <a:xfrm>
            <a:off x="1287163" y="2925585"/>
            <a:ext cx="364757" cy="55015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none" lIns="121920" tIns="60960" rIns="121920" bIns="60960" numCol="1" rtlCol="0" anchor="t" anchorCtr="0" compatLnSpc="1">
            <a:prstTxWarp prst="textNoShape">
              <a:avLst/>
            </a:prstTxWarp>
          </a:bodyPr>
          <a:lstStyle/>
          <a:p>
            <a:pPr defTabSz="1219170" eaLnBrk="1" hangingPunct="1">
              <a:buClr>
                <a:schemeClr val="accent2"/>
              </a:buClr>
            </a:pPr>
            <a:endParaRPr kumimoji="0" lang="zh-CN" altLang="en-US" sz="2400" b="1">
              <a:latin typeface="Times New Roman" pitchFamily="18" charset="0"/>
              <a:ea typeface="宋体" pitchFamily="2" charset="-122"/>
            </a:endParaRPr>
          </a:p>
        </p:txBody>
      </p:sp>
      <p:grpSp>
        <p:nvGrpSpPr>
          <p:cNvPr id="151" name="组合 150"/>
          <p:cNvGrpSpPr/>
          <p:nvPr/>
        </p:nvGrpSpPr>
        <p:grpSpPr>
          <a:xfrm>
            <a:off x="25033" y="2114945"/>
            <a:ext cx="1083649" cy="1166160"/>
            <a:chOff x="143508" y="2132856"/>
            <a:chExt cx="1933364" cy="2588011"/>
          </a:xfrm>
        </p:grpSpPr>
        <p:pic>
          <p:nvPicPr>
            <p:cNvPr id="152" name="Picture 4" descr="http://s6.sinaimg.cn/mw690/669e82e7tx6BpljwBc9d5&amp;6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508" y="21328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4" descr="http://s6.sinaimg.cn/mw690/669e82e7tx6BpljwBc9d5&amp;6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908" y="22852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4" descr="http://s6.sinaimg.cn/mw690/669e82e7tx6BpljwBc9d5&amp;6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308" y="24376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4" descr="http://s6.sinaimg.cn/mw690/669e82e7tx6BpljwBc9d5&amp;6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708" y="2590056"/>
              <a:ext cx="1476164" cy="2130811"/>
            </a:xfrm>
            <a:prstGeom prst="rect">
              <a:avLst/>
            </a:prstGeom>
            <a:noFill/>
            <a:extLst>
              <a:ext uri="{909E8E84-426E-40DD-AFC4-6F175D3DCCD1}">
                <a14:hiddenFill xmlns:a14="http://schemas.microsoft.com/office/drawing/2010/main">
                  <a:solidFill>
                    <a:srgbClr val="FFFFFF"/>
                  </a:solidFill>
                </a14:hiddenFill>
              </a:ext>
            </a:extLst>
          </p:spPr>
        </p:pic>
      </p:grpSp>
      <p:pic>
        <p:nvPicPr>
          <p:cNvPr id="156" name="Picture 1" descr="C:\Users\Yimeng\Documents\MATLAB\Yimeng11\databa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44" y="3452487"/>
            <a:ext cx="1244689" cy="97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圆角矩形 156"/>
          <p:cNvSpPr/>
          <p:nvPr/>
        </p:nvSpPr>
        <p:spPr bwMode="auto">
          <a:xfrm>
            <a:off x="4003341" y="3882969"/>
            <a:ext cx="1766889" cy="673259"/>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定义特征</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159" name="矩形 158"/>
          <p:cNvSpPr/>
          <p:nvPr/>
        </p:nvSpPr>
        <p:spPr bwMode="auto">
          <a:xfrm>
            <a:off x="1644541" y="1790505"/>
            <a:ext cx="1430756" cy="282031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horz" wrap="square" lIns="121920" tIns="60960" rIns="121920" bIns="60960" numCol="1" spcCol="0" rtlCol="0" fromWordArt="0" anchor="t" anchorCtr="0" forceAA="0" compatLnSpc="1">
            <a:prstTxWarp prst="textNoShape">
              <a:avLst/>
            </a:prstTxWarp>
            <a:noAutofit/>
          </a:bodyPr>
          <a:lstStyle>
            <a:defPPr>
              <a:defRPr lang="zh-CN"/>
            </a:defPPr>
            <a:lvl1pPr algn="ctr" rtl="0" fontAlgn="base">
              <a:spcBef>
                <a:spcPct val="0"/>
              </a:spcBef>
              <a:spcAft>
                <a:spcPct val="0"/>
              </a:spcAft>
              <a:defRPr sz="2800" kern="1200">
                <a:solidFill>
                  <a:schemeClr val="dk1"/>
                </a:solidFill>
                <a:latin typeface="+mn-lt"/>
                <a:ea typeface="+mn-ea"/>
                <a:cs typeface="+mn-cs"/>
              </a:defRPr>
            </a:lvl1pPr>
            <a:lvl2pPr marL="457200" algn="ctr" rtl="0" fontAlgn="base">
              <a:spcBef>
                <a:spcPct val="0"/>
              </a:spcBef>
              <a:spcAft>
                <a:spcPct val="0"/>
              </a:spcAft>
              <a:defRPr sz="2800" kern="1200">
                <a:solidFill>
                  <a:schemeClr val="dk1"/>
                </a:solidFill>
                <a:latin typeface="+mn-lt"/>
                <a:ea typeface="+mn-ea"/>
                <a:cs typeface="+mn-cs"/>
              </a:defRPr>
            </a:lvl2pPr>
            <a:lvl3pPr marL="914400" algn="ctr" rtl="0" fontAlgn="base">
              <a:spcBef>
                <a:spcPct val="0"/>
              </a:spcBef>
              <a:spcAft>
                <a:spcPct val="0"/>
              </a:spcAft>
              <a:defRPr sz="2800" kern="1200">
                <a:solidFill>
                  <a:schemeClr val="dk1"/>
                </a:solidFill>
                <a:latin typeface="+mn-lt"/>
                <a:ea typeface="+mn-ea"/>
                <a:cs typeface="+mn-cs"/>
              </a:defRPr>
            </a:lvl3pPr>
            <a:lvl4pPr marL="1371600" algn="ctr" rtl="0" fontAlgn="base">
              <a:spcBef>
                <a:spcPct val="0"/>
              </a:spcBef>
              <a:spcAft>
                <a:spcPct val="0"/>
              </a:spcAft>
              <a:defRPr sz="2800" kern="1200">
                <a:solidFill>
                  <a:schemeClr val="dk1"/>
                </a:solidFill>
                <a:latin typeface="+mn-lt"/>
                <a:ea typeface="+mn-ea"/>
                <a:cs typeface="+mn-cs"/>
              </a:defRPr>
            </a:lvl4pPr>
            <a:lvl5pPr marL="1828800" algn="ctr" rtl="0" fontAlgn="base">
              <a:spcBef>
                <a:spcPct val="0"/>
              </a:spcBef>
              <a:spcAft>
                <a:spcPct val="0"/>
              </a:spcAft>
              <a:defRPr sz="2800" kern="1200">
                <a:solidFill>
                  <a:schemeClr val="dk1"/>
                </a:solidFill>
                <a:latin typeface="+mn-lt"/>
                <a:ea typeface="+mn-ea"/>
                <a:cs typeface="+mn-cs"/>
              </a:defRPr>
            </a:lvl5pPr>
            <a:lvl6pPr marL="2286000" algn="l" defTabSz="914400" rtl="0" eaLnBrk="1" latinLnBrk="0" hangingPunct="1">
              <a:defRPr sz="2800" kern="1200">
                <a:solidFill>
                  <a:schemeClr val="dk1"/>
                </a:solidFill>
                <a:latin typeface="+mn-lt"/>
                <a:ea typeface="+mn-ea"/>
                <a:cs typeface="+mn-cs"/>
              </a:defRPr>
            </a:lvl6pPr>
            <a:lvl7pPr marL="2743200" algn="l" defTabSz="914400" rtl="0" eaLnBrk="1" latinLnBrk="0" hangingPunct="1">
              <a:defRPr sz="2800" kern="1200">
                <a:solidFill>
                  <a:schemeClr val="dk1"/>
                </a:solidFill>
                <a:latin typeface="+mn-lt"/>
                <a:ea typeface="+mn-ea"/>
                <a:cs typeface="+mn-cs"/>
              </a:defRPr>
            </a:lvl7pPr>
            <a:lvl8pPr marL="3200400" algn="l" defTabSz="914400" rtl="0" eaLnBrk="1" latinLnBrk="0" hangingPunct="1">
              <a:defRPr sz="2800" kern="1200">
                <a:solidFill>
                  <a:schemeClr val="dk1"/>
                </a:solidFill>
                <a:latin typeface="+mn-lt"/>
                <a:ea typeface="+mn-ea"/>
                <a:cs typeface="+mn-cs"/>
              </a:defRPr>
            </a:lvl8pPr>
            <a:lvl9pPr marL="3657600" algn="l" defTabSz="914400" rtl="0" eaLnBrk="1" latinLnBrk="0" hangingPunct="1">
              <a:defRPr sz="2800" kern="1200">
                <a:solidFill>
                  <a:schemeClr val="dk1"/>
                </a:solidFill>
                <a:latin typeface="+mn-lt"/>
                <a:ea typeface="+mn-ea"/>
                <a:cs typeface="+mn-cs"/>
              </a:defRPr>
            </a:lvl9pPr>
          </a:lstStyle>
          <a:p>
            <a:pPr defTabSz="1219170" eaLnBrk="1" hangingPunct="1"/>
            <a:endParaRPr kumimoji="0" lang="zh-CN" altLang="en-US" sz="3733">
              <a:solidFill>
                <a:schemeClr val="tx1"/>
              </a:solidFill>
              <a:latin typeface="Times New Roman" pitchFamily="18" charset="0"/>
              <a:ea typeface="宋体" pitchFamily="2" charset="-122"/>
              <a:cs typeface="Times New Roman" pitchFamily="18" charset="0"/>
            </a:endParaRPr>
          </a:p>
        </p:txBody>
      </p:sp>
      <p:sp>
        <p:nvSpPr>
          <p:cNvPr id="160" name="TextBox 159"/>
          <p:cNvSpPr txBox="1"/>
          <p:nvPr/>
        </p:nvSpPr>
        <p:spPr>
          <a:xfrm>
            <a:off x="1651920" y="1930731"/>
            <a:ext cx="1638291" cy="278069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457189" indent="-457189">
              <a:lnSpc>
                <a:spcPct val="200000"/>
              </a:lnSpc>
              <a:buFont typeface="Arial" pitchFamily="34" charset="0"/>
              <a:buChar char="•"/>
            </a:pPr>
            <a:r>
              <a:rPr lang="zh-CN" altLang="en-US" sz="2667" dirty="0">
                <a:solidFill>
                  <a:srgbClr val="C00000"/>
                </a:solidFill>
                <a:latin typeface="Times New Roman" pitchFamily="18" charset="0"/>
                <a:ea typeface="黑体" pitchFamily="49" charset="-122"/>
                <a:cs typeface="Times New Roman" pitchFamily="18" charset="0"/>
              </a:rPr>
              <a:t>概念</a:t>
            </a:r>
            <a:endParaRPr lang="en-US" altLang="zh-CN" sz="2667" dirty="0">
              <a:solidFill>
                <a:srgbClr val="C00000"/>
              </a:solidFill>
              <a:latin typeface="Times New Roman" pitchFamily="18" charset="0"/>
              <a:ea typeface="黑体" pitchFamily="49" charset="-122"/>
              <a:cs typeface="Times New Roman" pitchFamily="18" charset="0"/>
            </a:endParaRPr>
          </a:p>
          <a:p>
            <a:pPr marL="457189" indent="-457189">
              <a:lnSpc>
                <a:spcPct val="200000"/>
              </a:lnSpc>
              <a:buFont typeface="Arial" pitchFamily="34" charset="0"/>
              <a:buChar char="•"/>
            </a:pPr>
            <a:r>
              <a:rPr lang="zh-CN" altLang="en-US" sz="2667" dirty="0">
                <a:solidFill>
                  <a:srgbClr val="C00000"/>
                </a:solidFill>
                <a:latin typeface="Times New Roman" pitchFamily="18" charset="0"/>
                <a:ea typeface="黑体" pitchFamily="49" charset="-122"/>
                <a:cs typeface="Times New Roman" pitchFamily="18" charset="0"/>
              </a:rPr>
              <a:t>关系</a:t>
            </a:r>
            <a:endParaRPr lang="en-US" altLang="zh-CN" sz="2667" dirty="0">
              <a:solidFill>
                <a:srgbClr val="C00000"/>
              </a:solidFill>
              <a:latin typeface="Times New Roman" pitchFamily="18" charset="0"/>
              <a:ea typeface="黑体" pitchFamily="49" charset="-122"/>
              <a:cs typeface="Times New Roman" pitchFamily="18" charset="0"/>
            </a:endParaRPr>
          </a:p>
          <a:p>
            <a:pPr marL="457189" indent="-457189">
              <a:lnSpc>
                <a:spcPct val="200000"/>
              </a:lnSpc>
              <a:buFont typeface="Arial" pitchFamily="34" charset="0"/>
              <a:buChar char="•"/>
            </a:pPr>
            <a:r>
              <a:rPr lang="zh-CN" altLang="en-US" sz="2667" dirty="0">
                <a:solidFill>
                  <a:srgbClr val="C00000"/>
                </a:solidFill>
                <a:latin typeface="Times New Roman" pitchFamily="18" charset="0"/>
                <a:ea typeface="黑体" pitchFamily="49" charset="-122"/>
                <a:cs typeface="Times New Roman" pitchFamily="18" charset="0"/>
              </a:rPr>
              <a:t>属性</a:t>
            </a:r>
            <a:endParaRPr lang="en-US" altLang="zh-CN" sz="2667" dirty="0">
              <a:solidFill>
                <a:srgbClr val="C00000"/>
              </a:solidFill>
              <a:latin typeface="Times New Roman" pitchFamily="18" charset="0"/>
              <a:ea typeface="黑体" pitchFamily="49" charset="-122"/>
              <a:cs typeface="Times New Roman" pitchFamily="18" charset="0"/>
            </a:endParaRPr>
          </a:p>
          <a:p>
            <a:pPr marL="457189" indent="-457189">
              <a:buFont typeface="Arial" pitchFamily="34" charset="0"/>
              <a:buChar char="•"/>
            </a:pPr>
            <a:endParaRPr lang="zh-CN" altLang="en-US" sz="1467" dirty="0">
              <a:latin typeface="Times New Roman" pitchFamily="18" charset="0"/>
              <a:ea typeface="黑体" pitchFamily="49" charset="-122"/>
              <a:cs typeface="Times New Roman" pitchFamily="18" charset="0"/>
            </a:endParaRPr>
          </a:p>
        </p:txBody>
      </p:sp>
      <p:sp>
        <p:nvSpPr>
          <p:cNvPr id="161" name="右箭头 160"/>
          <p:cNvSpPr/>
          <p:nvPr/>
        </p:nvSpPr>
        <p:spPr bwMode="auto">
          <a:xfrm>
            <a:off x="3144444" y="2951436"/>
            <a:ext cx="480053" cy="55015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none" lIns="121920" tIns="60960" rIns="121920" bIns="60960" numCol="1" rtlCol="0" anchor="t" anchorCtr="0" compatLnSpc="1">
            <a:prstTxWarp prst="textNoShape">
              <a:avLst/>
            </a:prstTxWarp>
          </a:bodyPr>
          <a:lstStyle/>
          <a:p>
            <a:pPr defTabSz="1219170" eaLnBrk="1" hangingPunct="1">
              <a:buClr>
                <a:schemeClr val="accent2"/>
              </a:buClr>
            </a:pPr>
            <a:endParaRPr kumimoji="0" lang="zh-CN" altLang="en-US" sz="2400" b="1">
              <a:latin typeface="Times New Roman" pitchFamily="18" charset="0"/>
              <a:ea typeface="宋体" pitchFamily="2" charset="-122"/>
            </a:endParaRPr>
          </a:p>
        </p:txBody>
      </p:sp>
      <p:sp>
        <p:nvSpPr>
          <p:cNvPr id="162" name="圆角矩形 161"/>
          <p:cNvSpPr/>
          <p:nvPr/>
        </p:nvSpPr>
        <p:spPr bwMode="auto">
          <a:xfrm>
            <a:off x="3624498" y="2837490"/>
            <a:ext cx="2316215" cy="785497"/>
          </a:xfrm>
          <a:prstGeom prst="roundRect">
            <a:avLst/>
          </a:prstGeom>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2133"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特征提取</a:t>
            </a:r>
            <a:endParaRPr lang="en-US" altLang="zh-CN" sz="2133"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163" name="右箭头 162"/>
          <p:cNvSpPr/>
          <p:nvPr/>
        </p:nvSpPr>
        <p:spPr bwMode="auto">
          <a:xfrm>
            <a:off x="5972561" y="3078444"/>
            <a:ext cx="442416" cy="429601"/>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none" lIns="121920" tIns="60960" rIns="121920" bIns="60960" numCol="1" rtlCol="0" anchor="t" anchorCtr="0" compatLnSpc="1">
            <a:prstTxWarp prst="textNoShape">
              <a:avLst/>
            </a:prstTxWarp>
          </a:bodyPr>
          <a:lstStyle/>
          <a:p>
            <a:pPr defTabSz="1219170" eaLnBrk="1" hangingPunct="1">
              <a:buClr>
                <a:schemeClr val="accent2"/>
              </a:buClr>
            </a:pPr>
            <a:endParaRPr kumimoji="0" lang="zh-CN" altLang="en-US" sz="2400" b="1">
              <a:latin typeface="Times New Roman" pitchFamily="18" charset="0"/>
              <a:ea typeface="宋体" pitchFamily="2" charset="-122"/>
            </a:endParaRPr>
          </a:p>
        </p:txBody>
      </p:sp>
      <p:sp>
        <p:nvSpPr>
          <p:cNvPr id="165" name="圆角矩形 164"/>
          <p:cNvSpPr/>
          <p:nvPr/>
        </p:nvSpPr>
        <p:spPr bwMode="auto">
          <a:xfrm>
            <a:off x="6421746" y="2897400"/>
            <a:ext cx="2076257" cy="785497"/>
          </a:xfrm>
          <a:prstGeom prst="roundRect">
            <a:avLst/>
          </a:prstGeom>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2133"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分类器</a:t>
            </a:r>
            <a:endParaRPr lang="en-US" altLang="zh-CN" sz="2133"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166" name="任意多边形 165"/>
          <p:cNvSpPr/>
          <p:nvPr/>
        </p:nvSpPr>
        <p:spPr bwMode="auto">
          <a:xfrm>
            <a:off x="8861479" y="2706068"/>
            <a:ext cx="855724" cy="1284817"/>
          </a:xfrm>
          <a:custGeom>
            <a:avLst/>
            <a:gdLst>
              <a:gd name="connsiteX0" fmla="*/ 205967 w 1235775"/>
              <a:gd name="connsiteY0" fmla="*/ 0 h 5555068"/>
              <a:gd name="connsiteX1" fmla="*/ 1029808 w 1235775"/>
              <a:gd name="connsiteY1" fmla="*/ 0 h 5555068"/>
              <a:gd name="connsiteX2" fmla="*/ 1235775 w 1235775"/>
              <a:gd name="connsiteY2" fmla="*/ 205967 h 5555068"/>
              <a:gd name="connsiteX3" fmla="*/ 1235775 w 1235775"/>
              <a:gd name="connsiteY3" fmla="*/ 5555068 h 5555068"/>
              <a:gd name="connsiteX4" fmla="*/ 1235775 w 1235775"/>
              <a:gd name="connsiteY4" fmla="*/ 5555068 h 5555068"/>
              <a:gd name="connsiteX5" fmla="*/ 0 w 1235775"/>
              <a:gd name="connsiteY5" fmla="*/ 5555068 h 5555068"/>
              <a:gd name="connsiteX6" fmla="*/ 0 w 1235775"/>
              <a:gd name="connsiteY6" fmla="*/ 5555068 h 5555068"/>
              <a:gd name="connsiteX7" fmla="*/ 0 w 1235775"/>
              <a:gd name="connsiteY7" fmla="*/ 205967 h 5555068"/>
              <a:gd name="connsiteX8" fmla="*/ 205967 w 1235775"/>
              <a:gd name="connsiteY8" fmla="*/ 0 h 5555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775" h="5555068">
                <a:moveTo>
                  <a:pt x="1235775" y="925866"/>
                </a:moveTo>
                <a:lnTo>
                  <a:pt x="1235775" y="4629202"/>
                </a:lnTo>
                <a:cubicBezTo>
                  <a:pt x="1235775" y="5140540"/>
                  <a:pt x="1215261" y="5555066"/>
                  <a:pt x="1189956" y="5555066"/>
                </a:cubicBezTo>
                <a:lnTo>
                  <a:pt x="0" y="5555066"/>
                </a:lnTo>
                <a:lnTo>
                  <a:pt x="0" y="5555066"/>
                </a:lnTo>
                <a:lnTo>
                  <a:pt x="0" y="2"/>
                </a:lnTo>
                <a:lnTo>
                  <a:pt x="0" y="2"/>
                </a:lnTo>
                <a:lnTo>
                  <a:pt x="1189956" y="2"/>
                </a:lnTo>
                <a:cubicBezTo>
                  <a:pt x="1215261" y="2"/>
                  <a:pt x="1235775" y="414528"/>
                  <a:pt x="1235775" y="925866"/>
                </a:cubicBezTo>
                <a:close/>
              </a:path>
            </a:pathLst>
          </a:custGeom>
          <a:gradFill flip="none" rotWithShape="0">
            <a:gsLst>
              <a:gs pos="0">
                <a:srgbClr val="E6DCAC"/>
              </a:gs>
              <a:gs pos="12000">
                <a:srgbClr val="E6D78A"/>
              </a:gs>
              <a:gs pos="30000">
                <a:srgbClr val="C7AC4C"/>
              </a:gs>
              <a:gs pos="45000">
                <a:srgbClr val="E6D78A"/>
              </a:gs>
              <a:gs pos="77000">
                <a:srgbClr val="C7AC4C"/>
              </a:gs>
              <a:gs pos="100000">
                <a:srgbClr val="E6DCAC"/>
              </a:gs>
            </a:gsLst>
            <a:lin ang="16200000" scaled="0"/>
            <a:tileRect/>
          </a:gra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330201" tIns="245535" rIns="410635" bIns="245536" spcCol="1270" anchor="ctr"/>
          <a:lstStyle/>
          <a:p>
            <a:pPr marL="0" lvl="1" algn="just" defTabSz="1422364">
              <a:lnSpc>
                <a:spcPct val="90000"/>
              </a:lnSpc>
              <a:spcAft>
                <a:spcPct val="15000"/>
              </a:spcAft>
              <a:defRPr/>
            </a:pPr>
            <a:r>
              <a:rPr lang="zh-CN" altLang="en-US" sz="2667" b="1" dirty="0">
                <a:solidFill>
                  <a:srgbClr val="002060"/>
                </a:solidFill>
                <a:latin typeface="黑体" panose="02010609060101010101" pitchFamily="49" charset="-122"/>
                <a:ea typeface="黑体" panose="02010609060101010101" pitchFamily="49" charset="-122"/>
                <a:cs typeface="Times New Roman" panose="02020603050405020304" pitchFamily="18" charset="0"/>
                <a:sym typeface="Times New Roman" pitchFamily="18" charset="0"/>
              </a:rPr>
              <a:t>识别</a:t>
            </a:r>
            <a:endParaRPr lang="en-US" altLang="zh-CN" sz="2667" b="1" dirty="0">
              <a:solidFill>
                <a:srgbClr val="002060"/>
              </a:solidFill>
              <a:latin typeface="黑体" panose="02010609060101010101" pitchFamily="49" charset="-122"/>
              <a:ea typeface="黑体" panose="02010609060101010101" pitchFamily="49" charset="-122"/>
              <a:cs typeface="Times New Roman" panose="02020603050405020304" pitchFamily="18" charset="0"/>
              <a:sym typeface="Times New Roman" pitchFamily="18" charset="0"/>
            </a:endParaRPr>
          </a:p>
        </p:txBody>
      </p:sp>
      <p:sp>
        <p:nvSpPr>
          <p:cNvPr id="167" name="右箭头 166"/>
          <p:cNvSpPr/>
          <p:nvPr/>
        </p:nvSpPr>
        <p:spPr bwMode="auto">
          <a:xfrm>
            <a:off x="8500043" y="3133677"/>
            <a:ext cx="361436" cy="429601"/>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none" lIns="121920" tIns="60960" rIns="121920" bIns="60960" numCol="1" rtlCol="0" anchor="t" anchorCtr="0" compatLnSpc="1">
            <a:prstTxWarp prst="textNoShape">
              <a:avLst/>
            </a:prstTxWarp>
          </a:bodyPr>
          <a:lstStyle/>
          <a:p>
            <a:pPr defTabSz="1219170" eaLnBrk="1" hangingPunct="1">
              <a:buClr>
                <a:schemeClr val="accent2"/>
              </a:buClr>
            </a:pPr>
            <a:endParaRPr kumimoji="0" lang="zh-CN" altLang="en-US" sz="2400" b="1">
              <a:latin typeface="Times New Roman" pitchFamily="18" charset="0"/>
              <a:ea typeface="宋体" pitchFamily="2" charset="-122"/>
            </a:endParaRPr>
          </a:p>
        </p:txBody>
      </p:sp>
      <p:sp>
        <p:nvSpPr>
          <p:cNvPr id="168" name="圆角矩形 167"/>
          <p:cNvSpPr/>
          <p:nvPr/>
        </p:nvSpPr>
        <p:spPr bwMode="auto">
          <a:xfrm>
            <a:off x="1357490" y="4832741"/>
            <a:ext cx="1932721" cy="537475"/>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训练样例</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169" name="圆角矩形 168"/>
          <p:cNvSpPr/>
          <p:nvPr/>
        </p:nvSpPr>
        <p:spPr bwMode="auto">
          <a:xfrm>
            <a:off x="6530931" y="3875225"/>
            <a:ext cx="1748709" cy="681004"/>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模型训练</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pic>
        <p:nvPicPr>
          <p:cNvPr id="21" name="Picture 2" descr="http://www.ics.uci.edu/~eppstein/0xDE/F24/3dtoru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4011" y="2706067"/>
            <a:ext cx="1940611" cy="1474420"/>
          </a:xfrm>
          <a:prstGeom prst="rect">
            <a:avLst/>
          </a:prstGeom>
          <a:noFill/>
          <a:extLst>
            <a:ext uri="{909E8E84-426E-40DD-AFC4-6F175D3DCCD1}">
              <a14:hiddenFill xmlns:a14="http://schemas.microsoft.com/office/drawing/2010/main">
                <a:solidFill>
                  <a:srgbClr val="FFFFFF"/>
                </a:solidFill>
              </a14:hiddenFill>
            </a:ext>
          </a:extLst>
        </p:spPr>
      </p:pic>
      <p:sp>
        <p:nvSpPr>
          <p:cNvPr id="22" name="右箭头 21"/>
          <p:cNvSpPr/>
          <p:nvPr/>
        </p:nvSpPr>
        <p:spPr bwMode="auto">
          <a:xfrm>
            <a:off x="9707983" y="3173704"/>
            <a:ext cx="361436" cy="429601"/>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none" lIns="121920" tIns="60960" rIns="121920" bIns="60960" numCol="1" rtlCol="0" anchor="t" anchorCtr="0" compatLnSpc="1">
            <a:prstTxWarp prst="textNoShape">
              <a:avLst/>
            </a:prstTxWarp>
          </a:bodyPr>
          <a:lstStyle/>
          <a:p>
            <a:pPr defTabSz="1219170" eaLnBrk="1" hangingPunct="1">
              <a:buClr>
                <a:schemeClr val="accent2"/>
              </a:buClr>
            </a:pPr>
            <a:endParaRPr kumimoji="0" lang="zh-CN" altLang="en-US" sz="2400" b="1">
              <a:latin typeface="Times New Roman" pitchFamily="18" charset="0"/>
              <a:ea typeface="宋体" pitchFamily="2" charset="-122"/>
            </a:endParaRPr>
          </a:p>
        </p:txBody>
      </p:sp>
      <p:sp>
        <p:nvSpPr>
          <p:cNvPr id="23" name="圆角矩形 22"/>
          <p:cNvSpPr/>
          <p:nvPr/>
        </p:nvSpPr>
        <p:spPr bwMode="auto">
          <a:xfrm>
            <a:off x="10124011" y="4369078"/>
            <a:ext cx="1748709" cy="1041749"/>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扩充</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a:p>
            <a:pPr algn="ctr">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知识图谱</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24" name="Cloud"/>
          <p:cNvSpPr>
            <a:spLocks noChangeAspect="1" noEditPoints="1" noChangeArrowheads="1"/>
          </p:cNvSpPr>
          <p:nvPr/>
        </p:nvSpPr>
        <p:spPr bwMode="auto">
          <a:xfrm>
            <a:off x="6193771" y="1091815"/>
            <a:ext cx="2483749" cy="12261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6"/>
          </a:lnRef>
          <a:fillRef idx="2">
            <a:schemeClr val="accent6"/>
          </a:fillRef>
          <a:effectRef idx="1">
            <a:schemeClr val="accent6"/>
          </a:effectRef>
          <a:fontRef idx="minor">
            <a:schemeClr val="dk1"/>
          </a:fontRef>
        </p:style>
        <p:txBody>
          <a:bodyPr anchor="ctr"/>
          <a:lstStyle/>
          <a:p>
            <a:pPr>
              <a:defRPr/>
            </a:pPr>
            <a:r>
              <a:rPr lang="zh-CN" altLang="en-US" sz="2400" dirty="0">
                <a:solidFill>
                  <a:srgbClr val="5E34F8"/>
                </a:solidFill>
                <a:latin typeface="黑体" panose="02010609060101010101" pitchFamily="49" charset="-122"/>
                <a:ea typeface="黑体" panose="02010609060101010101" pitchFamily="49" charset="-122"/>
                <a:cs typeface="Times New Roman" pitchFamily="18" charset="0"/>
              </a:rPr>
              <a:t>开放文档</a:t>
            </a:r>
            <a:endParaRPr lang="en-US" altLang="zh-CN" sz="2400" dirty="0">
              <a:solidFill>
                <a:srgbClr val="5E34F8"/>
              </a:solidFill>
              <a:latin typeface="黑体" panose="02010609060101010101" pitchFamily="49" charset="-122"/>
              <a:ea typeface="黑体" panose="02010609060101010101" pitchFamily="49" charset="-122"/>
              <a:cs typeface="Times New Roman" pitchFamily="18" charset="0"/>
            </a:endParaRPr>
          </a:p>
          <a:p>
            <a:pPr>
              <a:defRPr/>
            </a:pPr>
            <a:r>
              <a:rPr lang="zh-CN" altLang="en-US" sz="2400" dirty="0">
                <a:solidFill>
                  <a:srgbClr val="5E34F8"/>
                </a:solidFill>
                <a:latin typeface="黑体" panose="02010609060101010101" pitchFamily="49" charset="-122"/>
                <a:ea typeface="黑体" panose="02010609060101010101" pitchFamily="49" charset="-122"/>
                <a:cs typeface="Times New Roman" pitchFamily="18" charset="0"/>
              </a:rPr>
              <a:t>数据集</a:t>
            </a:r>
            <a:endParaRPr lang="zh-CN" altLang="en-US" sz="2400" dirty="0">
              <a:solidFill>
                <a:srgbClr val="5E34F8"/>
              </a:solidFill>
              <a:latin typeface="黑体" panose="02010609060101010101" pitchFamily="49" charset="-122"/>
              <a:ea typeface="黑体" panose="02010609060101010101" pitchFamily="49" charset="-122"/>
            </a:endParaRPr>
          </a:p>
        </p:txBody>
      </p:sp>
      <p:sp>
        <p:nvSpPr>
          <p:cNvPr id="25" name="右箭头 24"/>
          <p:cNvSpPr/>
          <p:nvPr/>
        </p:nvSpPr>
        <p:spPr bwMode="auto">
          <a:xfrm rot="5400000">
            <a:off x="7141120" y="2412978"/>
            <a:ext cx="589051" cy="339373"/>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1" hangingPunct="1">
              <a:spcBef>
                <a:spcPct val="30000"/>
              </a:spcBef>
            </a:pPr>
            <a:endParaRPr kumimoji="0" lang="zh-CN" altLang="en-US" sz="1600">
              <a:latin typeface="宋体" pitchFamily="2" charset="-122"/>
              <a:ea typeface="宋体" pitchFamily="2" charset="-122"/>
            </a:endParaRPr>
          </a:p>
        </p:txBody>
      </p:sp>
    </p:spTree>
    <p:extLst>
      <p:ext uri="{BB962C8B-B14F-4D97-AF65-F5344CB8AC3E}">
        <p14:creationId xmlns:p14="http://schemas.microsoft.com/office/powerpoint/2010/main" val="698596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74</a:t>
            </a:fld>
            <a:endParaRPr lang="en-US" altLang="zh-CN"/>
          </a:p>
        </p:txBody>
      </p:sp>
      <p:pic>
        <p:nvPicPr>
          <p:cNvPr id="6" name="图片 5"/>
          <p:cNvPicPr>
            <a:picLocks noChangeAspect="1"/>
          </p:cNvPicPr>
          <p:nvPr/>
        </p:nvPicPr>
        <p:blipFill>
          <a:blip r:embed="rId2"/>
          <a:stretch>
            <a:fillRect/>
          </a:stretch>
        </p:blipFill>
        <p:spPr>
          <a:xfrm>
            <a:off x="1118128" y="1988840"/>
            <a:ext cx="9154336" cy="4189551"/>
          </a:xfrm>
          <a:prstGeom prst="rect">
            <a:avLst/>
          </a:prstGeom>
        </p:spPr>
      </p:pic>
      <p:sp>
        <p:nvSpPr>
          <p:cNvPr id="7" name="标题 1"/>
          <p:cNvSpPr>
            <a:spLocks noGrp="1"/>
          </p:cNvSpPr>
          <p:nvPr>
            <p:ph type="title"/>
          </p:nvPr>
        </p:nvSpPr>
        <p:spPr>
          <a:xfrm>
            <a:off x="1097280" y="286603"/>
            <a:ext cx="10058400" cy="1450757"/>
          </a:xfrm>
        </p:spPr>
        <p:txBody>
          <a:bodyPr/>
          <a:lstStyle/>
          <a:p>
            <a:r>
              <a:rPr lang="zh-CN" altLang="en-US" dirty="0" smtClean="0"/>
              <a:t>知识图谱</a:t>
            </a:r>
            <a:r>
              <a:rPr lang="en-US" altLang="zh-CN" dirty="0" smtClean="0"/>
              <a:t>:</a:t>
            </a:r>
            <a:r>
              <a:rPr lang="zh-CN" altLang="en-US" dirty="0" smtClean="0"/>
              <a:t>概念与属性对比</a:t>
            </a:r>
            <a:endParaRPr lang="zh-CN" altLang="en-US" dirty="0"/>
          </a:p>
        </p:txBody>
      </p:sp>
    </p:spTree>
    <p:extLst>
      <p:ext uri="{BB962C8B-B14F-4D97-AF65-F5344CB8AC3E}">
        <p14:creationId xmlns:p14="http://schemas.microsoft.com/office/powerpoint/2010/main" val="26588069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75</a:t>
            </a:fld>
            <a:endParaRPr lang="en-US" altLang="zh-CN"/>
          </a:p>
        </p:txBody>
      </p:sp>
      <p:sp>
        <p:nvSpPr>
          <p:cNvPr id="7" name="标题 1"/>
          <p:cNvSpPr>
            <a:spLocks noGrp="1"/>
          </p:cNvSpPr>
          <p:nvPr>
            <p:ph type="title"/>
          </p:nvPr>
        </p:nvSpPr>
        <p:spPr>
          <a:xfrm>
            <a:off x="1097280" y="286603"/>
            <a:ext cx="10058400" cy="1450757"/>
          </a:xfrm>
        </p:spPr>
        <p:txBody>
          <a:bodyPr/>
          <a:lstStyle/>
          <a:p>
            <a:r>
              <a:rPr lang="zh-CN" altLang="en-US" dirty="0" smtClean="0"/>
              <a:t>知识图谱</a:t>
            </a:r>
            <a:r>
              <a:rPr lang="en-US" altLang="zh-CN" dirty="0" smtClean="0"/>
              <a:t>:</a:t>
            </a:r>
            <a:r>
              <a:rPr lang="zh-CN" altLang="en-US" smtClean="0"/>
              <a:t>知识图谱的构造</a:t>
            </a:r>
            <a:endParaRPr lang="zh-CN" altLang="en-US" dirty="0"/>
          </a:p>
        </p:txBody>
      </p:sp>
      <p:pic>
        <p:nvPicPr>
          <p:cNvPr id="2" name="图片 1"/>
          <p:cNvPicPr>
            <a:picLocks noChangeAspect="1"/>
          </p:cNvPicPr>
          <p:nvPr/>
        </p:nvPicPr>
        <p:blipFill>
          <a:blip r:embed="rId2"/>
          <a:stretch>
            <a:fillRect/>
          </a:stretch>
        </p:blipFill>
        <p:spPr>
          <a:xfrm>
            <a:off x="911424" y="1916831"/>
            <a:ext cx="9649072" cy="4096143"/>
          </a:xfrm>
          <a:prstGeom prst="rect">
            <a:avLst/>
          </a:prstGeom>
        </p:spPr>
      </p:pic>
    </p:spTree>
    <p:extLst>
      <p:ext uri="{BB962C8B-B14F-4D97-AF65-F5344CB8AC3E}">
        <p14:creationId xmlns:p14="http://schemas.microsoft.com/office/powerpoint/2010/main" val="34649271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76</a:t>
            </a:fld>
            <a:endParaRPr lang="en-US" altLang="zh-CN"/>
          </a:p>
        </p:txBody>
      </p:sp>
      <p:sp>
        <p:nvSpPr>
          <p:cNvPr id="7" name="标题 1"/>
          <p:cNvSpPr>
            <a:spLocks noGrp="1"/>
          </p:cNvSpPr>
          <p:nvPr>
            <p:ph type="title"/>
          </p:nvPr>
        </p:nvSpPr>
        <p:spPr>
          <a:xfrm>
            <a:off x="1097280" y="286603"/>
            <a:ext cx="10058400" cy="838141"/>
          </a:xfrm>
        </p:spPr>
        <p:txBody>
          <a:bodyPr/>
          <a:lstStyle/>
          <a:p>
            <a:r>
              <a:rPr lang="zh-CN" altLang="en-US" dirty="0" smtClean="0"/>
              <a:t>知识图谱</a:t>
            </a:r>
            <a:r>
              <a:rPr lang="zh-CN" altLang="en-US" dirty="0"/>
              <a:t>构造流程</a:t>
            </a:r>
            <a:r>
              <a:rPr lang="en-US" altLang="zh-CN" dirty="0" smtClean="0"/>
              <a:t>:</a:t>
            </a:r>
            <a:r>
              <a:rPr lang="zh-CN" altLang="en-US" dirty="0" smtClean="0"/>
              <a:t>以</a:t>
            </a:r>
            <a:r>
              <a:rPr lang="en-US" altLang="zh-CN" dirty="0" smtClean="0"/>
              <a:t>wiki</a:t>
            </a:r>
            <a:r>
              <a:rPr lang="zh-CN" altLang="en-US" dirty="0" smtClean="0"/>
              <a:t>为例</a:t>
            </a:r>
            <a:endParaRPr lang="zh-CN" altLang="en-US" dirty="0"/>
          </a:p>
        </p:txBody>
      </p:sp>
      <p:pic>
        <p:nvPicPr>
          <p:cNvPr id="3" name="图片 2"/>
          <p:cNvPicPr>
            <a:picLocks noChangeAspect="1"/>
          </p:cNvPicPr>
          <p:nvPr/>
        </p:nvPicPr>
        <p:blipFill>
          <a:blip r:embed="rId3"/>
          <a:stretch>
            <a:fillRect/>
          </a:stretch>
        </p:blipFill>
        <p:spPr>
          <a:xfrm>
            <a:off x="323105" y="1150886"/>
            <a:ext cx="10889378" cy="5086426"/>
          </a:xfrm>
          <a:prstGeom prst="rect">
            <a:avLst/>
          </a:prstGeom>
        </p:spPr>
      </p:pic>
    </p:spTree>
    <p:extLst>
      <p:ext uri="{BB962C8B-B14F-4D97-AF65-F5344CB8AC3E}">
        <p14:creationId xmlns:p14="http://schemas.microsoft.com/office/powerpoint/2010/main" val="37321809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77</a:t>
            </a:fld>
            <a:endParaRPr lang="en-US" altLang="zh-CN"/>
          </a:p>
        </p:txBody>
      </p:sp>
      <p:sp>
        <p:nvSpPr>
          <p:cNvPr id="7" name="标题 1"/>
          <p:cNvSpPr>
            <a:spLocks noGrp="1"/>
          </p:cNvSpPr>
          <p:nvPr>
            <p:ph type="title"/>
          </p:nvPr>
        </p:nvSpPr>
        <p:spPr>
          <a:xfrm>
            <a:off x="1097280" y="286603"/>
            <a:ext cx="10058400" cy="982157"/>
          </a:xfrm>
        </p:spPr>
        <p:txBody>
          <a:bodyPr/>
          <a:lstStyle/>
          <a:p>
            <a:r>
              <a:rPr lang="zh-CN" altLang="en-US" dirty="0" smtClean="0"/>
              <a:t>知识图谱</a:t>
            </a:r>
            <a:r>
              <a:rPr lang="zh-CN" altLang="en-US" dirty="0"/>
              <a:t>构造流程</a:t>
            </a:r>
            <a:r>
              <a:rPr lang="en-US" altLang="zh-CN" dirty="0" smtClean="0"/>
              <a:t>:</a:t>
            </a:r>
            <a:r>
              <a:rPr lang="zh-CN" altLang="en-US" dirty="0" smtClean="0"/>
              <a:t>以</a:t>
            </a:r>
            <a:r>
              <a:rPr lang="en-US" altLang="zh-CN" dirty="0" smtClean="0"/>
              <a:t>wiki</a:t>
            </a:r>
            <a:r>
              <a:rPr lang="zh-CN" altLang="en-US" dirty="0" smtClean="0"/>
              <a:t>为例</a:t>
            </a:r>
            <a:endParaRPr lang="zh-CN" altLang="en-US" dirty="0"/>
          </a:p>
        </p:txBody>
      </p:sp>
      <p:pic>
        <p:nvPicPr>
          <p:cNvPr id="2" name="图片 1"/>
          <p:cNvPicPr>
            <a:picLocks noChangeAspect="1"/>
          </p:cNvPicPr>
          <p:nvPr/>
        </p:nvPicPr>
        <p:blipFill>
          <a:blip r:embed="rId2"/>
          <a:stretch>
            <a:fillRect/>
          </a:stretch>
        </p:blipFill>
        <p:spPr>
          <a:xfrm>
            <a:off x="614679" y="1268760"/>
            <a:ext cx="11099813" cy="4968552"/>
          </a:xfrm>
          <a:prstGeom prst="rect">
            <a:avLst/>
          </a:prstGeom>
        </p:spPr>
      </p:pic>
    </p:spTree>
    <p:extLst>
      <p:ext uri="{BB962C8B-B14F-4D97-AF65-F5344CB8AC3E}">
        <p14:creationId xmlns:p14="http://schemas.microsoft.com/office/powerpoint/2010/main" val="32892528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78</a:t>
            </a:fld>
            <a:endParaRPr lang="en-US" altLang="zh-CN"/>
          </a:p>
        </p:txBody>
      </p:sp>
      <p:sp>
        <p:nvSpPr>
          <p:cNvPr id="7" name="标题 1"/>
          <p:cNvSpPr>
            <a:spLocks noGrp="1"/>
          </p:cNvSpPr>
          <p:nvPr>
            <p:ph type="title"/>
          </p:nvPr>
        </p:nvSpPr>
        <p:spPr>
          <a:xfrm>
            <a:off x="1097280" y="286603"/>
            <a:ext cx="10058400" cy="982157"/>
          </a:xfrm>
        </p:spPr>
        <p:txBody>
          <a:bodyPr/>
          <a:lstStyle/>
          <a:p>
            <a:r>
              <a:rPr lang="zh-CN" altLang="en-US" dirty="0" smtClean="0"/>
              <a:t>知识图谱</a:t>
            </a:r>
            <a:r>
              <a:rPr lang="zh-CN" altLang="en-US" dirty="0"/>
              <a:t>构造流程</a:t>
            </a:r>
            <a:r>
              <a:rPr lang="en-US" altLang="zh-CN" dirty="0" smtClean="0"/>
              <a:t>:</a:t>
            </a:r>
            <a:r>
              <a:rPr lang="zh-CN" altLang="en-US" dirty="0" smtClean="0"/>
              <a:t>以</a:t>
            </a:r>
            <a:r>
              <a:rPr lang="en-US" altLang="zh-CN" dirty="0" smtClean="0"/>
              <a:t>wiki</a:t>
            </a:r>
            <a:r>
              <a:rPr lang="zh-CN" altLang="en-US" dirty="0" smtClean="0"/>
              <a:t>为例</a:t>
            </a:r>
            <a:endParaRPr lang="zh-CN" altLang="en-US" dirty="0"/>
          </a:p>
        </p:txBody>
      </p:sp>
      <p:pic>
        <p:nvPicPr>
          <p:cNvPr id="3" name="图片 2"/>
          <p:cNvPicPr>
            <a:picLocks noChangeAspect="1"/>
          </p:cNvPicPr>
          <p:nvPr/>
        </p:nvPicPr>
        <p:blipFill>
          <a:blip r:embed="rId2"/>
          <a:stretch>
            <a:fillRect/>
          </a:stretch>
        </p:blipFill>
        <p:spPr>
          <a:xfrm>
            <a:off x="695400" y="1268760"/>
            <a:ext cx="10896342" cy="4968552"/>
          </a:xfrm>
          <a:prstGeom prst="rect">
            <a:avLst/>
          </a:prstGeom>
        </p:spPr>
      </p:pic>
    </p:spTree>
    <p:extLst>
      <p:ext uri="{BB962C8B-B14F-4D97-AF65-F5344CB8AC3E}">
        <p14:creationId xmlns:p14="http://schemas.microsoft.com/office/powerpoint/2010/main" val="9612645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79</a:t>
            </a:fld>
            <a:endParaRPr lang="en-US" altLang="zh-CN"/>
          </a:p>
        </p:txBody>
      </p:sp>
      <p:sp>
        <p:nvSpPr>
          <p:cNvPr id="7" name="标题 1"/>
          <p:cNvSpPr>
            <a:spLocks noGrp="1"/>
          </p:cNvSpPr>
          <p:nvPr>
            <p:ph type="title"/>
          </p:nvPr>
        </p:nvSpPr>
        <p:spPr>
          <a:xfrm>
            <a:off x="1097280" y="286603"/>
            <a:ext cx="10058400" cy="910149"/>
          </a:xfrm>
        </p:spPr>
        <p:txBody>
          <a:bodyPr/>
          <a:lstStyle/>
          <a:p>
            <a:r>
              <a:rPr lang="zh-CN" altLang="en-US" dirty="0" smtClean="0"/>
              <a:t>知识图谱</a:t>
            </a:r>
            <a:r>
              <a:rPr lang="zh-CN" altLang="en-US" dirty="0"/>
              <a:t>构造流程</a:t>
            </a:r>
            <a:r>
              <a:rPr lang="en-US" altLang="zh-CN" dirty="0" smtClean="0"/>
              <a:t>:</a:t>
            </a:r>
            <a:r>
              <a:rPr lang="zh-CN" altLang="en-US" dirty="0" smtClean="0"/>
              <a:t>以</a:t>
            </a:r>
            <a:r>
              <a:rPr lang="en-US" altLang="zh-CN" dirty="0" smtClean="0"/>
              <a:t>wiki</a:t>
            </a:r>
            <a:r>
              <a:rPr lang="zh-CN" altLang="en-US" dirty="0" smtClean="0"/>
              <a:t>为例</a:t>
            </a:r>
            <a:endParaRPr lang="zh-CN" altLang="en-US" dirty="0"/>
          </a:p>
        </p:txBody>
      </p:sp>
      <p:pic>
        <p:nvPicPr>
          <p:cNvPr id="2" name="图片 1"/>
          <p:cNvPicPr>
            <a:picLocks noChangeAspect="1"/>
          </p:cNvPicPr>
          <p:nvPr/>
        </p:nvPicPr>
        <p:blipFill>
          <a:blip r:embed="rId2"/>
          <a:stretch>
            <a:fillRect/>
          </a:stretch>
        </p:blipFill>
        <p:spPr>
          <a:xfrm>
            <a:off x="1199455" y="1340768"/>
            <a:ext cx="9629925" cy="4824536"/>
          </a:xfrm>
          <a:prstGeom prst="rect">
            <a:avLst/>
          </a:prstGeom>
        </p:spPr>
      </p:pic>
    </p:spTree>
    <p:extLst>
      <p:ext uri="{BB962C8B-B14F-4D97-AF65-F5344CB8AC3E}">
        <p14:creationId xmlns:p14="http://schemas.microsoft.com/office/powerpoint/2010/main" val="598292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689EB0D-9401-41F2-87A9-AD449CEF73D3}"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20835"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E35A56A-EB57-40E1-BDF4-2A1778DC725A}"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8</a:t>
            </a:fld>
            <a:endParaRPr kumimoji="0" lang="en-US" altLang="zh-CN" sz="1400">
              <a:latin typeface="Tahoma" panose="020B0604030504040204" pitchFamily="34" charset="0"/>
              <a:ea typeface="宋体" panose="02010600030101010101" pitchFamily="2" charset="-122"/>
            </a:endParaRPr>
          </a:p>
        </p:txBody>
      </p:sp>
      <p:sp>
        <p:nvSpPr>
          <p:cNvPr id="120836"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二元语义网络表示</a:t>
            </a:r>
            <a:r>
              <a:rPr lang="zh-CN" altLang="en-US" dirty="0" smtClean="0"/>
              <a:t> </a:t>
            </a:r>
            <a:endParaRPr lang="zh-CN" altLang="en-US" sz="2400" dirty="0">
              <a:solidFill>
                <a:srgbClr val="000000"/>
              </a:solidFill>
              <a:ea typeface="华文新魏" panose="02010800040101010101" pitchFamily="2" charset="-122"/>
            </a:endParaRPr>
          </a:p>
        </p:txBody>
      </p:sp>
      <p:sp>
        <p:nvSpPr>
          <p:cNvPr id="120837" name="Rectangle 3"/>
          <p:cNvSpPr>
            <a:spLocks noGrp="1" noChangeArrowheads="1"/>
          </p:cNvSpPr>
          <p:nvPr>
            <p:ph type="body" idx="1"/>
          </p:nvPr>
        </p:nvSpPr>
        <p:spPr>
          <a:xfrm>
            <a:off x="1026161" y="1923258"/>
            <a:ext cx="7772400" cy="877887"/>
          </a:xfrm>
        </p:spPr>
        <p:txBody>
          <a:bodyPr/>
          <a:lstStyle/>
          <a:p>
            <a:pPr eaLnBrk="1" hangingPunct="1"/>
            <a:r>
              <a:rPr lang="zh-CN" altLang="en-US" dirty="0" smtClean="0">
                <a:solidFill>
                  <a:srgbClr val="000000"/>
                </a:solidFill>
              </a:rPr>
              <a:t>例</a:t>
            </a:r>
            <a:r>
              <a:rPr lang="en-US" altLang="zh-CN" dirty="0" smtClean="0">
                <a:solidFill>
                  <a:srgbClr val="000000"/>
                </a:solidFill>
              </a:rPr>
              <a:t>4 </a:t>
            </a:r>
            <a:endParaRPr lang="en-US" altLang="zh-CN" dirty="0" smtClean="0"/>
          </a:p>
          <a:p>
            <a:pPr eaLnBrk="1" hangingPunct="1">
              <a:buFont typeface="Wingdings" panose="05000000000000000000" pitchFamily="2" charset="2"/>
              <a:buNone/>
            </a:pPr>
            <a:endParaRPr lang="en-US" altLang="zh-CN" dirty="0" smtClean="0"/>
          </a:p>
        </p:txBody>
      </p:sp>
      <p:sp>
        <p:nvSpPr>
          <p:cNvPr id="156683" name="Rectangle 11"/>
          <p:cNvSpPr>
            <a:spLocks noChangeArrowheads="1"/>
          </p:cNvSpPr>
          <p:nvPr/>
        </p:nvSpPr>
        <p:spPr bwMode="auto">
          <a:xfrm>
            <a:off x="3083560" y="3781425"/>
            <a:ext cx="762000"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car</a:t>
            </a:r>
          </a:p>
        </p:txBody>
      </p:sp>
      <p:sp>
        <p:nvSpPr>
          <p:cNvPr id="156689" name="Text Box 17"/>
          <p:cNvSpPr txBox="1">
            <a:spLocks noChangeArrowheads="1"/>
          </p:cNvSpPr>
          <p:nvPr/>
        </p:nvSpPr>
        <p:spPr bwMode="auto">
          <a:xfrm>
            <a:off x="3616960" y="34004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56690" name="Text Box 18"/>
          <p:cNvSpPr txBox="1">
            <a:spLocks noChangeArrowheads="1"/>
          </p:cNvSpPr>
          <p:nvPr/>
        </p:nvSpPr>
        <p:spPr bwMode="auto">
          <a:xfrm>
            <a:off x="3540760" y="4238625"/>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grpSp>
        <p:nvGrpSpPr>
          <p:cNvPr id="2" name="Group 27"/>
          <p:cNvGrpSpPr>
            <a:grpSpLocks/>
          </p:cNvGrpSpPr>
          <p:nvPr/>
        </p:nvGrpSpPr>
        <p:grpSpPr bwMode="auto">
          <a:xfrm>
            <a:off x="3054985" y="2714625"/>
            <a:ext cx="2643188" cy="561975"/>
            <a:chOff x="1182" y="2448"/>
            <a:chExt cx="1665" cy="354"/>
          </a:xfrm>
        </p:grpSpPr>
        <p:sp>
          <p:nvSpPr>
            <p:cNvPr id="120849" name="Rectangle 7"/>
            <p:cNvSpPr>
              <a:spLocks noChangeArrowheads="1"/>
            </p:cNvSpPr>
            <p:nvPr/>
          </p:nvSpPr>
          <p:spPr bwMode="auto">
            <a:xfrm>
              <a:off x="2400" y="2544"/>
              <a:ext cx="447"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tan</a:t>
              </a:r>
            </a:p>
          </p:txBody>
        </p:sp>
        <p:sp>
          <p:nvSpPr>
            <p:cNvPr id="120850" name="Rectangle 8"/>
            <p:cNvSpPr>
              <a:spLocks noChangeArrowheads="1"/>
            </p:cNvSpPr>
            <p:nvPr/>
          </p:nvSpPr>
          <p:spPr bwMode="auto">
            <a:xfrm>
              <a:off x="1182" y="2544"/>
              <a:ext cx="604"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my car</a:t>
              </a:r>
            </a:p>
          </p:txBody>
        </p:sp>
        <p:sp>
          <p:nvSpPr>
            <p:cNvPr id="120851" name="Text Box 15"/>
            <p:cNvSpPr txBox="1">
              <a:spLocks noChangeArrowheads="1"/>
            </p:cNvSpPr>
            <p:nvPr/>
          </p:nvSpPr>
          <p:spPr bwMode="auto">
            <a:xfrm>
              <a:off x="1872" y="244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color</a:t>
              </a:r>
            </a:p>
          </p:txBody>
        </p:sp>
        <p:sp>
          <p:nvSpPr>
            <p:cNvPr id="120852" name="Line 19"/>
            <p:cNvSpPr>
              <a:spLocks noChangeShapeType="1"/>
            </p:cNvSpPr>
            <p:nvPr/>
          </p:nvSpPr>
          <p:spPr bwMode="auto">
            <a:xfrm>
              <a:off x="1776" y="2688"/>
              <a:ext cx="62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 name="Group 28"/>
          <p:cNvGrpSpPr>
            <a:grpSpLocks/>
          </p:cNvGrpSpPr>
          <p:nvPr/>
        </p:nvGrpSpPr>
        <p:grpSpPr bwMode="auto">
          <a:xfrm>
            <a:off x="2702561" y="4391025"/>
            <a:ext cx="3046413" cy="790575"/>
            <a:chOff x="960" y="3504"/>
            <a:chExt cx="1919" cy="498"/>
          </a:xfrm>
        </p:grpSpPr>
        <p:sp>
          <p:nvSpPr>
            <p:cNvPr id="120845" name="Rectangle 6"/>
            <p:cNvSpPr>
              <a:spLocks noChangeArrowheads="1"/>
            </p:cNvSpPr>
            <p:nvPr/>
          </p:nvSpPr>
          <p:spPr bwMode="auto">
            <a:xfrm>
              <a:off x="2352" y="3744"/>
              <a:ext cx="527"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green</a:t>
              </a:r>
            </a:p>
          </p:txBody>
        </p:sp>
        <p:sp>
          <p:nvSpPr>
            <p:cNvPr id="120846" name="Rectangle 10"/>
            <p:cNvSpPr>
              <a:spLocks noChangeArrowheads="1"/>
            </p:cNvSpPr>
            <p:nvPr/>
          </p:nvSpPr>
          <p:spPr bwMode="auto">
            <a:xfrm>
              <a:off x="960" y="3744"/>
              <a:ext cx="960" cy="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Lihua’s car</a:t>
              </a:r>
            </a:p>
          </p:txBody>
        </p:sp>
        <p:sp>
          <p:nvSpPr>
            <p:cNvPr id="120847" name="Rectangle 20"/>
            <p:cNvSpPr>
              <a:spLocks noChangeArrowheads="1"/>
            </p:cNvSpPr>
            <p:nvPr/>
          </p:nvSpPr>
          <p:spPr bwMode="auto">
            <a:xfrm>
              <a:off x="1920" y="3504"/>
              <a:ext cx="4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color</a:t>
              </a:r>
            </a:p>
          </p:txBody>
        </p:sp>
        <p:sp>
          <p:nvSpPr>
            <p:cNvPr id="120848" name="Line 21"/>
            <p:cNvSpPr>
              <a:spLocks noChangeShapeType="1"/>
            </p:cNvSpPr>
            <p:nvPr/>
          </p:nvSpPr>
          <p:spPr bwMode="auto">
            <a:xfrm>
              <a:off x="1920" y="3888"/>
              <a:ext cx="43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56695" name="Line 23"/>
          <p:cNvSpPr>
            <a:spLocks noChangeShapeType="1"/>
          </p:cNvSpPr>
          <p:nvPr/>
        </p:nvSpPr>
        <p:spPr bwMode="auto">
          <a:xfrm>
            <a:off x="3464560" y="3248024"/>
            <a:ext cx="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6696" name="Line 24"/>
          <p:cNvSpPr>
            <a:spLocks noChangeShapeType="1"/>
          </p:cNvSpPr>
          <p:nvPr/>
        </p:nvSpPr>
        <p:spPr bwMode="auto">
          <a:xfrm flipV="1">
            <a:off x="3464560" y="4162424"/>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Tree>
    <p:extLst>
      <p:ext uri="{BB962C8B-B14F-4D97-AF65-F5344CB8AC3E}">
        <p14:creationId xmlns:p14="http://schemas.microsoft.com/office/powerpoint/2010/main" val="1330951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6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668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66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6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83" grpId="0" animBg="1"/>
      <p:bldP spid="156689" grpId="0"/>
      <p:bldP spid="156690" grpId="0"/>
      <p:bldP spid="156695" grpId="0" animBg="1"/>
      <p:bldP spid="15669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80</a:t>
            </a:fld>
            <a:endParaRPr lang="en-US" altLang="zh-CN"/>
          </a:p>
        </p:txBody>
      </p:sp>
      <p:sp>
        <p:nvSpPr>
          <p:cNvPr id="7" name="标题 1"/>
          <p:cNvSpPr>
            <a:spLocks noGrp="1"/>
          </p:cNvSpPr>
          <p:nvPr>
            <p:ph type="title"/>
          </p:nvPr>
        </p:nvSpPr>
        <p:spPr>
          <a:xfrm>
            <a:off x="1097280" y="286603"/>
            <a:ext cx="10058400" cy="838141"/>
          </a:xfrm>
        </p:spPr>
        <p:txBody>
          <a:bodyPr/>
          <a:lstStyle/>
          <a:p>
            <a:r>
              <a:rPr lang="zh-CN" altLang="en-US" dirty="0" smtClean="0"/>
              <a:t>知识图谱</a:t>
            </a:r>
            <a:r>
              <a:rPr lang="zh-CN" altLang="en-US" dirty="0"/>
              <a:t>构造流程</a:t>
            </a:r>
            <a:r>
              <a:rPr lang="en-US" altLang="zh-CN" dirty="0" smtClean="0"/>
              <a:t>:</a:t>
            </a:r>
            <a:r>
              <a:rPr lang="zh-CN" altLang="en-US" dirty="0" smtClean="0"/>
              <a:t>以</a:t>
            </a:r>
            <a:r>
              <a:rPr lang="en-US" altLang="zh-CN" dirty="0" smtClean="0"/>
              <a:t>wiki</a:t>
            </a:r>
            <a:r>
              <a:rPr lang="zh-CN" altLang="en-US" dirty="0" smtClean="0"/>
              <a:t>为例</a:t>
            </a:r>
            <a:endParaRPr lang="zh-CN" altLang="en-US" dirty="0"/>
          </a:p>
        </p:txBody>
      </p:sp>
      <p:pic>
        <p:nvPicPr>
          <p:cNvPr id="3" name="图片 2"/>
          <p:cNvPicPr>
            <a:picLocks noChangeAspect="1"/>
          </p:cNvPicPr>
          <p:nvPr/>
        </p:nvPicPr>
        <p:blipFill>
          <a:blip r:embed="rId2"/>
          <a:stretch>
            <a:fillRect/>
          </a:stretch>
        </p:blipFill>
        <p:spPr>
          <a:xfrm>
            <a:off x="1097280" y="1196752"/>
            <a:ext cx="9607232" cy="5058467"/>
          </a:xfrm>
          <a:prstGeom prst="rect">
            <a:avLst/>
          </a:prstGeom>
        </p:spPr>
      </p:pic>
    </p:spTree>
    <p:extLst>
      <p:ext uri="{BB962C8B-B14F-4D97-AF65-F5344CB8AC3E}">
        <p14:creationId xmlns:p14="http://schemas.microsoft.com/office/powerpoint/2010/main" val="32428084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81</a:t>
            </a:fld>
            <a:endParaRPr lang="en-US" altLang="zh-CN"/>
          </a:p>
        </p:txBody>
      </p:sp>
      <p:sp>
        <p:nvSpPr>
          <p:cNvPr id="7" name="标题 1"/>
          <p:cNvSpPr>
            <a:spLocks noGrp="1"/>
          </p:cNvSpPr>
          <p:nvPr>
            <p:ph type="title"/>
          </p:nvPr>
        </p:nvSpPr>
        <p:spPr>
          <a:xfrm>
            <a:off x="1097280" y="286603"/>
            <a:ext cx="10058400" cy="910149"/>
          </a:xfrm>
        </p:spPr>
        <p:txBody>
          <a:bodyPr/>
          <a:lstStyle/>
          <a:p>
            <a:r>
              <a:rPr lang="zh-CN" altLang="en-US" dirty="0" smtClean="0"/>
              <a:t>知识图谱</a:t>
            </a:r>
            <a:r>
              <a:rPr lang="zh-CN" altLang="en-US" dirty="0"/>
              <a:t>构造流程</a:t>
            </a:r>
            <a:r>
              <a:rPr lang="en-US" altLang="zh-CN" dirty="0" smtClean="0"/>
              <a:t>:</a:t>
            </a:r>
            <a:r>
              <a:rPr lang="zh-CN" altLang="en-US" dirty="0" smtClean="0"/>
              <a:t>属性识别与填充</a:t>
            </a:r>
            <a:endParaRPr lang="zh-CN" altLang="en-US" dirty="0"/>
          </a:p>
        </p:txBody>
      </p:sp>
      <p:pic>
        <p:nvPicPr>
          <p:cNvPr id="2" name="图片 1"/>
          <p:cNvPicPr>
            <a:picLocks noChangeAspect="1"/>
          </p:cNvPicPr>
          <p:nvPr/>
        </p:nvPicPr>
        <p:blipFill>
          <a:blip r:embed="rId2"/>
          <a:stretch>
            <a:fillRect/>
          </a:stretch>
        </p:blipFill>
        <p:spPr>
          <a:xfrm>
            <a:off x="1055440" y="1340768"/>
            <a:ext cx="9361040" cy="4996448"/>
          </a:xfrm>
          <a:prstGeom prst="rect">
            <a:avLst/>
          </a:prstGeom>
        </p:spPr>
      </p:pic>
    </p:spTree>
    <p:extLst>
      <p:ext uri="{BB962C8B-B14F-4D97-AF65-F5344CB8AC3E}">
        <p14:creationId xmlns:p14="http://schemas.microsoft.com/office/powerpoint/2010/main" val="34620897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82</a:t>
            </a:fld>
            <a:endParaRPr lang="en-US" altLang="zh-CN"/>
          </a:p>
        </p:txBody>
      </p:sp>
      <p:sp>
        <p:nvSpPr>
          <p:cNvPr id="7" name="标题 1"/>
          <p:cNvSpPr>
            <a:spLocks noGrp="1"/>
          </p:cNvSpPr>
          <p:nvPr>
            <p:ph type="title"/>
          </p:nvPr>
        </p:nvSpPr>
        <p:spPr>
          <a:xfrm>
            <a:off x="1097280" y="286603"/>
            <a:ext cx="10058400" cy="914523"/>
          </a:xfrm>
        </p:spPr>
        <p:txBody>
          <a:bodyPr/>
          <a:lstStyle/>
          <a:p>
            <a:r>
              <a:rPr lang="zh-CN" altLang="en-US" dirty="0" smtClean="0"/>
              <a:t>知识图谱</a:t>
            </a:r>
            <a:r>
              <a:rPr lang="zh-CN" altLang="en-US" dirty="0"/>
              <a:t>构造流程</a:t>
            </a:r>
            <a:r>
              <a:rPr lang="en-US" altLang="zh-CN" dirty="0" smtClean="0"/>
              <a:t>:</a:t>
            </a:r>
            <a:r>
              <a:rPr lang="zh-CN" altLang="en-US" dirty="0" smtClean="0"/>
              <a:t>机器学习</a:t>
            </a:r>
            <a:endParaRPr lang="zh-CN" altLang="en-US" dirty="0"/>
          </a:p>
        </p:txBody>
      </p:sp>
      <p:pic>
        <p:nvPicPr>
          <p:cNvPr id="3" name="图片 2"/>
          <p:cNvPicPr>
            <a:picLocks noChangeAspect="1"/>
          </p:cNvPicPr>
          <p:nvPr/>
        </p:nvPicPr>
        <p:blipFill>
          <a:blip r:embed="rId2"/>
          <a:stretch>
            <a:fillRect/>
          </a:stretch>
        </p:blipFill>
        <p:spPr>
          <a:xfrm>
            <a:off x="856824" y="1201126"/>
            <a:ext cx="10362023" cy="4896544"/>
          </a:xfrm>
          <a:prstGeom prst="rect">
            <a:avLst/>
          </a:prstGeom>
        </p:spPr>
      </p:pic>
    </p:spTree>
    <p:extLst>
      <p:ext uri="{BB962C8B-B14F-4D97-AF65-F5344CB8AC3E}">
        <p14:creationId xmlns:p14="http://schemas.microsoft.com/office/powerpoint/2010/main" val="14029525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83</a:t>
            </a:fld>
            <a:endParaRPr lang="en-US" altLang="zh-CN"/>
          </a:p>
        </p:txBody>
      </p:sp>
      <p:sp>
        <p:nvSpPr>
          <p:cNvPr id="7" name="标题 1"/>
          <p:cNvSpPr>
            <a:spLocks noGrp="1"/>
          </p:cNvSpPr>
          <p:nvPr>
            <p:ph type="title"/>
          </p:nvPr>
        </p:nvSpPr>
        <p:spPr>
          <a:xfrm>
            <a:off x="1097280" y="286603"/>
            <a:ext cx="10058400" cy="982157"/>
          </a:xfrm>
        </p:spPr>
        <p:txBody>
          <a:bodyPr/>
          <a:lstStyle/>
          <a:p>
            <a:r>
              <a:rPr lang="zh-CN" altLang="en-US" dirty="0" smtClean="0"/>
              <a:t>知识图谱</a:t>
            </a:r>
            <a:r>
              <a:rPr lang="zh-CN" altLang="en-US" dirty="0"/>
              <a:t>构造流程</a:t>
            </a:r>
            <a:r>
              <a:rPr lang="en-US" altLang="zh-CN" dirty="0" smtClean="0"/>
              <a:t>:</a:t>
            </a:r>
            <a:r>
              <a:rPr lang="zh-CN" altLang="en-US" dirty="0" smtClean="0"/>
              <a:t>机器学习</a:t>
            </a:r>
            <a:endParaRPr lang="zh-CN" altLang="en-US" dirty="0"/>
          </a:p>
        </p:txBody>
      </p:sp>
      <p:pic>
        <p:nvPicPr>
          <p:cNvPr id="2" name="图片 1"/>
          <p:cNvPicPr>
            <a:picLocks noChangeAspect="1"/>
          </p:cNvPicPr>
          <p:nvPr/>
        </p:nvPicPr>
        <p:blipFill>
          <a:blip r:embed="rId2"/>
          <a:stretch>
            <a:fillRect/>
          </a:stretch>
        </p:blipFill>
        <p:spPr>
          <a:xfrm>
            <a:off x="695400" y="1268760"/>
            <a:ext cx="11233248" cy="4752527"/>
          </a:xfrm>
          <a:prstGeom prst="rect">
            <a:avLst/>
          </a:prstGeom>
        </p:spPr>
      </p:pic>
    </p:spTree>
    <p:extLst>
      <p:ext uri="{BB962C8B-B14F-4D97-AF65-F5344CB8AC3E}">
        <p14:creationId xmlns:p14="http://schemas.microsoft.com/office/powerpoint/2010/main" val="12682791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84</a:t>
            </a:fld>
            <a:endParaRPr lang="en-US" altLang="zh-CN"/>
          </a:p>
        </p:txBody>
      </p:sp>
      <p:sp>
        <p:nvSpPr>
          <p:cNvPr id="7" name="标题 1"/>
          <p:cNvSpPr>
            <a:spLocks noGrp="1"/>
          </p:cNvSpPr>
          <p:nvPr>
            <p:ph type="title"/>
          </p:nvPr>
        </p:nvSpPr>
        <p:spPr>
          <a:xfrm>
            <a:off x="1097280" y="286603"/>
            <a:ext cx="10058400" cy="1126173"/>
          </a:xfrm>
        </p:spPr>
        <p:txBody>
          <a:bodyPr>
            <a:normAutofit/>
          </a:bodyPr>
          <a:lstStyle/>
          <a:p>
            <a:r>
              <a:rPr lang="zh-CN" altLang="en-US" sz="4400" dirty="0" smtClean="0"/>
              <a:t>知识图谱</a:t>
            </a:r>
            <a:r>
              <a:rPr lang="en-US" altLang="zh-CN" sz="4400" dirty="0" smtClean="0"/>
              <a:t>:</a:t>
            </a:r>
            <a:r>
              <a:rPr lang="zh-CN" altLang="en-US" sz="4400" dirty="0" smtClean="0"/>
              <a:t>基于深度学习的</a:t>
            </a:r>
            <a:r>
              <a:rPr lang="zh-CN" altLang="en-US" sz="4400" dirty="0"/>
              <a:t>知识图谱构造</a:t>
            </a:r>
          </a:p>
        </p:txBody>
      </p:sp>
      <p:pic>
        <p:nvPicPr>
          <p:cNvPr id="3" name="图片 2"/>
          <p:cNvPicPr>
            <a:picLocks noChangeAspect="1"/>
          </p:cNvPicPr>
          <p:nvPr/>
        </p:nvPicPr>
        <p:blipFill>
          <a:blip r:embed="rId2"/>
          <a:stretch>
            <a:fillRect/>
          </a:stretch>
        </p:blipFill>
        <p:spPr>
          <a:xfrm>
            <a:off x="1199457" y="1779126"/>
            <a:ext cx="9494484" cy="3810113"/>
          </a:xfrm>
          <a:prstGeom prst="rect">
            <a:avLst/>
          </a:prstGeom>
        </p:spPr>
      </p:pic>
    </p:spTree>
    <p:extLst>
      <p:ext uri="{BB962C8B-B14F-4D97-AF65-F5344CB8AC3E}">
        <p14:creationId xmlns:p14="http://schemas.microsoft.com/office/powerpoint/2010/main" val="142024732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B1AA878-51EE-4FAC-B930-39FD0AB4572B}" type="datetime1">
              <a:rPr lang="zh-CN" altLang="en-US" smtClean="0"/>
              <a:pPr>
                <a:defRPr/>
              </a:pPr>
              <a:t>2019/9/22</a:t>
            </a:fld>
            <a:endParaRPr lang="en-US" altLang="zh-CN"/>
          </a:p>
        </p:txBody>
      </p:sp>
      <p:sp>
        <p:nvSpPr>
          <p:cNvPr id="5" name="灯片编号占位符 4"/>
          <p:cNvSpPr>
            <a:spLocks noGrp="1"/>
          </p:cNvSpPr>
          <p:nvPr>
            <p:ph type="sldNum" sz="quarter" idx="12"/>
          </p:nvPr>
        </p:nvSpPr>
        <p:spPr/>
        <p:txBody>
          <a:bodyPr/>
          <a:lstStyle/>
          <a:p>
            <a:pPr>
              <a:defRPr/>
            </a:pPr>
            <a:fld id="{296B1397-8407-4579-AF03-2E39F87D1409}" type="slidenum">
              <a:rPr lang="en-US" altLang="zh-CN" smtClean="0"/>
              <a:pPr>
                <a:defRPr/>
              </a:pPr>
              <a:t>85</a:t>
            </a:fld>
            <a:endParaRPr lang="en-US" altLang="zh-CN"/>
          </a:p>
        </p:txBody>
      </p:sp>
      <p:sp>
        <p:nvSpPr>
          <p:cNvPr id="7" name="标题 1"/>
          <p:cNvSpPr>
            <a:spLocks noGrp="1"/>
          </p:cNvSpPr>
          <p:nvPr>
            <p:ph type="title"/>
          </p:nvPr>
        </p:nvSpPr>
        <p:spPr>
          <a:xfrm>
            <a:off x="1097280" y="286603"/>
            <a:ext cx="10058400" cy="1450757"/>
          </a:xfrm>
        </p:spPr>
        <p:txBody>
          <a:bodyPr>
            <a:normAutofit/>
          </a:bodyPr>
          <a:lstStyle/>
          <a:p>
            <a:r>
              <a:rPr lang="zh-CN" altLang="en-US" sz="4400" dirty="0" smtClean="0"/>
              <a:t>知识图谱</a:t>
            </a:r>
            <a:r>
              <a:rPr lang="en-US" altLang="zh-CN" sz="4400" dirty="0" smtClean="0"/>
              <a:t>:</a:t>
            </a:r>
            <a:r>
              <a:rPr lang="zh-CN" altLang="en-US" sz="4400" dirty="0" smtClean="0"/>
              <a:t>从数据到知识</a:t>
            </a:r>
            <a:endParaRPr lang="zh-CN" altLang="en-US" sz="4400" dirty="0"/>
          </a:p>
        </p:txBody>
      </p:sp>
      <p:pic>
        <p:nvPicPr>
          <p:cNvPr id="2" name="图片 1"/>
          <p:cNvPicPr>
            <a:picLocks noChangeAspect="1"/>
          </p:cNvPicPr>
          <p:nvPr/>
        </p:nvPicPr>
        <p:blipFill>
          <a:blip r:embed="rId2"/>
          <a:stretch>
            <a:fillRect/>
          </a:stretch>
        </p:blipFill>
        <p:spPr>
          <a:xfrm>
            <a:off x="1097280" y="1749784"/>
            <a:ext cx="9607232" cy="3960362"/>
          </a:xfrm>
          <a:prstGeom prst="rect">
            <a:avLst/>
          </a:prstGeom>
        </p:spPr>
      </p:pic>
    </p:spTree>
    <p:extLst>
      <p:ext uri="{BB962C8B-B14F-4D97-AF65-F5344CB8AC3E}">
        <p14:creationId xmlns:p14="http://schemas.microsoft.com/office/powerpoint/2010/main" val="27935870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D83819D-D5DD-427F-978C-6D1640D5C702}" type="datetime1">
              <a:rPr kumimoji="0" lang="zh-CN" altLang="en-US" sz="1400">
                <a:latin typeface="Tahoma" panose="020B0604030504040204" pitchFamily="34" charset="0"/>
                <a:ea typeface="宋体" panose="02010600030101010101" pitchFamily="2" charset="-122"/>
              </a:rPr>
              <a:pPr>
                <a:spcBef>
                  <a:spcPct val="0"/>
                </a:spcBef>
                <a:buClrTx/>
                <a:buSzTx/>
                <a:buFontTx/>
                <a:buNone/>
              </a:pPr>
              <a:t>2019/9/22</a:t>
            </a:fld>
            <a:endParaRPr kumimoji="0" lang="en-US" altLang="zh-CN" sz="1400">
              <a:latin typeface="Tahoma" panose="020B0604030504040204" pitchFamily="34" charset="0"/>
              <a:ea typeface="宋体" panose="02010600030101010101" pitchFamily="2" charset="-122"/>
            </a:endParaRPr>
          </a:p>
        </p:txBody>
      </p:sp>
      <p:sp>
        <p:nvSpPr>
          <p:cNvPr id="121859"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8E30B9-C3A9-4CDC-AC97-093F62BF90E0}"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9</a:t>
            </a:fld>
            <a:endParaRPr kumimoji="0" lang="en-US" altLang="zh-CN" sz="1400">
              <a:latin typeface="Tahoma" panose="020B0604030504040204" pitchFamily="34" charset="0"/>
              <a:ea typeface="宋体" panose="02010600030101010101" pitchFamily="2" charset="-122"/>
            </a:endParaRPr>
          </a:p>
        </p:txBody>
      </p:sp>
      <p:sp>
        <p:nvSpPr>
          <p:cNvPr id="121860" name="Rectangle 2"/>
          <p:cNvSpPr>
            <a:spLocks noGrp="1" noChangeArrowheads="1"/>
          </p:cNvSpPr>
          <p:nvPr>
            <p:ph type="title"/>
          </p:nvPr>
        </p:nvSpPr>
        <p:spPr/>
        <p:txBody>
          <a:bodyPr/>
          <a:lstStyle/>
          <a:p>
            <a:pPr eaLnBrk="1" hangingPunct="1"/>
            <a:r>
              <a:rPr lang="zh-CN" altLang="en-US" dirty="0" smtClean="0">
                <a:latin typeface="Times New Roman" panose="02020603050405020304" pitchFamily="18" charset="0"/>
              </a:rPr>
              <a:t>语义网络表示</a:t>
            </a:r>
            <a:r>
              <a:rPr lang="en-US" altLang="zh-CN" dirty="0" smtClean="0">
                <a:latin typeface="Times New Roman" panose="02020603050405020304" pitchFamily="18" charset="0"/>
              </a:rPr>
              <a:t>——</a:t>
            </a:r>
            <a:r>
              <a:rPr lang="zh-CN" altLang="en-US" sz="2400" dirty="0" smtClean="0">
                <a:ea typeface="华文新魏" panose="02010800040101010101" pitchFamily="2" charset="-122"/>
              </a:rPr>
              <a:t>二元语义网络表示</a:t>
            </a:r>
            <a:r>
              <a:rPr lang="zh-CN" altLang="en-US" dirty="0"/>
              <a:t> </a:t>
            </a:r>
            <a:endParaRPr lang="zh-CN" altLang="en-US" sz="2400" dirty="0">
              <a:solidFill>
                <a:srgbClr val="000000"/>
              </a:solidFill>
              <a:ea typeface="华文新魏" panose="02010800040101010101" pitchFamily="2" charset="-122"/>
            </a:endParaRPr>
          </a:p>
        </p:txBody>
      </p:sp>
      <p:sp>
        <p:nvSpPr>
          <p:cNvPr id="121861" name="Rectangle 3"/>
          <p:cNvSpPr>
            <a:spLocks noGrp="1" noChangeArrowheads="1"/>
          </p:cNvSpPr>
          <p:nvPr>
            <p:ph type="body" idx="1"/>
          </p:nvPr>
        </p:nvSpPr>
        <p:spPr>
          <a:xfrm>
            <a:off x="1274129" y="1825624"/>
            <a:ext cx="1676400" cy="573088"/>
          </a:xfrm>
        </p:spPr>
        <p:txBody>
          <a:bodyPr/>
          <a:lstStyle/>
          <a:p>
            <a:pPr eaLnBrk="1" hangingPunct="1"/>
            <a:r>
              <a:rPr lang="zh-CN" altLang="en-US" dirty="0" smtClean="0">
                <a:solidFill>
                  <a:srgbClr val="000000"/>
                </a:solidFill>
              </a:rPr>
              <a:t>例</a:t>
            </a:r>
            <a:r>
              <a:rPr lang="en-US" altLang="zh-CN" dirty="0" smtClean="0">
                <a:solidFill>
                  <a:srgbClr val="000000"/>
                </a:solidFill>
              </a:rPr>
              <a:t>5</a:t>
            </a:r>
            <a:endParaRPr lang="en-US" altLang="zh-CN" dirty="0" smtClean="0"/>
          </a:p>
          <a:p>
            <a:pPr eaLnBrk="1" hangingPunct="1">
              <a:buFont typeface="Wingdings" panose="05000000000000000000" pitchFamily="2" charset="2"/>
              <a:buNone/>
            </a:pPr>
            <a:endParaRPr lang="en-US" altLang="zh-CN" dirty="0" smtClean="0"/>
          </a:p>
        </p:txBody>
      </p:sp>
      <p:sp>
        <p:nvSpPr>
          <p:cNvPr id="159749" name="Rectangle 5"/>
          <p:cNvSpPr>
            <a:spLocks noChangeArrowheads="1"/>
          </p:cNvSpPr>
          <p:nvPr/>
        </p:nvSpPr>
        <p:spPr bwMode="auto">
          <a:xfrm>
            <a:off x="4525329" y="2398712"/>
            <a:ext cx="1163637"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furniture</a:t>
            </a:r>
          </a:p>
        </p:txBody>
      </p:sp>
      <p:sp>
        <p:nvSpPr>
          <p:cNvPr id="159750" name="Rectangle 6"/>
          <p:cNvSpPr>
            <a:spLocks noChangeArrowheads="1"/>
          </p:cNvSpPr>
          <p:nvPr/>
        </p:nvSpPr>
        <p:spPr bwMode="auto">
          <a:xfrm>
            <a:off x="4672966" y="4532312"/>
            <a:ext cx="1158875"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my chair</a:t>
            </a:r>
          </a:p>
        </p:txBody>
      </p:sp>
      <p:sp>
        <p:nvSpPr>
          <p:cNvPr id="159751" name="Rectangle 7"/>
          <p:cNvSpPr>
            <a:spLocks noChangeArrowheads="1"/>
          </p:cNvSpPr>
          <p:nvPr/>
        </p:nvSpPr>
        <p:spPr bwMode="auto">
          <a:xfrm>
            <a:off x="4807904" y="3541712"/>
            <a:ext cx="739775"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chair</a:t>
            </a:r>
          </a:p>
        </p:txBody>
      </p:sp>
      <p:sp>
        <p:nvSpPr>
          <p:cNvPr id="159752" name="Rectangle 8"/>
          <p:cNvSpPr>
            <a:spLocks noChangeArrowheads="1"/>
          </p:cNvSpPr>
          <p:nvPr/>
        </p:nvSpPr>
        <p:spPr bwMode="auto">
          <a:xfrm>
            <a:off x="2950529" y="3541712"/>
            <a:ext cx="954087"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person</a:t>
            </a:r>
          </a:p>
        </p:txBody>
      </p:sp>
      <p:sp>
        <p:nvSpPr>
          <p:cNvPr id="159753" name="Rectangle 9"/>
          <p:cNvSpPr>
            <a:spLocks noChangeArrowheads="1"/>
          </p:cNvSpPr>
          <p:nvPr/>
        </p:nvSpPr>
        <p:spPr bwMode="auto">
          <a:xfrm>
            <a:off x="6749415" y="3541712"/>
            <a:ext cx="661988"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seat</a:t>
            </a:r>
          </a:p>
        </p:txBody>
      </p:sp>
      <p:sp>
        <p:nvSpPr>
          <p:cNvPr id="159754" name="Rectangle 10"/>
          <p:cNvSpPr>
            <a:spLocks noChangeArrowheads="1"/>
          </p:cNvSpPr>
          <p:nvPr/>
        </p:nvSpPr>
        <p:spPr bwMode="auto">
          <a:xfrm>
            <a:off x="3261678" y="4608512"/>
            <a:ext cx="322262"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x</a:t>
            </a:r>
          </a:p>
        </p:txBody>
      </p:sp>
      <p:sp>
        <p:nvSpPr>
          <p:cNvPr id="159755" name="Rectangle 11"/>
          <p:cNvSpPr>
            <a:spLocks noChangeArrowheads="1"/>
          </p:cNvSpPr>
          <p:nvPr/>
        </p:nvSpPr>
        <p:spPr bwMode="auto">
          <a:xfrm>
            <a:off x="6635115" y="4608512"/>
            <a:ext cx="896938"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brown</a:t>
            </a:r>
          </a:p>
        </p:txBody>
      </p:sp>
      <p:sp>
        <p:nvSpPr>
          <p:cNvPr id="159756" name="Rectangle 12"/>
          <p:cNvSpPr>
            <a:spLocks noChangeArrowheads="1"/>
          </p:cNvSpPr>
          <p:nvPr/>
        </p:nvSpPr>
        <p:spPr bwMode="auto">
          <a:xfrm>
            <a:off x="4798379" y="5675312"/>
            <a:ext cx="974725" cy="409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leather</a:t>
            </a:r>
          </a:p>
        </p:txBody>
      </p:sp>
      <p:sp>
        <p:nvSpPr>
          <p:cNvPr id="159759" name="Line 15"/>
          <p:cNvSpPr>
            <a:spLocks noChangeShapeType="1"/>
          </p:cNvSpPr>
          <p:nvPr/>
        </p:nvSpPr>
        <p:spPr bwMode="auto">
          <a:xfrm>
            <a:off x="5552440" y="3770311"/>
            <a:ext cx="12192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9760" name="Line 16"/>
          <p:cNvSpPr>
            <a:spLocks noChangeShapeType="1"/>
          </p:cNvSpPr>
          <p:nvPr/>
        </p:nvSpPr>
        <p:spPr bwMode="auto">
          <a:xfrm>
            <a:off x="3571240" y="4837111"/>
            <a:ext cx="10668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9761" name="Line 17"/>
          <p:cNvSpPr>
            <a:spLocks noChangeShapeType="1"/>
          </p:cNvSpPr>
          <p:nvPr/>
        </p:nvSpPr>
        <p:spPr bwMode="auto">
          <a:xfrm>
            <a:off x="5857240" y="4760911"/>
            <a:ext cx="762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9762" name="Line 18"/>
          <p:cNvSpPr>
            <a:spLocks noChangeShapeType="1"/>
          </p:cNvSpPr>
          <p:nvPr/>
        </p:nvSpPr>
        <p:spPr bwMode="auto">
          <a:xfrm>
            <a:off x="5171440" y="4989511"/>
            <a:ext cx="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9763" name="Text Box 19"/>
          <p:cNvSpPr txBox="1">
            <a:spLocks noChangeArrowheads="1"/>
          </p:cNvSpPr>
          <p:nvPr/>
        </p:nvSpPr>
        <p:spPr bwMode="auto">
          <a:xfrm>
            <a:off x="5171440" y="2932112"/>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
        <p:nvSpPr>
          <p:cNvPr id="159766" name="Text Box 22"/>
          <p:cNvSpPr txBox="1">
            <a:spLocks noChangeArrowheads="1"/>
          </p:cNvSpPr>
          <p:nvPr/>
        </p:nvSpPr>
        <p:spPr bwMode="auto">
          <a:xfrm>
            <a:off x="5628640" y="3432175"/>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isa-part</a:t>
            </a:r>
            <a:endParaRPr lang="en-US" altLang="zh-CN" sz="3200">
              <a:latin typeface="Tahoma" panose="020B0604030504040204" pitchFamily="34" charset="0"/>
              <a:ea typeface="宋体" panose="02010600030101010101" pitchFamily="2" charset="-122"/>
            </a:endParaRPr>
          </a:p>
        </p:txBody>
      </p:sp>
      <p:sp>
        <p:nvSpPr>
          <p:cNvPr id="159767" name="Text Box 23"/>
          <p:cNvSpPr txBox="1">
            <a:spLocks noChangeArrowheads="1"/>
          </p:cNvSpPr>
          <p:nvPr/>
        </p:nvSpPr>
        <p:spPr bwMode="auto">
          <a:xfrm>
            <a:off x="3495040" y="4151312"/>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endParaRPr lang="en-US" altLang="zh-CN" sz="3200">
              <a:latin typeface="Tahoma" panose="020B0604030504040204" pitchFamily="34" charset="0"/>
              <a:ea typeface="宋体" panose="02010600030101010101" pitchFamily="2" charset="-122"/>
            </a:endParaRPr>
          </a:p>
        </p:txBody>
      </p:sp>
      <p:sp>
        <p:nvSpPr>
          <p:cNvPr id="159768" name="Text Box 24"/>
          <p:cNvSpPr txBox="1">
            <a:spLocks noChangeArrowheads="1"/>
          </p:cNvSpPr>
          <p:nvPr/>
        </p:nvSpPr>
        <p:spPr bwMode="auto">
          <a:xfrm>
            <a:off x="5989003" y="43688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color</a:t>
            </a:r>
            <a:endParaRPr lang="en-US" altLang="zh-CN" sz="3200">
              <a:latin typeface="Tahoma" panose="020B0604030504040204" pitchFamily="34" charset="0"/>
              <a:ea typeface="宋体" panose="02010600030101010101" pitchFamily="2" charset="-122"/>
            </a:endParaRPr>
          </a:p>
        </p:txBody>
      </p:sp>
      <p:sp>
        <p:nvSpPr>
          <p:cNvPr id="159769" name="Text Box 25"/>
          <p:cNvSpPr txBox="1">
            <a:spLocks noChangeArrowheads="1"/>
          </p:cNvSpPr>
          <p:nvPr/>
        </p:nvSpPr>
        <p:spPr bwMode="auto">
          <a:xfrm>
            <a:off x="5247640" y="5141912"/>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covering</a:t>
            </a:r>
            <a:endParaRPr lang="en-US" altLang="zh-CN" sz="3200">
              <a:latin typeface="Tahoma" panose="020B0604030504040204" pitchFamily="34" charset="0"/>
              <a:ea typeface="宋体" panose="02010600030101010101" pitchFamily="2" charset="-122"/>
            </a:endParaRPr>
          </a:p>
        </p:txBody>
      </p:sp>
      <p:sp>
        <p:nvSpPr>
          <p:cNvPr id="159772" name="Line 28"/>
          <p:cNvSpPr>
            <a:spLocks noChangeShapeType="1"/>
          </p:cNvSpPr>
          <p:nvPr/>
        </p:nvSpPr>
        <p:spPr bwMode="auto">
          <a:xfrm flipV="1">
            <a:off x="3418840" y="3922711"/>
            <a:ext cx="0" cy="685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9773" name="Text Box 29"/>
          <p:cNvSpPr txBox="1">
            <a:spLocks noChangeArrowheads="1"/>
          </p:cNvSpPr>
          <p:nvPr/>
        </p:nvSpPr>
        <p:spPr bwMode="auto">
          <a:xfrm>
            <a:off x="3799840" y="4456112"/>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owner</a:t>
            </a:r>
          </a:p>
        </p:txBody>
      </p:sp>
      <p:sp>
        <p:nvSpPr>
          <p:cNvPr id="159774" name="Line 30"/>
          <p:cNvSpPr>
            <a:spLocks noChangeShapeType="1"/>
          </p:cNvSpPr>
          <p:nvPr/>
        </p:nvSpPr>
        <p:spPr bwMode="auto">
          <a:xfrm flipV="1">
            <a:off x="5171440" y="3922711"/>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9775" name="Line 31"/>
          <p:cNvSpPr>
            <a:spLocks noChangeShapeType="1"/>
          </p:cNvSpPr>
          <p:nvPr/>
        </p:nvSpPr>
        <p:spPr bwMode="auto">
          <a:xfrm flipV="1">
            <a:off x="5171440" y="2779711"/>
            <a:ext cx="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9776" name="Text Box 32"/>
          <p:cNvSpPr txBox="1">
            <a:spLocks noChangeArrowheads="1"/>
          </p:cNvSpPr>
          <p:nvPr/>
        </p:nvSpPr>
        <p:spPr bwMode="auto">
          <a:xfrm>
            <a:off x="5247640" y="4075112"/>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000">
                <a:latin typeface="Tahoma" panose="020B0604030504040204" pitchFamily="34" charset="0"/>
                <a:ea typeface="宋体" panose="02010600030101010101" pitchFamily="2" charset="-122"/>
              </a:rPr>
              <a:t>isa</a:t>
            </a:r>
          </a:p>
        </p:txBody>
      </p:sp>
    </p:spTree>
    <p:extLst>
      <p:ext uri="{BB962C8B-B14F-4D97-AF65-F5344CB8AC3E}">
        <p14:creationId xmlns:p14="http://schemas.microsoft.com/office/powerpoint/2010/main" val="3517086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7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7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97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97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976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974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975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975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976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975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976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976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975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976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9769"/>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977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9760"/>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975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5977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9767"/>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59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9" grpId="0" animBg="1"/>
      <p:bldP spid="159750" grpId="0" animBg="1"/>
      <p:bldP spid="159751" grpId="0" animBg="1"/>
      <p:bldP spid="159752" grpId="0" animBg="1"/>
      <p:bldP spid="159753" grpId="0" animBg="1"/>
      <p:bldP spid="159754" grpId="0" animBg="1"/>
      <p:bldP spid="159755" grpId="0" animBg="1"/>
      <p:bldP spid="159756" grpId="0" animBg="1"/>
      <p:bldP spid="159759" grpId="0" animBg="1"/>
      <p:bldP spid="159760" grpId="0" animBg="1"/>
      <p:bldP spid="159761" grpId="0" animBg="1"/>
      <p:bldP spid="159762" grpId="0" animBg="1"/>
      <p:bldP spid="159763" grpId="0"/>
      <p:bldP spid="159766" grpId="0"/>
      <p:bldP spid="159767" grpId="0"/>
      <p:bldP spid="159768" grpId="0"/>
      <p:bldP spid="159769" grpId="0"/>
      <p:bldP spid="159772" grpId="0" animBg="1"/>
      <p:bldP spid="159773" grpId="0"/>
      <p:bldP spid="159774" grpId="0" animBg="1"/>
      <p:bldP spid="159775" grpId="0" animBg="1"/>
      <p:bldP spid="159776" grpId="0"/>
    </p:bld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TM02900769[[fn=回顾]]</Template>
  <TotalTime>9436</TotalTime>
  <Words>8655</Words>
  <Application>Microsoft Office PowerPoint</Application>
  <PresentationFormat>自定义</PresentationFormat>
  <Paragraphs>1580</Paragraphs>
  <Slides>85</Slides>
  <Notes>32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87" baseType="lpstr">
      <vt:lpstr>回顾</vt:lpstr>
      <vt:lpstr>VISIO</vt:lpstr>
      <vt:lpstr>第3章 逻辑与推理</vt:lpstr>
      <vt:lpstr>3.6 知识图谱</vt:lpstr>
      <vt:lpstr>语义网络表示</vt:lpstr>
      <vt:lpstr>语义网络表示</vt:lpstr>
      <vt:lpstr>语义网络表示——二元语义网络表示 </vt:lpstr>
      <vt:lpstr>语义网络表示——二元语义网络表示 </vt:lpstr>
      <vt:lpstr>语义网络表示——二元语义网络表示 </vt:lpstr>
      <vt:lpstr>语义网络表示——二元语义网络表示 </vt:lpstr>
      <vt:lpstr>语义网络表示——二元语义网络表示 </vt:lpstr>
      <vt:lpstr>语义网络表示——多元语义网络表示 </vt:lpstr>
      <vt:lpstr>语义网络表示——多元语义网络表示 </vt:lpstr>
      <vt:lpstr>语义网络表示——连接词和量化的表示</vt:lpstr>
      <vt:lpstr>语义网络表示——连接词和量化的表示</vt:lpstr>
      <vt:lpstr>语义网络表示——连接词和量化的表示</vt:lpstr>
      <vt:lpstr>语义网络表示——连接词和量化的表示</vt:lpstr>
      <vt:lpstr>语义网络表示——连接词和量化的表示</vt:lpstr>
      <vt:lpstr>语义网络表示——连接词和量化的表示</vt:lpstr>
      <vt:lpstr>语义网络表示法——连接词和量化的表示</vt:lpstr>
      <vt:lpstr>语义网络表示——连接词和量化的表示</vt:lpstr>
      <vt:lpstr>语义网络表示——语义网络的推理过程</vt:lpstr>
      <vt:lpstr>语义网络表示——语义网络的推理过程</vt:lpstr>
      <vt:lpstr>语义网络表示——语义网络的推理过程</vt:lpstr>
      <vt:lpstr>语义网络表示——语义网络的推理过程</vt:lpstr>
      <vt:lpstr>语义网络表示——语义网络的推理过程</vt:lpstr>
      <vt:lpstr>语义网络表示—语义网络的基本语义关系</vt:lpstr>
      <vt:lpstr>语义网络表示——语义网络的基本语义关系</vt:lpstr>
      <vt:lpstr>语义网络表示——语义网络的基本语义关系</vt:lpstr>
      <vt:lpstr>语义网络表示——语义网络的基本语义关系</vt:lpstr>
      <vt:lpstr>语义网络表示——语义网络的基本语义关系</vt:lpstr>
      <vt:lpstr>语义网络表示—语义网络的基本语义关系</vt:lpstr>
      <vt:lpstr>语义网络表示——语义网络的基本语义关系</vt:lpstr>
      <vt:lpstr>学生注册的语义网络</vt:lpstr>
      <vt:lpstr>PowerPoint 演示文稿</vt:lpstr>
      <vt:lpstr>语义网络的存储表示</vt:lpstr>
      <vt:lpstr>语义网络的BNF描述</vt:lpstr>
      <vt:lpstr>语义网络的存储表示</vt:lpstr>
      <vt:lpstr>PowerPoint 演示文稿</vt:lpstr>
      <vt:lpstr>PowerPoint 演示文稿</vt:lpstr>
      <vt:lpstr>知识图谱</vt:lpstr>
      <vt:lpstr>知识图谱：以水利工程为例</vt:lpstr>
      <vt:lpstr>知识图谱：以水利工程为例</vt:lpstr>
      <vt:lpstr>知识图谱：以水利工程为例</vt:lpstr>
      <vt:lpstr>知识图谱：以水利工程为例</vt:lpstr>
      <vt:lpstr>知识图谱:基本元素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知识图谱:概念与属性对比</vt:lpstr>
      <vt:lpstr>知识图谱:知识图谱的构造</vt:lpstr>
      <vt:lpstr>知识图谱构造流程:以wiki为例</vt:lpstr>
      <vt:lpstr>知识图谱构造流程:以wiki为例</vt:lpstr>
      <vt:lpstr>知识图谱构造流程:以wiki为例</vt:lpstr>
      <vt:lpstr>知识图谱构造流程:以wiki为例</vt:lpstr>
      <vt:lpstr>知识图谱构造流程:以wiki为例</vt:lpstr>
      <vt:lpstr>知识图谱构造流程:属性识别与填充</vt:lpstr>
      <vt:lpstr>知识图谱构造流程:机器学习</vt:lpstr>
      <vt:lpstr>知识图谱构造流程:机器学习</vt:lpstr>
      <vt:lpstr>知识图谱:基于深度学习的知识图谱构造</vt:lpstr>
      <vt:lpstr>知识图谱:从数据到知识</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搜索推理技术</dc:title>
  <dc:creator>Administrator</dc:creator>
  <cp:lastModifiedBy>JuliaM</cp:lastModifiedBy>
  <cp:revision>426</cp:revision>
  <dcterms:created xsi:type="dcterms:W3CDTF">2000-08-29T09:56:34Z</dcterms:created>
  <dcterms:modified xsi:type="dcterms:W3CDTF">2019-09-22T03:17:22Z</dcterms:modified>
</cp:coreProperties>
</file>